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3930-5385-4685-8822-D4505C537128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220D-E40B-4868-AD78-388A93EAF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5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3930-5385-4685-8822-D4505C537128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220D-E40B-4868-AD78-388A93EAF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81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3930-5385-4685-8822-D4505C537128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220D-E40B-4868-AD78-388A93EAF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32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3930-5385-4685-8822-D4505C537128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220D-E40B-4868-AD78-388A93EAF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64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3930-5385-4685-8822-D4505C537128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220D-E40B-4868-AD78-388A93EAF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48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3930-5385-4685-8822-D4505C537128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220D-E40B-4868-AD78-388A93EAF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04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3930-5385-4685-8822-D4505C537128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220D-E40B-4868-AD78-388A93EAF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17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3930-5385-4685-8822-D4505C537128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220D-E40B-4868-AD78-388A93EAF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29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3930-5385-4685-8822-D4505C537128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220D-E40B-4868-AD78-388A93EAF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281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3930-5385-4685-8822-D4505C537128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220D-E40B-4868-AD78-388A93EAF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60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3930-5385-4685-8822-D4505C537128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220D-E40B-4868-AD78-388A93EAF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1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33930-5385-4685-8822-D4505C537128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8220D-E40B-4868-AD78-388A93EAF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47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309208"/>
              </p:ext>
            </p:extLst>
          </p:nvPr>
        </p:nvGraphicFramePr>
        <p:xfrm>
          <a:off x="117762" y="1197596"/>
          <a:ext cx="5898918" cy="9603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0852">
                  <a:extLst>
                    <a:ext uri="{9D8B030D-6E8A-4147-A177-3AD203B41FA5}">
                      <a16:colId xmlns:a16="http://schemas.microsoft.com/office/drawing/2014/main" val="993560440"/>
                    </a:ext>
                  </a:extLst>
                </a:gridCol>
                <a:gridCol w="898487">
                  <a:extLst>
                    <a:ext uri="{9D8B030D-6E8A-4147-A177-3AD203B41FA5}">
                      <a16:colId xmlns:a16="http://schemas.microsoft.com/office/drawing/2014/main" val="24903089"/>
                    </a:ext>
                  </a:extLst>
                </a:gridCol>
                <a:gridCol w="1309800">
                  <a:extLst>
                    <a:ext uri="{9D8B030D-6E8A-4147-A177-3AD203B41FA5}">
                      <a16:colId xmlns:a16="http://schemas.microsoft.com/office/drawing/2014/main" val="3286472925"/>
                    </a:ext>
                  </a:extLst>
                </a:gridCol>
                <a:gridCol w="1366544">
                  <a:extLst>
                    <a:ext uri="{9D8B030D-6E8A-4147-A177-3AD203B41FA5}">
                      <a16:colId xmlns:a16="http://schemas.microsoft.com/office/drawing/2014/main" val="3766734809"/>
                    </a:ext>
                  </a:extLst>
                </a:gridCol>
                <a:gridCol w="1093235">
                  <a:extLst>
                    <a:ext uri="{9D8B030D-6E8A-4147-A177-3AD203B41FA5}">
                      <a16:colId xmlns:a16="http://schemas.microsoft.com/office/drawing/2014/main" val="3197496230"/>
                    </a:ext>
                  </a:extLst>
                </a:gridCol>
              </a:tblGrid>
              <a:tr h="308824">
                <a:tc gridSpan="5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Year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7 Home Learning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609698"/>
                  </a:ext>
                </a:extLst>
              </a:tr>
              <a:tr h="308824"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anose="030F0702030302020204" pitchFamily="66" charset="0"/>
                        </a:rPr>
                        <a:t>Monday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Thursday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Friday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053644"/>
                  </a:ext>
                </a:extLst>
              </a:tr>
              <a:tr h="342669"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anose="030F0702030302020204" pitchFamily="66" charset="0"/>
                        </a:rPr>
                        <a:t>English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anose="030F0702030302020204" pitchFamily="66" charset="0"/>
                        </a:rPr>
                        <a:t>Maths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anose="030F0702030302020204" pitchFamily="66" charset="0"/>
                        </a:rPr>
                        <a:t>Science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Consolidation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History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val="384163420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293048"/>
              </p:ext>
            </p:extLst>
          </p:nvPr>
        </p:nvGraphicFramePr>
        <p:xfrm>
          <a:off x="117763" y="2416269"/>
          <a:ext cx="5898917" cy="1649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0852">
                  <a:extLst>
                    <a:ext uri="{9D8B030D-6E8A-4147-A177-3AD203B41FA5}">
                      <a16:colId xmlns:a16="http://schemas.microsoft.com/office/drawing/2014/main" val="993560440"/>
                    </a:ext>
                  </a:extLst>
                </a:gridCol>
                <a:gridCol w="944841">
                  <a:extLst>
                    <a:ext uri="{9D8B030D-6E8A-4147-A177-3AD203B41FA5}">
                      <a16:colId xmlns:a16="http://schemas.microsoft.com/office/drawing/2014/main" val="24903089"/>
                    </a:ext>
                  </a:extLst>
                </a:gridCol>
                <a:gridCol w="1429710">
                  <a:extLst>
                    <a:ext uri="{9D8B030D-6E8A-4147-A177-3AD203B41FA5}">
                      <a16:colId xmlns:a16="http://schemas.microsoft.com/office/drawing/2014/main" val="3286472925"/>
                    </a:ext>
                  </a:extLst>
                </a:gridCol>
                <a:gridCol w="993249">
                  <a:extLst>
                    <a:ext uri="{9D8B030D-6E8A-4147-A177-3AD203B41FA5}">
                      <a16:colId xmlns:a16="http://schemas.microsoft.com/office/drawing/2014/main" val="3766734809"/>
                    </a:ext>
                  </a:extLst>
                </a:gridCol>
                <a:gridCol w="1300265">
                  <a:extLst>
                    <a:ext uri="{9D8B030D-6E8A-4147-A177-3AD203B41FA5}">
                      <a16:colId xmlns:a16="http://schemas.microsoft.com/office/drawing/2014/main" val="3197496230"/>
                    </a:ext>
                  </a:extLst>
                </a:gridCol>
              </a:tblGrid>
              <a:tr h="274712">
                <a:tc gridSpan="5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Year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8 Home Learning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609698"/>
                  </a:ext>
                </a:extLst>
              </a:tr>
              <a:tr h="274712"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anose="030F0702030302020204" pitchFamily="66" charset="0"/>
                        </a:rPr>
                        <a:t>Monday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anose="030F0702030302020204" pitchFamily="66" charset="0"/>
                        </a:rPr>
                        <a:t>Thursday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Friday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053644"/>
                  </a:ext>
                </a:extLst>
              </a:tr>
              <a:tr h="60587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History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anose="030F0702030302020204" pitchFamily="66" charset="0"/>
                        </a:rPr>
                        <a:t>Science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anose="030F0702030302020204" pitchFamily="66" charset="0"/>
                        </a:rPr>
                        <a:t>Consolidation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anose="030F0702030302020204" pitchFamily="66" charset="0"/>
                        </a:rPr>
                        <a:t>Maths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English</a:t>
                      </a:r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val="3841634209"/>
                  </a:ext>
                </a:extLst>
              </a:tr>
              <a:tr h="426493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Geography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Catch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up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Art,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Tech or Dance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val="129350875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456153"/>
              </p:ext>
            </p:extLst>
          </p:nvPr>
        </p:nvGraphicFramePr>
        <p:xfrm>
          <a:off x="6869065" y="295158"/>
          <a:ext cx="5322935" cy="1804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5154">
                  <a:extLst>
                    <a:ext uri="{9D8B030D-6E8A-4147-A177-3AD203B41FA5}">
                      <a16:colId xmlns:a16="http://schemas.microsoft.com/office/drawing/2014/main" val="993560440"/>
                    </a:ext>
                  </a:extLst>
                </a:gridCol>
                <a:gridCol w="1276456">
                  <a:extLst>
                    <a:ext uri="{9D8B030D-6E8A-4147-A177-3AD203B41FA5}">
                      <a16:colId xmlns:a16="http://schemas.microsoft.com/office/drawing/2014/main" val="24903089"/>
                    </a:ext>
                  </a:extLst>
                </a:gridCol>
                <a:gridCol w="1119355">
                  <a:extLst>
                    <a:ext uri="{9D8B030D-6E8A-4147-A177-3AD203B41FA5}">
                      <a16:colId xmlns:a16="http://schemas.microsoft.com/office/drawing/2014/main" val="3286472925"/>
                    </a:ext>
                  </a:extLst>
                </a:gridCol>
                <a:gridCol w="962252">
                  <a:extLst>
                    <a:ext uri="{9D8B030D-6E8A-4147-A177-3AD203B41FA5}">
                      <a16:colId xmlns:a16="http://schemas.microsoft.com/office/drawing/2014/main" val="3766734809"/>
                    </a:ext>
                  </a:extLst>
                </a:gridCol>
                <a:gridCol w="1099718">
                  <a:extLst>
                    <a:ext uri="{9D8B030D-6E8A-4147-A177-3AD203B41FA5}">
                      <a16:colId xmlns:a16="http://schemas.microsoft.com/office/drawing/2014/main" val="3197496230"/>
                    </a:ext>
                  </a:extLst>
                </a:gridCol>
              </a:tblGrid>
              <a:tr h="363226">
                <a:tc gridSpan="5"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Comic Sans MS" panose="030F0702030302020204" pitchFamily="66" charset="0"/>
                        </a:rPr>
                        <a:t>Year 9 Home Learning</a:t>
                      </a:r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609698"/>
                  </a:ext>
                </a:extLst>
              </a:tr>
              <a:tr h="643341"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 panose="030F0702030302020204" pitchFamily="66" charset="0"/>
                        </a:rPr>
                        <a:t>Monday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 panose="030F0702030302020204" pitchFamily="66" charset="0"/>
                        </a:rPr>
                        <a:t>Thursday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Friday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053644"/>
                  </a:ext>
                </a:extLst>
              </a:tr>
              <a:tr h="410381"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 panose="030F0702030302020204" pitchFamily="66" charset="0"/>
                        </a:rPr>
                        <a:t>English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 panose="030F0702030302020204" pitchFamily="66" charset="0"/>
                        </a:rPr>
                        <a:t>Catch up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 panose="030F0702030302020204" pitchFamily="66" charset="0"/>
                        </a:rPr>
                        <a:t>Science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 panose="030F0702030302020204" pitchFamily="66" charset="0"/>
                        </a:rPr>
                        <a:t>Option 1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Maths</a:t>
                      </a:r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val="3841634209"/>
                  </a:ext>
                </a:extLst>
              </a:tr>
              <a:tr h="38792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Option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 panose="030F0702030302020204" pitchFamily="66" charset="0"/>
                        </a:rPr>
                        <a:t>Consolidate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 panose="030F0702030302020204" pitchFamily="66" charset="0"/>
                        </a:rPr>
                        <a:t>Sport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Option 3</a:t>
                      </a:r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val="129350875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61773"/>
              </p:ext>
            </p:extLst>
          </p:nvPr>
        </p:nvGraphicFramePr>
        <p:xfrm>
          <a:off x="6869065" y="2377006"/>
          <a:ext cx="5322935" cy="18168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0668">
                  <a:extLst>
                    <a:ext uri="{9D8B030D-6E8A-4147-A177-3AD203B41FA5}">
                      <a16:colId xmlns:a16="http://schemas.microsoft.com/office/drawing/2014/main" val="993560440"/>
                    </a:ext>
                  </a:extLst>
                </a:gridCol>
                <a:gridCol w="852586">
                  <a:extLst>
                    <a:ext uri="{9D8B030D-6E8A-4147-A177-3AD203B41FA5}">
                      <a16:colId xmlns:a16="http://schemas.microsoft.com/office/drawing/2014/main" val="24903089"/>
                    </a:ext>
                  </a:extLst>
                </a:gridCol>
                <a:gridCol w="1113023">
                  <a:extLst>
                    <a:ext uri="{9D8B030D-6E8A-4147-A177-3AD203B41FA5}">
                      <a16:colId xmlns:a16="http://schemas.microsoft.com/office/drawing/2014/main" val="3286472925"/>
                    </a:ext>
                  </a:extLst>
                </a:gridCol>
                <a:gridCol w="1073353">
                  <a:extLst>
                    <a:ext uri="{9D8B030D-6E8A-4147-A177-3AD203B41FA5}">
                      <a16:colId xmlns:a16="http://schemas.microsoft.com/office/drawing/2014/main" val="3766734809"/>
                    </a:ext>
                  </a:extLst>
                </a:gridCol>
                <a:gridCol w="1173305">
                  <a:extLst>
                    <a:ext uri="{9D8B030D-6E8A-4147-A177-3AD203B41FA5}">
                      <a16:colId xmlns:a16="http://schemas.microsoft.com/office/drawing/2014/main" val="3197496230"/>
                    </a:ext>
                  </a:extLst>
                </a:gridCol>
              </a:tblGrid>
              <a:tr h="301113">
                <a:tc gridSpan="5"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Comic Sans MS" panose="030F0702030302020204" pitchFamily="66" charset="0"/>
                        </a:rPr>
                        <a:t>Year 10 Home Learning</a:t>
                      </a:r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609698"/>
                  </a:ext>
                </a:extLst>
              </a:tr>
              <a:tr h="503231"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 panose="030F0702030302020204" pitchFamily="66" charset="0"/>
                        </a:rPr>
                        <a:t>Monday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Thursday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 panose="030F0702030302020204" pitchFamily="66" charset="0"/>
                        </a:rPr>
                        <a:t>Friday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053644"/>
                  </a:ext>
                </a:extLst>
              </a:tr>
              <a:tr h="503231"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 panose="030F0702030302020204" pitchFamily="66" charset="0"/>
                        </a:rPr>
                        <a:t>Option 1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 panose="030F0702030302020204" pitchFamily="66" charset="0"/>
                        </a:rPr>
                        <a:t>English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 panose="030F0702030302020204" pitchFamily="66" charset="0"/>
                        </a:rPr>
                        <a:t>Maths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 panose="030F0702030302020204" pitchFamily="66" charset="0"/>
                        </a:rPr>
                        <a:t>Science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 panose="030F0702030302020204" pitchFamily="66" charset="0"/>
                        </a:rPr>
                        <a:t>Catch up</a:t>
                      </a:r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val="3841634209"/>
                  </a:ext>
                </a:extLst>
              </a:tr>
              <a:tr h="503231"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 panose="030F0702030302020204" pitchFamily="66" charset="0"/>
                        </a:rPr>
                        <a:t>Sport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Option 2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Comic Sans MS"/>
                        </a:rPr>
                        <a:t>Personal choice</a:t>
                      </a:r>
                      <a:endParaRPr lang="en-GB" sz="1200">
                        <a:latin typeface="Comic Sans MS" panose="030F0702030302020204" pitchFamily="66" charset="0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Consolidate</a:t>
                      </a:r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val="129350875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890889"/>
              </p:ext>
            </p:extLst>
          </p:nvPr>
        </p:nvGraphicFramePr>
        <p:xfrm>
          <a:off x="6016680" y="4323847"/>
          <a:ext cx="6175320" cy="25511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4412">
                  <a:extLst>
                    <a:ext uri="{9D8B030D-6E8A-4147-A177-3AD203B41FA5}">
                      <a16:colId xmlns:a16="http://schemas.microsoft.com/office/drawing/2014/main" val="993560440"/>
                    </a:ext>
                  </a:extLst>
                </a:gridCol>
                <a:gridCol w="1024318">
                  <a:extLst>
                    <a:ext uri="{9D8B030D-6E8A-4147-A177-3AD203B41FA5}">
                      <a16:colId xmlns:a16="http://schemas.microsoft.com/office/drawing/2014/main" val="24903089"/>
                    </a:ext>
                  </a:extLst>
                </a:gridCol>
                <a:gridCol w="1371853">
                  <a:extLst>
                    <a:ext uri="{9D8B030D-6E8A-4147-A177-3AD203B41FA5}">
                      <a16:colId xmlns:a16="http://schemas.microsoft.com/office/drawing/2014/main" val="3286472925"/>
                    </a:ext>
                  </a:extLst>
                </a:gridCol>
                <a:gridCol w="1225521">
                  <a:extLst>
                    <a:ext uri="{9D8B030D-6E8A-4147-A177-3AD203B41FA5}">
                      <a16:colId xmlns:a16="http://schemas.microsoft.com/office/drawing/2014/main" val="3766734809"/>
                    </a:ext>
                  </a:extLst>
                </a:gridCol>
                <a:gridCol w="1159216">
                  <a:extLst>
                    <a:ext uri="{9D8B030D-6E8A-4147-A177-3AD203B41FA5}">
                      <a16:colId xmlns:a16="http://schemas.microsoft.com/office/drawing/2014/main" val="3197496230"/>
                    </a:ext>
                  </a:extLst>
                </a:gridCol>
              </a:tblGrid>
              <a:tr h="35690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Comic Sans MS" panose="030F0702030302020204" pitchFamily="66" charset="0"/>
                        </a:rPr>
                        <a:t>Year 11 Home Learning</a:t>
                      </a:r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609698"/>
                  </a:ext>
                </a:extLst>
              </a:tr>
              <a:tr h="615496"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anose="030F0702030302020204" pitchFamily="66" charset="0"/>
                        </a:rPr>
                        <a:t>Monday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anose="030F0702030302020204" pitchFamily="66" charset="0"/>
                        </a:rPr>
                        <a:t>Thursday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Friday</a:t>
                      </a:r>
                    </a:p>
                  </a:txBody>
                  <a:tcPr marL="63305" marR="63305" marT="31652" marB="31652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053644"/>
                  </a:ext>
                </a:extLst>
              </a:tr>
              <a:tr h="385347"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anose="030F0702030302020204" pitchFamily="66" charset="0"/>
                        </a:rPr>
                        <a:t>Consolidation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anose="030F0702030302020204" pitchFamily="66" charset="0"/>
                        </a:rPr>
                        <a:t>Maths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anose="030F0702030302020204" pitchFamily="66" charset="0"/>
                        </a:rPr>
                        <a:t>Science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Sport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/>
                        </a:rPr>
                        <a:t>English</a:t>
                      </a:r>
                      <a:endParaRPr lang="en-GB" sz="1400" dirty="0">
                        <a:latin typeface="Comic Sans MS"/>
                      </a:endParaRPr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val="3841634209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anose="030F0702030302020204" pitchFamily="66" charset="0"/>
                        </a:rPr>
                        <a:t>Catch up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anose="030F0702030302020204" pitchFamily="66" charset="0"/>
                        </a:rPr>
                        <a:t>Option 1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anose="030F0702030302020204" pitchFamily="66" charset="0"/>
                        </a:rPr>
                        <a:t>Option 2</a:t>
                      </a: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Personal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Choice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Personal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choice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val="1293508751"/>
                  </a:ext>
                </a:extLst>
              </a:tr>
              <a:tr h="615496"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Comic Sans MS" panose="030F0702030302020204" pitchFamily="66" charset="0"/>
                        </a:rPr>
                        <a:t>Personal</a:t>
                      </a:r>
                      <a:r>
                        <a:rPr lang="en-GB" sz="1400" baseline="0">
                          <a:latin typeface="Comic Sans MS" panose="030F0702030302020204" pitchFamily="66" charset="0"/>
                        </a:rPr>
                        <a:t> choice</a:t>
                      </a:r>
                      <a:endParaRPr lang="en-GB" sz="1400">
                        <a:latin typeface="Comic Sans MS" panose="030F0702030302020204" pitchFamily="66" charset="0"/>
                      </a:endParaRPr>
                    </a:p>
                    <a:p>
                      <a:endParaRPr lang="en-GB" sz="1400">
                        <a:latin typeface="Comic Sans MS" panose="030F0702030302020204" pitchFamily="66" charset="0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Comic Sans MS" panose="030F0702030302020204" pitchFamily="66" charset="0"/>
                        </a:rPr>
                        <a:t>Personal</a:t>
                      </a:r>
                      <a:r>
                        <a:rPr lang="en-GB" sz="1400" baseline="0">
                          <a:latin typeface="Comic Sans MS" panose="030F0702030302020204" pitchFamily="66" charset="0"/>
                        </a:rPr>
                        <a:t> choice</a:t>
                      </a:r>
                      <a:endParaRPr lang="en-GB" sz="1400">
                        <a:latin typeface="Comic Sans MS" panose="030F0702030302020204" pitchFamily="66" charset="0"/>
                      </a:endParaRPr>
                    </a:p>
                    <a:p>
                      <a:endParaRPr lang="en-GB" sz="1400">
                        <a:latin typeface="Comic Sans MS" panose="030F0702030302020204" pitchFamily="66" charset="0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val="300738744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7762" y="54763"/>
            <a:ext cx="439189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Key Stage 3 and Key Stage 4 Knowledge Organiser Timetables: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Term 2 (October-January)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217" y="4537363"/>
            <a:ext cx="2202873" cy="220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84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8721A75B09CE468FAC9C94214B82F9" ma:contentTypeVersion="11" ma:contentTypeDescription="Create a new document." ma:contentTypeScope="" ma:versionID="b2fc76e29e99124d59683a1647651bab">
  <xsd:schema xmlns:xsd="http://www.w3.org/2001/XMLSchema" xmlns:xs="http://www.w3.org/2001/XMLSchema" xmlns:p="http://schemas.microsoft.com/office/2006/metadata/properties" xmlns:ns3="6b3fb3d6-6897-429a-b6f7-7a8c9bf0aa9f" xmlns:ns4="cbf3b149-1761-4188-858b-f59c646edb83" targetNamespace="http://schemas.microsoft.com/office/2006/metadata/properties" ma:root="true" ma:fieldsID="d5bedb38d742ed0fd06d8c5e60cdd7c2" ns3:_="" ns4:_="">
    <xsd:import namespace="6b3fb3d6-6897-429a-b6f7-7a8c9bf0aa9f"/>
    <xsd:import namespace="cbf3b149-1761-4188-858b-f59c646edb8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3fb3d6-6897-429a-b6f7-7a8c9bf0aa9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f3b149-1761-4188-858b-f59c646edb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122D9E-6FE0-46DA-A43F-A51FE99699F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bf3b149-1761-4188-858b-f59c646edb83"/>
    <ds:schemaRef ds:uri="http://purl.org/dc/elements/1.1/"/>
    <ds:schemaRef ds:uri="http://schemas.microsoft.com/office/2006/metadata/properties"/>
    <ds:schemaRef ds:uri="http://schemas.microsoft.com/office/2006/documentManagement/types"/>
    <ds:schemaRef ds:uri="6b3fb3d6-6897-429a-b6f7-7a8c9bf0aa9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ECF3DF-EAC1-4D50-AA86-3B5665A9C2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30C058-AE65-4D71-A3DB-0F8082122E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3fb3d6-6897-429a-b6f7-7a8c9bf0aa9f"/>
    <ds:schemaRef ds:uri="cbf3b149-1761-4188-858b-f59c646edb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124</Words>
  <Application>Microsoft Office PowerPoint</Application>
  <PresentationFormat>Widescreen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Greenwood Academies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Wolstenholme</dc:creator>
  <cp:lastModifiedBy>S Drew</cp:lastModifiedBy>
  <cp:revision>1</cp:revision>
  <dcterms:created xsi:type="dcterms:W3CDTF">2019-11-05T20:50:52Z</dcterms:created>
  <dcterms:modified xsi:type="dcterms:W3CDTF">2019-11-06T07:26:45Z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1dda7c5-96ca-48e3-9e3a-5c391aea2853_Enabled">
    <vt:lpwstr>True</vt:lpwstr>
  </property>
  <property fmtid="{D5CDD505-2E9C-101B-9397-08002B2CF9AE}" pid="3" name="MSIP_Label_71dda7c5-96ca-48e3-9e3a-5c391aea2853_SiteId">
    <vt:lpwstr>a091745a-b7d8-4d7a-b2a6-1359053d4510</vt:lpwstr>
  </property>
  <property fmtid="{D5CDD505-2E9C-101B-9397-08002B2CF9AE}" pid="4" name="MSIP_Label_71dda7c5-96ca-48e3-9e3a-5c391aea2853_Ref">
    <vt:lpwstr>https://api.informationprotection.azure.com/api/a091745a-b7d8-4d7a-b2a6-1359053d4510</vt:lpwstr>
  </property>
  <property fmtid="{D5CDD505-2E9C-101B-9397-08002B2CF9AE}" pid="5" name="MSIP_Label_71dda7c5-96ca-48e3-9e3a-5c391aea2853_SetBy">
    <vt:lpwstr>eloach@skegnessacademy.org</vt:lpwstr>
  </property>
  <property fmtid="{D5CDD505-2E9C-101B-9397-08002B2CF9AE}" pid="6" name="MSIP_Label_71dda7c5-96ca-48e3-9e3a-5c391aea2853_SetDate">
    <vt:lpwstr>2019-11-05T20:56:38.6216107+00:00</vt:lpwstr>
  </property>
  <property fmtid="{D5CDD505-2E9C-101B-9397-08002B2CF9AE}" pid="7" name="MSIP_Label_71dda7c5-96ca-48e3-9e3a-5c391aea2853_Name">
    <vt:lpwstr>General</vt:lpwstr>
  </property>
  <property fmtid="{D5CDD505-2E9C-101B-9397-08002B2CF9AE}" pid="8" name="MSIP_Label_71dda7c5-96ca-48e3-9e3a-5c391aea2853_Application">
    <vt:lpwstr>Microsoft Azure Information Protection</vt:lpwstr>
  </property>
  <property fmtid="{D5CDD505-2E9C-101B-9397-08002B2CF9AE}" pid="9" name="MSIP_Label_71dda7c5-96ca-48e3-9e3a-5c391aea2853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0x010100AD8721A75B09CE468FAC9C94214B82F9</vt:lpwstr>
  </property>
</Properties>
</file>