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9" r:id="rId4"/>
    <p:sldId id="258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A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6071E4-07A3-4DA7-A792-770D5F7DBB3B}" v="4" dt="2022-08-13T15:06:18.7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41"/>
    <p:restoredTop sz="94650"/>
  </p:normalViewPr>
  <p:slideViewPr>
    <p:cSldViewPr snapToGrid="0" snapToObjects="1">
      <p:cViewPr varScale="1">
        <p:scale>
          <a:sx n="57" d="100"/>
          <a:sy n="57" d="100"/>
        </p:scale>
        <p:origin x="1920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3E4F39-2C2C-DD4B-8EC3-FF4BC577E9F3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A1A173-00DC-3344-858B-FCC4F8907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796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A1A173-00DC-3344-858B-FCC4F8907FF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327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931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902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270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784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955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531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0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97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331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625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685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  <p:sp>
        <p:nvSpPr>
          <p:cNvPr id="7" name="MSIPCMContentMarking" descr="{&quot;HashCode&quot;:820584992,&quot;Placement&quot;:&quot;Footer&quot;,&quot;Top&quot;:699.343,&quot;Left&quot;:0.0,&quot;SlideWidth&quot;:540,&quot;SlideHeight&quot;:720}">
            <a:extLst>
              <a:ext uri="{FF2B5EF4-FFF2-40B4-BE49-F238E27FC236}">
                <a16:creationId xmlns:a16="http://schemas.microsoft.com/office/drawing/2014/main" id="{24972932-67FE-4DED-85D1-F0F0FC078166}"/>
              </a:ext>
            </a:extLst>
          </p:cNvPr>
          <p:cNvSpPr txBox="1"/>
          <p:nvPr userDrawn="1"/>
        </p:nvSpPr>
        <p:spPr>
          <a:xfrm>
            <a:off x="0" y="8881656"/>
            <a:ext cx="73094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Students</a:t>
            </a:r>
          </a:p>
        </p:txBody>
      </p:sp>
      <p:sp>
        <p:nvSpPr>
          <p:cNvPr id="8" name="MSIPCMContentMarking" descr="{&quot;HashCode&quot;:796447423,&quot;Placement&quot;:&quot;Header&quot;,&quot;Top&quot;:0.0,&quot;Left&quot;:0.0,&quot;SlideWidth&quot;:540,&quot;SlideHeight&quot;:720}">
            <a:extLst>
              <a:ext uri="{FF2B5EF4-FFF2-40B4-BE49-F238E27FC236}">
                <a16:creationId xmlns:a16="http://schemas.microsoft.com/office/drawing/2014/main" id="{BBAF11F7-5E3C-4BFB-90E8-9FCBA2721F95}"/>
              </a:ext>
            </a:extLst>
          </p:cNvPr>
          <p:cNvSpPr txBox="1"/>
          <p:nvPr userDrawn="1"/>
        </p:nvSpPr>
        <p:spPr>
          <a:xfrm>
            <a:off x="0" y="0"/>
            <a:ext cx="73094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Students</a:t>
            </a:r>
          </a:p>
        </p:txBody>
      </p:sp>
    </p:spTree>
    <p:extLst>
      <p:ext uri="{BB962C8B-B14F-4D97-AF65-F5344CB8AC3E}">
        <p14:creationId xmlns:p14="http://schemas.microsoft.com/office/powerpoint/2010/main" val="300695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01738"/>
              </p:ext>
            </p:extLst>
          </p:nvPr>
        </p:nvGraphicFramePr>
        <p:xfrm>
          <a:off x="374568" y="497938"/>
          <a:ext cx="6198144" cy="7800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Food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‘</a:t>
                      </a:r>
                      <a:r>
                        <a:rPr lang="fr-FR" sz="1400" b="1" dirty="0" err="1"/>
                        <a:t>Some</a:t>
                      </a:r>
                      <a:r>
                        <a:rPr lang="fr-FR" sz="1400" b="1" dirty="0"/>
                        <a:t>’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dirty="0" err="1"/>
                        <a:t>Saying</a:t>
                      </a:r>
                      <a:r>
                        <a:rPr lang="fr-FR" sz="1200" dirty="0"/>
                        <a:t> ‘</a:t>
                      </a:r>
                      <a:r>
                        <a:rPr lang="fr-FR" sz="1200" dirty="0" err="1"/>
                        <a:t>some</a:t>
                      </a:r>
                      <a:r>
                        <a:rPr lang="fr-FR" sz="1200" dirty="0"/>
                        <a:t>’ in French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dirty="0" err="1"/>
                        <a:t>Irregular</a:t>
                      </a:r>
                      <a:r>
                        <a:rPr lang="fr-FR" sz="1200" dirty="0"/>
                        <a:t> </a:t>
                      </a:r>
                      <a:r>
                        <a:rPr lang="fr-FR" sz="1200" dirty="0" err="1"/>
                        <a:t>verbs</a:t>
                      </a:r>
                      <a:r>
                        <a:rPr lang="fr-FR" sz="1200" dirty="0"/>
                        <a:t> </a:t>
                      </a:r>
                      <a:r>
                        <a:rPr lang="fr-FR" sz="1200" i="1" dirty="0"/>
                        <a:t>boire</a:t>
                      </a:r>
                      <a:r>
                        <a:rPr lang="fr-FR" sz="1200" i="0" dirty="0"/>
                        <a:t> and </a:t>
                      </a:r>
                      <a:r>
                        <a:rPr lang="fr-FR" sz="1200" i="1" dirty="0"/>
                        <a:t>prendre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Clothing</a:t>
                      </a:r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Adjective Placement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sz="1200" b="1" dirty="0"/>
                    </a:p>
                    <a:p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 marL="0" indent="0">
                        <a:lnSpc>
                          <a:spcPct val="80000"/>
                        </a:lnSpc>
                        <a:buFont typeface="Wingdings" charset="0"/>
                        <a:buNone/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Most adjectives go </a:t>
                      </a:r>
                      <a:r>
                        <a:rPr lang="fr-FR" sz="1200" dirty="0" err="1"/>
                        <a:t>after</a:t>
                      </a:r>
                      <a:r>
                        <a:rPr lang="fr-FR" sz="1200" dirty="0"/>
                        <a:t> the </a:t>
                      </a:r>
                      <a:r>
                        <a:rPr lang="fr-FR" sz="1200" dirty="0" err="1"/>
                        <a:t>noun</a:t>
                      </a:r>
                      <a:r>
                        <a:rPr lang="fr-FR" sz="1200" dirty="0"/>
                        <a:t>. </a:t>
                      </a:r>
                    </a:p>
                    <a:p>
                      <a:r>
                        <a:rPr lang="fr-FR" sz="1200" dirty="0"/>
                        <a:t>Adjective </a:t>
                      </a:r>
                      <a:r>
                        <a:rPr lang="fr-FR" sz="1200" dirty="0" err="1"/>
                        <a:t>endings</a:t>
                      </a:r>
                      <a:r>
                        <a:rPr lang="fr-FR" sz="1200" dirty="0"/>
                        <a:t> must </a:t>
                      </a:r>
                      <a:r>
                        <a:rPr lang="fr-FR" sz="1200" dirty="0" err="1"/>
                        <a:t>agree</a:t>
                      </a:r>
                      <a:r>
                        <a:rPr lang="fr-FR" sz="1200" dirty="0"/>
                        <a:t> </a:t>
                      </a:r>
                      <a:r>
                        <a:rPr lang="fr-FR" sz="1200" dirty="0" err="1"/>
                        <a:t>with</a:t>
                      </a:r>
                      <a:r>
                        <a:rPr lang="fr-FR" sz="1200" dirty="0"/>
                        <a:t> the </a:t>
                      </a:r>
                      <a:r>
                        <a:rPr lang="fr-FR" sz="1200" dirty="0" err="1"/>
                        <a:t>noun</a:t>
                      </a:r>
                      <a:r>
                        <a:rPr lang="fr-FR" sz="1200" dirty="0"/>
                        <a:t>.</a:t>
                      </a:r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r>
                        <a:rPr lang="fr-FR" sz="1200" dirty="0"/>
                        <a:t>Note </a:t>
                      </a:r>
                      <a:r>
                        <a:rPr lang="fr-FR" sz="1200" dirty="0" err="1"/>
                        <a:t>that</a:t>
                      </a:r>
                      <a:r>
                        <a:rPr lang="fr-FR" sz="1200" dirty="0"/>
                        <a:t> </a:t>
                      </a:r>
                      <a:r>
                        <a:rPr lang="fr-FR" sz="1200" b="1" dirty="0"/>
                        <a:t>marron</a:t>
                      </a:r>
                      <a:r>
                        <a:rPr lang="fr-FR" sz="1200" dirty="0"/>
                        <a:t> and </a:t>
                      </a:r>
                      <a:r>
                        <a:rPr lang="fr-FR" sz="1200" b="1" dirty="0"/>
                        <a:t>orange</a:t>
                      </a:r>
                      <a:r>
                        <a:rPr lang="fr-FR" sz="1200" dirty="0"/>
                        <a:t> </a:t>
                      </a:r>
                      <a:r>
                        <a:rPr lang="fr-FR" sz="1200" b="1" u="sng" dirty="0" err="1"/>
                        <a:t>never</a:t>
                      </a:r>
                      <a:r>
                        <a:rPr lang="fr-FR" sz="1200" b="1" u="sng" dirty="0"/>
                        <a:t> change</a:t>
                      </a:r>
                      <a:r>
                        <a:rPr lang="fr-FR" sz="1200" dirty="0"/>
                        <a:t>.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485812" y="516901"/>
            <a:ext cx="22526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1. FOOD AND CLOTHING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F36D0AF4-A05C-AD46-B466-7FC309A6F7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871430"/>
              </p:ext>
            </p:extLst>
          </p:nvPr>
        </p:nvGraphicFramePr>
        <p:xfrm>
          <a:off x="456213" y="1295302"/>
          <a:ext cx="2972786" cy="2926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6114">
                  <a:extLst>
                    <a:ext uri="{9D8B030D-6E8A-4147-A177-3AD203B41FA5}">
                      <a16:colId xmlns:a16="http://schemas.microsoft.com/office/drawing/2014/main" val="142550019"/>
                    </a:ext>
                  </a:extLst>
                </a:gridCol>
                <a:gridCol w="2126672">
                  <a:extLst>
                    <a:ext uri="{9D8B030D-6E8A-4147-A177-3AD203B41FA5}">
                      <a16:colId xmlns:a16="http://schemas.microsoft.com/office/drawing/2014/main" val="35118028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Je </a:t>
                      </a:r>
                      <a:r>
                        <a:rPr lang="en-US" sz="1200" dirty="0" err="1"/>
                        <a:t>prends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/je mange</a:t>
                      </a:r>
                    </a:p>
                    <a:p>
                      <a:r>
                        <a:rPr lang="en-US" sz="1200" dirty="0"/>
                        <a:t>(</a:t>
                      </a:r>
                      <a:r>
                        <a:rPr lang="en-US" sz="1200" i="1" dirty="0"/>
                        <a:t>I take/I eat)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du fromage </a:t>
                      </a:r>
                      <a:r>
                        <a:rPr lang="en-US" sz="1200" i="1" dirty="0"/>
                        <a:t>(some cheese)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du pain </a:t>
                      </a:r>
                      <a:r>
                        <a:rPr lang="en-US" sz="1200" i="1" dirty="0"/>
                        <a:t>(some bread)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du </a:t>
                      </a:r>
                      <a:r>
                        <a:rPr lang="en-US" sz="1200" dirty="0" err="1"/>
                        <a:t>poisson</a:t>
                      </a:r>
                      <a:r>
                        <a:rPr lang="en-US" sz="1200" dirty="0"/>
                        <a:t> </a:t>
                      </a:r>
                      <a:r>
                        <a:rPr lang="en-US" sz="1200" i="1" dirty="0"/>
                        <a:t>(some fish)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du poulet </a:t>
                      </a:r>
                      <a:r>
                        <a:rPr lang="en-US" sz="1200" i="1" dirty="0"/>
                        <a:t>(some chicken)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de la confiture </a:t>
                      </a:r>
                      <a:r>
                        <a:rPr lang="en-US" sz="1200" i="1" dirty="0"/>
                        <a:t>(some jam)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de la glace </a:t>
                      </a:r>
                      <a:r>
                        <a:rPr lang="en-US" sz="1200" i="1" dirty="0"/>
                        <a:t>(some ice cream)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de la </a:t>
                      </a:r>
                      <a:r>
                        <a:rPr lang="en-US" sz="1200" dirty="0" err="1"/>
                        <a:t>viande</a:t>
                      </a:r>
                      <a:r>
                        <a:rPr lang="en-US" sz="1200" dirty="0"/>
                        <a:t> </a:t>
                      </a:r>
                      <a:r>
                        <a:rPr lang="en-US" sz="1200" i="1" dirty="0"/>
                        <a:t>(some meat)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des fraises </a:t>
                      </a:r>
                      <a:r>
                        <a:rPr lang="en-US" sz="1200" i="1" dirty="0"/>
                        <a:t>(some strawberries)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des </a:t>
                      </a:r>
                      <a:r>
                        <a:rPr lang="en-US" sz="1200" dirty="0" err="1"/>
                        <a:t>œufs</a:t>
                      </a:r>
                      <a:r>
                        <a:rPr lang="en-US" sz="1200" dirty="0"/>
                        <a:t> </a:t>
                      </a:r>
                      <a:r>
                        <a:rPr lang="en-US" sz="1200" i="1" dirty="0"/>
                        <a:t>(some eggs)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des </a:t>
                      </a:r>
                      <a:r>
                        <a:rPr lang="en-US" sz="1200" dirty="0" err="1"/>
                        <a:t>pêches</a:t>
                      </a:r>
                      <a:r>
                        <a:rPr lang="en-US" sz="1200" dirty="0"/>
                        <a:t> </a:t>
                      </a:r>
                      <a:r>
                        <a:rPr lang="en-US" sz="1200" i="1" dirty="0"/>
                        <a:t>(some peaches)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des </a:t>
                      </a:r>
                      <a:r>
                        <a:rPr lang="en-US" sz="1200" dirty="0" err="1"/>
                        <a:t>poires</a:t>
                      </a:r>
                      <a:r>
                        <a:rPr lang="en-US" sz="1200" dirty="0"/>
                        <a:t> </a:t>
                      </a:r>
                      <a:r>
                        <a:rPr lang="en-US" sz="1200" i="1" dirty="0"/>
                        <a:t>(some pears)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des pommes </a:t>
                      </a:r>
                      <a:r>
                        <a:rPr lang="en-US" sz="1200" i="1" dirty="0"/>
                        <a:t>(some apples)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5755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Je </a:t>
                      </a:r>
                      <a:r>
                        <a:rPr lang="en-US" sz="1200" dirty="0" err="1"/>
                        <a:t>bois</a:t>
                      </a:r>
                      <a:endParaRPr lang="en-US" sz="1200" dirty="0"/>
                    </a:p>
                    <a:p>
                      <a:r>
                        <a:rPr lang="en-US" sz="1200" i="1" dirty="0"/>
                        <a:t>(I drink)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du jus </a:t>
                      </a:r>
                      <a:r>
                        <a:rPr lang="en-US" sz="1200" i="1" dirty="0"/>
                        <a:t>(some  juice)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de </a:t>
                      </a:r>
                      <a:r>
                        <a:rPr lang="en-US" sz="1200" dirty="0" err="1"/>
                        <a:t>l’eau</a:t>
                      </a:r>
                      <a:r>
                        <a:rPr lang="en-US" sz="1200" dirty="0"/>
                        <a:t> (f) </a:t>
                      </a:r>
                      <a:r>
                        <a:rPr lang="en-US" sz="1200" i="1" dirty="0"/>
                        <a:t>(some water)</a:t>
                      </a:r>
                    </a:p>
                    <a:p>
                      <a:r>
                        <a:rPr lang="en-US" sz="1200" dirty="0"/>
                        <a:t>du lait</a:t>
                      </a:r>
                      <a:r>
                        <a:rPr lang="en-US" sz="1200" i="1" dirty="0"/>
                        <a:t> (some milk)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3471820"/>
                  </a:ext>
                </a:extLst>
              </a:tr>
            </a:tbl>
          </a:graphicData>
        </a:graphic>
      </p:graphicFrame>
      <p:graphicFrame>
        <p:nvGraphicFramePr>
          <p:cNvPr id="20" name="Table 3">
            <a:extLst>
              <a:ext uri="{FF2B5EF4-FFF2-40B4-BE49-F238E27FC236}">
                <a16:creationId xmlns:a16="http://schemas.microsoft.com/office/drawing/2014/main" id="{71F783C5-4951-E74B-9DE5-D5FEB069FC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299725"/>
              </p:ext>
            </p:extLst>
          </p:nvPr>
        </p:nvGraphicFramePr>
        <p:xfrm>
          <a:off x="456213" y="5027810"/>
          <a:ext cx="2972786" cy="3200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1423">
                  <a:extLst>
                    <a:ext uri="{9D8B030D-6E8A-4147-A177-3AD203B41FA5}">
                      <a16:colId xmlns:a16="http://schemas.microsoft.com/office/drawing/2014/main" val="142550019"/>
                    </a:ext>
                  </a:extLst>
                </a:gridCol>
                <a:gridCol w="2251363">
                  <a:extLst>
                    <a:ext uri="{9D8B030D-6E8A-4147-A177-3AD203B41FA5}">
                      <a16:colId xmlns:a16="http://schemas.microsoft.com/office/drawing/2014/main" val="35118028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Je </a:t>
                      </a:r>
                      <a:r>
                        <a:rPr lang="en-US" sz="1200" dirty="0" err="1"/>
                        <a:t>porte</a:t>
                      </a:r>
                      <a:r>
                        <a:rPr lang="en-US" sz="1200" dirty="0"/>
                        <a:t> </a:t>
                      </a:r>
                      <a:r>
                        <a:rPr lang="en-US" sz="1200" i="1" dirty="0"/>
                        <a:t>(I wear)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un chapeau </a:t>
                      </a:r>
                      <a:r>
                        <a:rPr lang="en-US" sz="1200" i="1" dirty="0"/>
                        <a:t>(a hat)</a:t>
                      </a:r>
                      <a:r>
                        <a:rPr lang="en-US" sz="1200" dirty="0"/>
                        <a:t> </a:t>
                      </a:r>
                    </a:p>
                    <a:p>
                      <a:r>
                        <a:rPr lang="en-US" sz="1200" dirty="0"/>
                        <a:t>un costume </a:t>
                      </a:r>
                      <a:r>
                        <a:rPr lang="en-US" sz="1200" i="1" dirty="0"/>
                        <a:t>(a suit)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un jean (</a:t>
                      </a:r>
                      <a:r>
                        <a:rPr lang="en-US" sz="1200" dirty="0" err="1"/>
                        <a:t>moulant</a:t>
                      </a:r>
                      <a:r>
                        <a:rPr lang="en-US" sz="1200" dirty="0"/>
                        <a:t>) </a:t>
                      </a:r>
                      <a:r>
                        <a:rPr lang="en-US" sz="1200" i="1" dirty="0"/>
                        <a:t>(skinny) jeans)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un manteau </a:t>
                      </a:r>
                      <a:r>
                        <a:rPr lang="en-US" sz="1200" i="1" dirty="0"/>
                        <a:t>(a coat)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un </a:t>
                      </a:r>
                      <a:r>
                        <a:rPr lang="en-US" sz="1200" dirty="0" err="1"/>
                        <a:t>pantalon</a:t>
                      </a:r>
                      <a:r>
                        <a:rPr lang="en-US" sz="1200" dirty="0"/>
                        <a:t> </a:t>
                      </a:r>
                      <a:r>
                        <a:rPr lang="en-US" sz="1200" i="1" dirty="0"/>
                        <a:t>(some trousers)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un polo </a:t>
                      </a:r>
                      <a:r>
                        <a:rPr lang="en-US" sz="1200" i="1" dirty="0"/>
                        <a:t>(a polo shirt)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un pull </a:t>
                      </a:r>
                      <a:r>
                        <a:rPr lang="en-US" sz="1200" i="1" dirty="0"/>
                        <a:t>(a jumper)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un sac </a:t>
                      </a:r>
                      <a:r>
                        <a:rPr lang="en-US" sz="1200" dirty="0" err="1"/>
                        <a:t>à</a:t>
                      </a:r>
                      <a:r>
                        <a:rPr lang="en-US" sz="1200" dirty="0"/>
                        <a:t> main </a:t>
                      </a:r>
                      <a:r>
                        <a:rPr lang="en-US" sz="1200" i="1" dirty="0"/>
                        <a:t>(a handbag)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un short </a:t>
                      </a:r>
                      <a:r>
                        <a:rPr lang="en-US" sz="1200" i="1" dirty="0"/>
                        <a:t>(some shorts)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un sweat </a:t>
                      </a:r>
                      <a:r>
                        <a:rPr lang="en-US" sz="1200" dirty="0" err="1"/>
                        <a:t>à</a:t>
                      </a:r>
                      <a:r>
                        <a:rPr lang="en-US" sz="1200" dirty="0"/>
                        <a:t> capuche </a:t>
                      </a:r>
                      <a:r>
                        <a:rPr lang="en-US" sz="1200" i="1" dirty="0"/>
                        <a:t>(a hoody)</a:t>
                      </a:r>
                      <a:endParaRPr lang="en-US" sz="1200" dirty="0"/>
                    </a:p>
                    <a:p>
                      <a:r>
                        <a:rPr lang="en-US" sz="1200" dirty="0" err="1"/>
                        <a:t>une</a:t>
                      </a:r>
                      <a:r>
                        <a:rPr lang="en-US" sz="1200" dirty="0"/>
                        <a:t> casquette </a:t>
                      </a:r>
                      <a:r>
                        <a:rPr lang="en-US" sz="1200" i="1" dirty="0"/>
                        <a:t>(a cap)</a:t>
                      </a:r>
                      <a:endParaRPr lang="en-US" sz="1200" dirty="0"/>
                    </a:p>
                    <a:p>
                      <a:r>
                        <a:rPr lang="en-US" sz="1200" dirty="0" err="1"/>
                        <a:t>une</a:t>
                      </a:r>
                      <a:r>
                        <a:rPr lang="en-US" sz="1200" dirty="0"/>
                        <a:t> ceinture </a:t>
                      </a:r>
                      <a:r>
                        <a:rPr lang="en-US" sz="1200" i="1" dirty="0"/>
                        <a:t>(a belt)</a:t>
                      </a:r>
                      <a:endParaRPr lang="en-US" sz="1200" dirty="0"/>
                    </a:p>
                    <a:p>
                      <a:r>
                        <a:rPr lang="en-US" sz="1200" dirty="0" err="1"/>
                        <a:t>une</a:t>
                      </a:r>
                      <a:r>
                        <a:rPr lang="en-US" sz="1200" dirty="0"/>
                        <a:t> chemise </a:t>
                      </a:r>
                      <a:r>
                        <a:rPr lang="en-US" sz="1200" i="1" dirty="0"/>
                        <a:t>(a shirt)</a:t>
                      </a:r>
                      <a:endParaRPr lang="en-US" sz="1200" dirty="0"/>
                    </a:p>
                    <a:p>
                      <a:r>
                        <a:rPr lang="en-US" sz="1200" dirty="0" err="1"/>
                        <a:t>une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jupe</a:t>
                      </a:r>
                      <a:r>
                        <a:rPr lang="en-US" sz="1200" dirty="0"/>
                        <a:t> </a:t>
                      </a:r>
                      <a:r>
                        <a:rPr lang="en-US" sz="1200" i="1" dirty="0"/>
                        <a:t>(a skirt) </a:t>
                      </a:r>
                      <a:endParaRPr lang="en-US" sz="1200" dirty="0"/>
                    </a:p>
                    <a:p>
                      <a:r>
                        <a:rPr lang="en-US" sz="1200" dirty="0" err="1"/>
                        <a:t>une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montre</a:t>
                      </a:r>
                      <a:r>
                        <a:rPr lang="en-US" sz="1200" dirty="0"/>
                        <a:t> </a:t>
                      </a:r>
                      <a:r>
                        <a:rPr lang="en-US" sz="1200" i="1" dirty="0"/>
                        <a:t>(a watch)</a:t>
                      </a:r>
                      <a:endParaRPr lang="en-US" sz="1200" dirty="0"/>
                    </a:p>
                    <a:p>
                      <a:r>
                        <a:rPr lang="en-US" sz="1200" dirty="0" err="1"/>
                        <a:t>une</a:t>
                      </a:r>
                      <a:r>
                        <a:rPr lang="en-US" sz="1200" dirty="0"/>
                        <a:t> robe </a:t>
                      </a:r>
                      <a:r>
                        <a:rPr lang="en-US" sz="1200" i="1" dirty="0"/>
                        <a:t>(a dress)</a:t>
                      </a:r>
                      <a:endParaRPr lang="en-US" sz="1200" dirty="0"/>
                    </a:p>
                    <a:p>
                      <a:r>
                        <a:rPr lang="en-US" sz="1200" dirty="0" err="1"/>
                        <a:t>une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veste</a:t>
                      </a:r>
                      <a:r>
                        <a:rPr lang="en-US" sz="1200" dirty="0"/>
                        <a:t> </a:t>
                      </a:r>
                      <a:r>
                        <a:rPr lang="en-US" sz="1200" i="1" dirty="0"/>
                        <a:t>(a jacket)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575558"/>
                  </a:ext>
                </a:extLst>
              </a:tr>
            </a:tbl>
          </a:graphicData>
        </a:graphic>
      </p:graphicFrame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CB0606EE-735B-2641-9B04-A500784748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2354698"/>
              </p:ext>
            </p:extLst>
          </p:nvPr>
        </p:nvGraphicFramePr>
        <p:xfrm>
          <a:off x="3536124" y="1488812"/>
          <a:ext cx="2950796" cy="13030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7699">
                  <a:extLst>
                    <a:ext uri="{9D8B030D-6E8A-4147-A177-3AD203B41FA5}">
                      <a16:colId xmlns:a16="http://schemas.microsoft.com/office/drawing/2014/main" val="3700475215"/>
                    </a:ext>
                  </a:extLst>
                </a:gridCol>
                <a:gridCol w="737699">
                  <a:extLst>
                    <a:ext uri="{9D8B030D-6E8A-4147-A177-3AD203B41FA5}">
                      <a16:colId xmlns:a16="http://schemas.microsoft.com/office/drawing/2014/main" val="4208776061"/>
                    </a:ext>
                  </a:extLst>
                </a:gridCol>
                <a:gridCol w="826508">
                  <a:extLst>
                    <a:ext uri="{9D8B030D-6E8A-4147-A177-3AD203B41FA5}">
                      <a16:colId xmlns:a16="http://schemas.microsoft.com/office/drawing/2014/main" val="3037240502"/>
                    </a:ext>
                  </a:extLst>
                </a:gridCol>
                <a:gridCol w="648890">
                  <a:extLst>
                    <a:ext uri="{9D8B030D-6E8A-4147-A177-3AD203B41FA5}">
                      <a16:colId xmlns:a16="http://schemas.microsoft.com/office/drawing/2014/main" val="544984679"/>
                    </a:ext>
                  </a:extLst>
                </a:gridCol>
              </a:tblGrid>
              <a:tr h="283017">
                <a:tc>
                  <a:txBody>
                    <a:bodyPr/>
                    <a:lstStyle/>
                    <a:p>
                      <a:r>
                        <a:rPr lang="en-US" sz="1050" dirty="0" err="1"/>
                        <a:t>masc</a:t>
                      </a:r>
                      <a:r>
                        <a:rPr lang="en-US" sz="1050" dirty="0"/>
                        <a:t> singular noun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fem singular noun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in front of a vowel or 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plural noun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9390962"/>
                  </a:ext>
                </a:extLst>
              </a:tr>
              <a:tr h="283017">
                <a:tc>
                  <a:txBody>
                    <a:bodyPr/>
                    <a:lstStyle/>
                    <a:p>
                      <a:r>
                        <a:rPr lang="en-US" sz="1050" dirty="0"/>
                        <a:t>du pain</a:t>
                      </a:r>
                    </a:p>
                    <a:p>
                      <a:r>
                        <a:rPr lang="en-US" sz="1050" dirty="0"/>
                        <a:t>(some bread)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de la glace</a:t>
                      </a:r>
                    </a:p>
                    <a:p>
                      <a:r>
                        <a:rPr lang="en-US" sz="1050" dirty="0"/>
                        <a:t>(some ice cream)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de </a:t>
                      </a:r>
                      <a:r>
                        <a:rPr lang="en-US" sz="1050" dirty="0" err="1"/>
                        <a:t>l’eau</a:t>
                      </a:r>
                      <a:endParaRPr lang="en-US" sz="1050" dirty="0"/>
                    </a:p>
                    <a:p>
                      <a:r>
                        <a:rPr lang="en-US" sz="1050" dirty="0"/>
                        <a:t>(some water)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des </a:t>
                      </a:r>
                      <a:r>
                        <a:rPr lang="en-US" sz="1050" dirty="0" err="1"/>
                        <a:t>poires</a:t>
                      </a:r>
                      <a:endParaRPr lang="en-US" sz="1050" dirty="0"/>
                    </a:p>
                    <a:p>
                      <a:r>
                        <a:rPr lang="en-US" sz="1050" dirty="0"/>
                        <a:t>(some pears)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540009"/>
                  </a:ext>
                </a:extLst>
              </a:tr>
            </a:tbl>
          </a:graphicData>
        </a:graphic>
      </p:graphicFrame>
      <p:graphicFrame>
        <p:nvGraphicFramePr>
          <p:cNvPr id="6" name="Table 10">
            <a:extLst>
              <a:ext uri="{FF2B5EF4-FFF2-40B4-BE49-F238E27FC236}">
                <a16:creationId xmlns:a16="http://schemas.microsoft.com/office/drawing/2014/main" id="{A1C1F5CB-D3FB-914F-B0D6-F05B9A0997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9708593"/>
              </p:ext>
            </p:extLst>
          </p:nvPr>
        </p:nvGraphicFramePr>
        <p:xfrm>
          <a:off x="3538871" y="3104526"/>
          <a:ext cx="2972786" cy="1356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86393">
                  <a:extLst>
                    <a:ext uri="{9D8B030D-6E8A-4147-A177-3AD203B41FA5}">
                      <a16:colId xmlns:a16="http://schemas.microsoft.com/office/drawing/2014/main" val="3590309528"/>
                    </a:ext>
                  </a:extLst>
                </a:gridCol>
                <a:gridCol w="1486393">
                  <a:extLst>
                    <a:ext uri="{9D8B030D-6E8A-4147-A177-3AD203B41FA5}">
                      <a16:colId xmlns:a16="http://schemas.microsoft.com/office/drawing/2014/main" val="82470660"/>
                    </a:ext>
                  </a:extLst>
                </a:gridCol>
              </a:tblGrid>
              <a:tr h="204202">
                <a:tc>
                  <a:txBody>
                    <a:bodyPr/>
                    <a:lstStyle/>
                    <a:p>
                      <a:r>
                        <a:rPr lang="en-US" sz="1100" b="1" dirty="0" err="1"/>
                        <a:t>boire</a:t>
                      </a:r>
                      <a:endParaRPr lang="en-US" sz="11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prendre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4848836"/>
                  </a:ext>
                </a:extLst>
              </a:tr>
              <a:tr h="909608">
                <a:tc>
                  <a:txBody>
                    <a:bodyPr/>
                    <a:lstStyle/>
                    <a:p>
                      <a:r>
                        <a:rPr lang="en-US" sz="1100" dirty="0"/>
                        <a:t>je </a:t>
                      </a:r>
                      <a:r>
                        <a:rPr lang="en-US" sz="1100" dirty="0" err="1"/>
                        <a:t>bois</a:t>
                      </a:r>
                      <a:endParaRPr lang="en-US" sz="1100" dirty="0"/>
                    </a:p>
                    <a:p>
                      <a:r>
                        <a:rPr lang="en-US" sz="1100" dirty="0" err="1"/>
                        <a:t>tu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bois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il/</a:t>
                      </a:r>
                      <a:r>
                        <a:rPr lang="en-US" sz="1100" dirty="0" err="1"/>
                        <a:t>elle</a:t>
                      </a:r>
                      <a:r>
                        <a:rPr lang="en-US" sz="1100" dirty="0"/>
                        <a:t>/on </a:t>
                      </a:r>
                      <a:r>
                        <a:rPr lang="en-US" sz="1100" dirty="0" err="1"/>
                        <a:t>boit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nous </a:t>
                      </a:r>
                      <a:r>
                        <a:rPr lang="en-US" sz="1100" dirty="0" err="1"/>
                        <a:t>buvons</a:t>
                      </a:r>
                      <a:endParaRPr lang="en-US" sz="1100" dirty="0"/>
                    </a:p>
                    <a:p>
                      <a:r>
                        <a:rPr lang="en-US" sz="1100" dirty="0" err="1"/>
                        <a:t>vous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buvez</a:t>
                      </a:r>
                      <a:endParaRPr lang="en-US" sz="1100" dirty="0"/>
                    </a:p>
                    <a:p>
                      <a:r>
                        <a:rPr lang="en-US" sz="1100" dirty="0" err="1"/>
                        <a:t>ils</a:t>
                      </a:r>
                      <a:r>
                        <a:rPr lang="en-US" sz="1100" dirty="0"/>
                        <a:t>/ells </a:t>
                      </a:r>
                      <a:r>
                        <a:rPr lang="en-US" sz="1100" dirty="0" err="1"/>
                        <a:t>boivent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je </a:t>
                      </a:r>
                      <a:r>
                        <a:rPr lang="en-US" sz="1100" b="0" dirty="0" err="1"/>
                        <a:t>prends</a:t>
                      </a:r>
                      <a:r>
                        <a:rPr lang="en-US" sz="1100" b="0" dirty="0"/>
                        <a:t> </a:t>
                      </a:r>
                    </a:p>
                    <a:p>
                      <a:r>
                        <a:rPr lang="en-US" sz="1100" b="0" dirty="0" err="1"/>
                        <a:t>tu</a:t>
                      </a:r>
                      <a:r>
                        <a:rPr lang="en-US" sz="1100" b="0" dirty="0"/>
                        <a:t> </a:t>
                      </a:r>
                      <a:r>
                        <a:rPr lang="en-US" sz="1100" b="0" dirty="0" err="1"/>
                        <a:t>prends</a:t>
                      </a:r>
                      <a:endParaRPr lang="en-US" sz="1100" b="0" dirty="0"/>
                    </a:p>
                    <a:p>
                      <a:r>
                        <a:rPr lang="en-US" sz="1100" b="0" dirty="0"/>
                        <a:t>il/</a:t>
                      </a:r>
                      <a:r>
                        <a:rPr lang="en-US" sz="1100" b="0" dirty="0" err="1"/>
                        <a:t>elle</a:t>
                      </a:r>
                      <a:r>
                        <a:rPr lang="en-US" sz="1100" b="0" dirty="0"/>
                        <a:t>/on </a:t>
                      </a:r>
                      <a:r>
                        <a:rPr lang="en-US" sz="1100" b="0" dirty="0" err="1"/>
                        <a:t>prend</a:t>
                      </a:r>
                      <a:endParaRPr lang="en-US" sz="1100" b="0" dirty="0"/>
                    </a:p>
                    <a:p>
                      <a:r>
                        <a:rPr lang="en-US" sz="1100" b="0" dirty="0"/>
                        <a:t>nous </a:t>
                      </a:r>
                      <a:r>
                        <a:rPr lang="en-US" sz="1100" b="0" dirty="0" err="1"/>
                        <a:t>prenons</a:t>
                      </a:r>
                      <a:endParaRPr lang="en-US" sz="1100" b="0" dirty="0"/>
                    </a:p>
                    <a:p>
                      <a:r>
                        <a:rPr lang="en-US" sz="1100" b="0" dirty="0" err="1"/>
                        <a:t>vous</a:t>
                      </a:r>
                      <a:r>
                        <a:rPr lang="en-US" sz="1100" b="0" dirty="0"/>
                        <a:t> </a:t>
                      </a:r>
                      <a:r>
                        <a:rPr lang="en-US" sz="1100" b="0" dirty="0" err="1"/>
                        <a:t>prenez</a:t>
                      </a:r>
                      <a:endParaRPr lang="en-US" sz="1100" b="0" dirty="0"/>
                    </a:p>
                    <a:p>
                      <a:r>
                        <a:rPr lang="en-US" sz="1100" b="0" dirty="0" err="1"/>
                        <a:t>ils</a:t>
                      </a:r>
                      <a:r>
                        <a:rPr lang="en-US" sz="1100" b="0" dirty="0"/>
                        <a:t>/ells </a:t>
                      </a:r>
                      <a:r>
                        <a:rPr lang="en-US" sz="1100" b="0" dirty="0" err="1"/>
                        <a:t>prennent</a:t>
                      </a:r>
                      <a:endParaRPr lang="en-US" sz="11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7775624"/>
                  </a:ext>
                </a:extLst>
              </a:tr>
            </a:tbl>
          </a:graphicData>
        </a:graphic>
      </p:graphicFrame>
      <p:graphicFrame>
        <p:nvGraphicFramePr>
          <p:cNvPr id="11" name="Table 12">
            <a:extLst>
              <a:ext uri="{FF2B5EF4-FFF2-40B4-BE49-F238E27FC236}">
                <a16:creationId xmlns:a16="http://schemas.microsoft.com/office/drawing/2014/main" id="{D25D0861-7CF4-6343-859B-0ECA5DD2CF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998852"/>
              </p:ext>
            </p:extLst>
          </p:nvPr>
        </p:nvGraphicFramePr>
        <p:xfrm>
          <a:off x="3536124" y="5332610"/>
          <a:ext cx="2972788" cy="25603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3197">
                  <a:extLst>
                    <a:ext uri="{9D8B030D-6E8A-4147-A177-3AD203B41FA5}">
                      <a16:colId xmlns:a16="http://schemas.microsoft.com/office/drawing/2014/main" val="3421607262"/>
                    </a:ext>
                  </a:extLst>
                </a:gridCol>
                <a:gridCol w="743197">
                  <a:extLst>
                    <a:ext uri="{9D8B030D-6E8A-4147-A177-3AD203B41FA5}">
                      <a16:colId xmlns:a16="http://schemas.microsoft.com/office/drawing/2014/main" val="2899136790"/>
                    </a:ext>
                  </a:extLst>
                </a:gridCol>
                <a:gridCol w="743197">
                  <a:extLst>
                    <a:ext uri="{9D8B030D-6E8A-4147-A177-3AD203B41FA5}">
                      <a16:colId xmlns:a16="http://schemas.microsoft.com/office/drawing/2014/main" val="3132476918"/>
                    </a:ext>
                  </a:extLst>
                </a:gridCol>
                <a:gridCol w="743197">
                  <a:extLst>
                    <a:ext uri="{9D8B030D-6E8A-4147-A177-3AD203B41FA5}">
                      <a16:colId xmlns:a16="http://schemas.microsoft.com/office/drawing/2014/main" val="1279950468"/>
                    </a:ext>
                  </a:extLst>
                </a:gridCol>
              </a:tblGrid>
              <a:tr h="224128">
                <a:tc>
                  <a:txBody>
                    <a:bodyPr/>
                    <a:lstStyle/>
                    <a:p>
                      <a:r>
                        <a:rPr lang="en-US" sz="1100" dirty="0" err="1"/>
                        <a:t>masc</a:t>
                      </a:r>
                      <a:r>
                        <a:rPr lang="en-US" sz="1100" dirty="0"/>
                        <a:t> sing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fem sing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err="1"/>
                        <a:t>masc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plur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fem </a:t>
                      </a:r>
                      <a:r>
                        <a:rPr lang="en-US" sz="1100" dirty="0" err="1"/>
                        <a:t>plur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3303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dirty="0"/>
                        <a:t>e.g. un chapeau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e.g. </a:t>
                      </a:r>
                      <a:r>
                        <a:rPr lang="en-US" sz="1100" dirty="0" err="1"/>
                        <a:t>une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écharpe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e.g. des </a:t>
                      </a:r>
                      <a:r>
                        <a:rPr lang="en-US" sz="1100" dirty="0" err="1"/>
                        <a:t>gants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e.g. des bottes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1703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bleu</a:t>
                      </a:r>
                    </a:p>
                    <a:p>
                      <a:r>
                        <a:rPr lang="en-US" sz="1100" dirty="0"/>
                        <a:t>noir</a:t>
                      </a:r>
                    </a:p>
                    <a:p>
                      <a:r>
                        <a:rPr lang="en-US" sz="1100" dirty="0"/>
                        <a:t>vert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err="1"/>
                        <a:t>bleu</a:t>
                      </a:r>
                      <a:r>
                        <a:rPr lang="en-US" sz="1100" b="1" dirty="0" err="1"/>
                        <a:t>e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noir</a:t>
                      </a:r>
                      <a:r>
                        <a:rPr lang="en-US" sz="1100" b="1" dirty="0"/>
                        <a:t>e</a:t>
                      </a:r>
                      <a:endParaRPr lang="en-US" sz="1100" dirty="0"/>
                    </a:p>
                    <a:p>
                      <a:r>
                        <a:rPr lang="en-US" sz="1100" dirty="0" err="1"/>
                        <a:t>vert</a:t>
                      </a:r>
                      <a:r>
                        <a:rPr lang="en-US" sz="1100" b="1" dirty="0" err="1"/>
                        <a:t>e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bleu</a:t>
                      </a:r>
                      <a:r>
                        <a:rPr lang="en-US" sz="1100" b="1" dirty="0"/>
                        <a:t>s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noir</a:t>
                      </a:r>
                      <a:r>
                        <a:rPr lang="en-US" sz="1100" b="1" dirty="0"/>
                        <a:t>s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vert</a:t>
                      </a:r>
                      <a:r>
                        <a:rPr lang="en-US" sz="1100" b="1" dirty="0"/>
                        <a:t>s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err="1"/>
                        <a:t>bleu</a:t>
                      </a:r>
                      <a:r>
                        <a:rPr lang="en-US" sz="1100" b="1" dirty="0" err="1"/>
                        <a:t>es</a:t>
                      </a:r>
                      <a:endParaRPr lang="en-US" sz="1100" dirty="0"/>
                    </a:p>
                    <a:p>
                      <a:r>
                        <a:rPr lang="en-US" sz="1100" dirty="0" err="1"/>
                        <a:t>noir</a:t>
                      </a:r>
                      <a:r>
                        <a:rPr lang="en-US" sz="1100" b="1" dirty="0" err="1"/>
                        <a:t>es</a:t>
                      </a:r>
                      <a:endParaRPr lang="en-US" sz="1100" dirty="0"/>
                    </a:p>
                    <a:p>
                      <a:r>
                        <a:rPr lang="en-US" sz="1100" dirty="0" err="1"/>
                        <a:t>vert</a:t>
                      </a:r>
                      <a:r>
                        <a:rPr lang="en-US" sz="1100" b="1" dirty="0" err="1"/>
                        <a:t>es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866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dirty="0"/>
                        <a:t>rouge</a:t>
                      </a:r>
                    </a:p>
                    <a:p>
                      <a:r>
                        <a:rPr lang="en-US" sz="1100" dirty="0"/>
                        <a:t>jaune</a:t>
                      </a:r>
                    </a:p>
                    <a:p>
                      <a:r>
                        <a:rPr lang="en-US" sz="1100" dirty="0"/>
                        <a:t>rose</a:t>
                      </a:r>
                    </a:p>
                    <a:p>
                      <a:r>
                        <a:rPr lang="en-US" sz="1100" dirty="0"/>
                        <a:t>mauve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rouge</a:t>
                      </a:r>
                    </a:p>
                    <a:p>
                      <a:r>
                        <a:rPr lang="en-US" sz="1100" dirty="0"/>
                        <a:t>jaune</a:t>
                      </a:r>
                    </a:p>
                    <a:p>
                      <a:r>
                        <a:rPr lang="en-US" sz="1100" dirty="0"/>
                        <a:t>rose</a:t>
                      </a:r>
                    </a:p>
                    <a:p>
                      <a:r>
                        <a:rPr lang="en-US" sz="1100" dirty="0"/>
                        <a:t>mauve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rouge</a:t>
                      </a:r>
                      <a:r>
                        <a:rPr lang="en-US" sz="1100" b="1" dirty="0"/>
                        <a:t>s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jaune</a:t>
                      </a:r>
                      <a:r>
                        <a:rPr lang="en-US" sz="1100" b="1" dirty="0"/>
                        <a:t>s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rose</a:t>
                      </a:r>
                      <a:r>
                        <a:rPr lang="en-US" sz="1100" b="1" dirty="0"/>
                        <a:t>s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mauve</a:t>
                      </a:r>
                      <a:r>
                        <a:rPr lang="en-US" sz="1100" b="1" dirty="0"/>
                        <a:t>s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rouge</a:t>
                      </a:r>
                      <a:r>
                        <a:rPr lang="en-US" sz="1100" b="1" dirty="0"/>
                        <a:t>s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jaune</a:t>
                      </a:r>
                      <a:r>
                        <a:rPr lang="en-US" sz="1100" b="1" dirty="0"/>
                        <a:t>s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rose</a:t>
                      </a:r>
                      <a:r>
                        <a:rPr lang="en-US" sz="1100" b="1" dirty="0"/>
                        <a:t>s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mauve</a:t>
                      </a:r>
                      <a:r>
                        <a:rPr lang="en-US" sz="1100" b="1" dirty="0"/>
                        <a:t>s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9130655"/>
                  </a:ext>
                </a:extLst>
              </a:tr>
              <a:tr h="240967">
                <a:tc>
                  <a:txBody>
                    <a:bodyPr/>
                    <a:lstStyle/>
                    <a:p>
                      <a:r>
                        <a:rPr lang="en-US" sz="1100" dirty="0" err="1"/>
                        <a:t>gris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gris</a:t>
                      </a:r>
                      <a:r>
                        <a:rPr lang="en-US" sz="1100" b="1" dirty="0"/>
                        <a:t>e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err="1"/>
                        <a:t>gris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err="1"/>
                        <a:t>gris</a:t>
                      </a:r>
                      <a:r>
                        <a:rPr lang="en-US" sz="1100" b="1" dirty="0" err="1"/>
                        <a:t>es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118893"/>
                  </a:ext>
                </a:extLst>
              </a:tr>
              <a:tr h="231269">
                <a:tc>
                  <a:txBody>
                    <a:bodyPr/>
                    <a:lstStyle/>
                    <a:p>
                      <a:r>
                        <a:rPr lang="en-US" sz="1100" dirty="0"/>
                        <a:t>blanc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blanc</a:t>
                      </a:r>
                      <a:r>
                        <a:rPr lang="en-US" sz="1100" b="1" dirty="0"/>
                        <a:t>he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err="1"/>
                        <a:t>blanc</a:t>
                      </a:r>
                      <a:r>
                        <a:rPr lang="en-US" sz="1100" b="1" dirty="0" err="1"/>
                        <a:t>s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blanc</a:t>
                      </a:r>
                      <a:r>
                        <a:rPr lang="en-US" sz="1100" b="1" dirty="0"/>
                        <a:t>hes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92026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A513C4D-49C0-485D-8E7F-0C594C4B6B36}"/>
              </a:ext>
            </a:extLst>
          </p:cNvPr>
          <p:cNvSpPr txBox="1"/>
          <p:nvPr/>
        </p:nvSpPr>
        <p:spPr>
          <a:xfrm>
            <a:off x="554077" y="125074"/>
            <a:ext cx="5496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KS4 MODULE 3: Le quotidien (</a:t>
            </a:r>
            <a:r>
              <a:rPr lang="fr-FR" i="1" dirty="0" err="1"/>
              <a:t>daily</a:t>
            </a:r>
            <a:r>
              <a:rPr lang="fr-FR" i="1" dirty="0"/>
              <a:t> life</a:t>
            </a:r>
            <a:r>
              <a:rPr lang="fr-FR" b="1" dirty="0"/>
              <a:t>) – AQA </a:t>
            </a:r>
            <a:r>
              <a:rPr lang="fr-FR" b="1" dirty="0" err="1"/>
              <a:t>Theme</a:t>
            </a:r>
            <a:r>
              <a:rPr lang="fr-FR" b="1" dirty="0"/>
              <a:t> 1 </a:t>
            </a:r>
          </a:p>
        </p:txBody>
      </p:sp>
    </p:spTree>
    <p:extLst>
      <p:ext uri="{BB962C8B-B14F-4D97-AF65-F5344CB8AC3E}">
        <p14:creationId xmlns:p14="http://schemas.microsoft.com/office/powerpoint/2010/main" val="180067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59290"/>
              </p:ext>
            </p:extLst>
          </p:nvPr>
        </p:nvGraphicFramePr>
        <p:xfrm>
          <a:off x="374568" y="500788"/>
          <a:ext cx="6198144" cy="82742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1787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787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La Vie Quotidienne (Daily Life)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This/</a:t>
                      </a:r>
                      <a:r>
                        <a:rPr lang="fr-FR" sz="1400" b="1" dirty="0" err="1"/>
                        <a:t>These</a:t>
                      </a:r>
                      <a:r>
                        <a:rPr lang="fr-FR" sz="1400" b="1" dirty="0"/>
                        <a:t>/</a:t>
                      </a:r>
                      <a:r>
                        <a:rPr lang="fr-FR" sz="1400" b="1" dirty="0" err="1"/>
                        <a:t>Which</a:t>
                      </a:r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6655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/>
                        <a:t>To </a:t>
                      </a:r>
                      <a:r>
                        <a:rPr lang="fr-FR" sz="1200" baseline="0" dirty="0" err="1"/>
                        <a:t>say</a:t>
                      </a:r>
                      <a:r>
                        <a:rPr lang="fr-FR" sz="1200" baseline="0" dirty="0"/>
                        <a:t> ‘</a:t>
                      </a:r>
                      <a:r>
                        <a:rPr lang="fr-FR" sz="1200" baseline="0" dirty="0" err="1"/>
                        <a:t>this</a:t>
                      </a:r>
                      <a:r>
                        <a:rPr lang="fr-FR" sz="1200" baseline="0" dirty="0"/>
                        <a:t>…’ or ‘</a:t>
                      </a:r>
                      <a:r>
                        <a:rPr lang="fr-FR" sz="1200" baseline="0" dirty="0" err="1"/>
                        <a:t>these</a:t>
                      </a:r>
                      <a:r>
                        <a:rPr lang="fr-FR" sz="1200" baseline="0" dirty="0"/>
                        <a:t>…’ </a:t>
                      </a:r>
                      <a:r>
                        <a:rPr lang="fr-FR" sz="1200" baseline="0" dirty="0" err="1"/>
                        <a:t>you</a:t>
                      </a:r>
                      <a:r>
                        <a:rPr lang="fr-FR" sz="1200" baseline="0" dirty="0"/>
                        <a:t> use the </a:t>
                      </a:r>
                      <a:r>
                        <a:rPr lang="fr-FR" sz="1200" baseline="0" dirty="0" err="1"/>
                        <a:t>following</a:t>
                      </a:r>
                      <a:r>
                        <a:rPr lang="fr-FR" sz="1200" baseline="0" dirty="0"/>
                        <a:t>: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/>
                        <a:t>To </a:t>
                      </a:r>
                      <a:r>
                        <a:rPr lang="fr-FR" sz="1200" baseline="0" dirty="0" err="1"/>
                        <a:t>ask</a:t>
                      </a:r>
                      <a:r>
                        <a:rPr lang="fr-FR" sz="1200" baseline="0" dirty="0"/>
                        <a:t> ‘</a:t>
                      </a:r>
                      <a:r>
                        <a:rPr lang="fr-FR" sz="1200" baseline="0" dirty="0" err="1"/>
                        <a:t>which</a:t>
                      </a:r>
                      <a:r>
                        <a:rPr lang="fr-FR" sz="1200" baseline="0" dirty="0"/>
                        <a:t>…?’ </a:t>
                      </a:r>
                      <a:r>
                        <a:rPr lang="fr-FR" sz="1200" baseline="0" dirty="0" err="1"/>
                        <a:t>you</a:t>
                      </a:r>
                      <a:r>
                        <a:rPr lang="fr-FR" sz="1200" baseline="0" dirty="0"/>
                        <a:t> use quel, quelle, quels or quelles </a:t>
                      </a:r>
                      <a:r>
                        <a:rPr lang="fr-FR" sz="1200" baseline="0" dirty="0" err="1"/>
                        <a:t>followed</a:t>
                      </a:r>
                      <a:r>
                        <a:rPr lang="fr-FR" sz="1200" baseline="0" dirty="0"/>
                        <a:t> by a </a:t>
                      </a:r>
                      <a:r>
                        <a:rPr lang="fr-FR" sz="1200" baseline="0" dirty="0" err="1"/>
                        <a:t>noun</a:t>
                      </a:r>
                      <a:r>
                        <a:rPr lang="fr-FR" sz="1200" baseline="0" dirty="0"/>
                        <a:t>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787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Au magasin de vêtements </a:t>
                      </a:r>
                    </a:p>
                    <a:p>
                      <a:pPr algn="ctr"/>
                      <a:r>
                        <a:rPr lang="fr-FR" sz="1400" b="1" dirty="0"/>
                        <a:t>(In the </a:t>
                      </a:r>
                      <a:r>
                        <a:rPr lang="fr-FR" sz="1400" b="1" dirty="0" err="1"/>
                        <a:t>clothes</a:t>
                      </a:r>
                      <a:r>
                        <a:rPr lang="fr-FR" sz="1400" b="1" dirty="0"/>
                        <a:t> shop)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Must/Can</a:t>
                      </a:r>
                    </a:p>
                  </a:txBody>
                  <a:tcPr anchor="ctr"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91912">
                <a:tc>
                  <a:txBody>
                    <a:bodyPr/>
                    <a:lstStyle/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/>
                        <a:t>The </a:t>
                      </a:r>
                      <a:r>
                        <a:rPr lang="fr-FR" sz="1200" baseline="0" dirty="0" err="1"/>
                        <a:t>verbs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i="1" baseline="0" dirty="0"/>
                        <a:t>devoir</a:t>
                      </a:r>
                      <a:r>
                        <a:rPr lang="fr-FR" sz="1200" i="0" baseline="0" dirty="0"/>
                        <a:t> (to have to/must) and </a:t>
                      </a:r>
                      <a:r>
                        <a:rPr lang="fr-FR" sz="1200" i="1" baseline="0" dirty="0"/>
                        <a:t>pouvoir</a:t>
                      </a:r>
                      <a:r>
                        <a:rPr lang="fr-FR" sz="1200" i="0" baseline="0" dirty="0"/>
                        <a:t> (to </a:t>
                      </a:r>
                      <a:r>
                        <a:rPr lang="fr-FR" sz="1200" i="0" baseline="0" dirty="0" err="1"/>
                        <a:t>be</a:t>
                      </a:r>
                      <a:r>
                        <a:rPr lang="fr-FR" sz="1200" i="0" baseline="0" dirty="0"/>
                        <a:t> able to/</a:t>
                      </a:r>
                      <a:r>
                        <a:rPr lang="fr-FR" sz="1200" i="0" baseline="0" dirty="0" err="1"/>
                        <a:t>can</a:t>
                      </a:r>
                      <a:r>
                        <a:rPr lang="fr-FR" sz="1200" i="0" baseline="0" dirty="0"/>
                        <a:t>) are </a:t>
                      </a:r>
                      <a:r>
                        <a:rPr lang="fr-FR" sz="1200" i="0" baseline="0" dirty="0" err="1"/>
                        <a:t>known</a:t>
                      </a:r>
                      <a:r>
                        <a:rPr lang="fr-FR" sz="1200" i="0" baseline="0" dirty="0"/>
                        <a:t> as </a:t>
                      </a:r>
                      <a:r>
                        <a:rPr lang="fr-FR" sz="1200" b="1" i="0" baseline="0" dirty="0"/>
                        <a:t>model </a:t>
                      </a:r>
                      <a:r>
                        <a:rPr lang="fr-FR" sz="1200" b="1" i="0" baseline="0" dirty="0" err="1"/>
                        <a:t>verbs</a:t>
                      </a:r>
                      <a:r>
                        <a:rPr lang="fr-FR" sz="1200" b="0" i="0" baseline="0" dirty="0"/>
                        <a:t>. </a:t>
                      </a:r>
                      <a:r>
                        <a:rPr lang="fr-FR" sz="1200" b="0" i="0" baseline="0" dirty="0" err="1"/>
                        <a:t>They</a:t>
                      </a:r>
                      <a:r>
                        <a:rPr lang="fr-FR" sz="1200" b="0" i="0" baseline="0" dirty="0"/>
                        <a:t> are </a:t>
                      </a:r>
                      <a:r>
                        <a:rPr lang="fr-FR" sz="1200" b="0" i="0" baseline="0" dirty="0" err="1"/>
                        <a:t>usually</a:t>
                      </a:r>
                      <a:r>
                        <a:rPr lang="fr-FR" sz="1200" b="0" i="0" baseline="0" dirty="0"/>
                        <a:t> </a:t>
                      </a:r>
                      <a:r>
                        <a:rPr lang="fr-FR" sz="1200" b="0" i="0" baseline="0" dirty="0" err="1"/>
                        <a:t>followed</a:t>
                      </a:r>
                      <a:r>
                        <a:rPr lang="fr-FR" sz="1200" b="0" i="0" baseline="0" dirty="0"/>
                        <a:t> by </a:t>
                      </a:r>
                      <a:r>
                        <a:rPr lang="fr-FR" sz="1200" b="0" i="0" baseline="0" dirty="0" err="1"/>
                        <a:t>another</a:t>
                      </a:r>
                      <a:r>
                        <a:rPr lang="fr-FR" sz="1200" b="0" i="0" baseline="0" dirty="0"/>
                        <a:t> </a:t>
                      </a:r>
                      <a:r>
                        <a:rPr lang="fr-FR" sz="1200" b="0" i="0" baseline="0" dirty="0" err="1"/>
                        <a:t>verb</a:t>
                      </a:r>
                      <a:r>
                        <a:rPr lang="fr-FR" sz="1200" b="0" i="0" baseline="0" dirty="0"/>
                        <a:t> in the infinitive.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34138" y="509753"/>
            <a:ext cx="17897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2. DAILY ROUTINES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973279"/>
              </p:ext>
            </p:extLst>
          </p:nvPr>
        </p:nvGraphicFramePr>
        <p:xfrm>
          <a:off x="481590" y="1359295"/>
          <a:ext cx="2875079" cy="3858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58164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J’ai cours tous les jours sauf…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I have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lessons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every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day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except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Les jours d’école, …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(On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school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days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vais au collège..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(I go to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school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Le soir …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(In the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evening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Le samedi….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(On Saturday)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       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4988F63C-E76F-C349-BE96-CEB79F99FF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289326"/>
              </p:ext>
            </p:extLst>
          </p:nvPr>
        </p:nvGraphicFramePr>
        <p:xfrm>
          <a:off x="3594648" y="6790246"/>
          <a:ext cx="2875080" cy="14630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37540">
                  <a:extLst>
                    <a:ext uri="{9D8B030D-6E8A-4147-A177-3AD203B41FA5}">
                      <a16:colId xmlns:a16="http://schemas.microsoft.com/office/drawing/2014/main" val="3697733634"/>
                    </a:ext>
                  </a:extLst>
                </a:gridCol>
                <a:gridCol w="1437540">
                  <a:extLst>
                    <a:ext uri="{9D8B030D-6E8A-4147-A177-3AD203B41FA5}">
                      <a16:colId xmlns:a16="http://schemas.microsoft.com/office/drawing/2014/main" val="3184299018"/>
                    </a:ext>
                  </a:extLst>
                </a:gridCol>
              </a:tblGrid>
              <a:tr h="263645">
                <a:tc>
                  <a:txBody>
                    <a:bodyPr/>
                    <a:lstStyle/>
                    <a:p>
                      <a:r>
                        <a:rPr lang="en-US" sz="1200" b="1" dirty="0"/>
                        <a:t>devoir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 err="1"/>
                        <a:t>pouvoir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8324089"/>
                  </a:ext>
                </a:extLst>
              </a:tr>
              <a:tr h="333529">
                <a:tc>
                  <a:txBody>
                    <a:bodyPr/>
                    <a:lstStyle/>
                    <a:p>
                      <a:r>
                        <a:rPr lang="en-US" sz="1200" b="0" dirty="0"/>
                        <a:t>je </a:t>
                      </a:r>
                      <a:r>
                        <a:rPr lang="en-US" sz="1200" b="0" dirty="0" err="1"/>
                        <a:t>dois</a:t>
                      </a:r>
                      <a:endParaRPr lang="en-US" sz="1200" b="0" dirty="0"/>
                    </a:p>
                    <a:p>
                      <a:r>
                        <a:rPr lang="en-US" sz="1200" b="0" dirty="0" err="1"/>
                        <a:t>tu</a:t>
                      </a:r>
                      <a:r>
                        <a:rPr lang="en-US" sz="1200" b="0" dirty="0"/>
                        <a:t> </a:t>
                      </a:r>
                      <a:r>
                        <a:rPr lang="en-US" sz="1200" b="0" dirty="0" err="1"/>
                        <a:t>dois</a:t>
                      </a:r>
                      <a:endParaRPr lang="en-US" sz="1200" b="0" dirty="0"/>
                    </a:p>
                    <a:p>
                      <a:r>
                        <a:rPr lang="en-US" sz="1200" b="0" dirty="0"/>
                        <a:t>il/</a:t>
                      </a:r>
                      <a:r>
                        <a:rPr lang="en-US" sz="1200" b="0" dirty="0" err="1"/>
                        <a:t>elle</a:t>
                      </a:r>
                      <a:r>
                        <a:rPr lang="en-US" sz="1200" b="0" dirty="0"/>
                        <a:t>/on doit</a:t>
                      </a:r>
                    </a:p>
                    <a:p>
                      <a:r>
                        <a:rPr lang="en-US" sz="1200" b="0" dirty="0"/>
                        <a:t>nous </a:t>
                      </a:r>
                      <a:r>
                        <a:rPr lang="en-US" sz="1200" b="0" dirty="0" err="1"/>
                        <a:t>devons</a:t>
                      </a:r>
                      <a:endParaRPr lang="en-US" sz="1200" b="0" dirty="0"/>
                    </a:p>
                    <a:p>
                      <a:r>
                        <a:rPr lang="en-US" sz="1200" b="0" dirty="0" err="1"/>
                        <a:t>vous</a:t>
                      </a:r>
                      <a:r>
                        <a:rPr lang="en-US" sz="1200" b="0" dirty="0"/>
                        <a:t> </a:t>
                      </a:r>
                      <a:r>
                        <a:rPr lang="en-US" sz="1200" b="0" dirty="0" err="1"/>
                        <a:t>devez</a:t>
                      </a:r>
                      <a:endParaRPr lang="en-US" sz="1200" b="0" dirty="0"/>
                    </a:p>
                    <a:p>
                      <a:r>
                        <a:rPr lang="en-US" sz="1200" b="0" dirty="0" err="1"/>
                        <a:t>ils</a:t>
                      </a:r>
                      <a:r>
                        <a:rPr lang="en-US" sz="1200" b="0" dirty="0"/>
                        <a:t>/</a:t>
                      </a:r>
                      <a:r>
                        <a:rPr lang="en-US" sz="1200" b="0" dirty="0" err="1"/>
                        <a:t>elles</a:t>
                      </a:r>
                      <a:r>
                        <a:rPr lang="en-US" sz="1200" b="0" dirty="0"/>
                        <a:t> </a:t>
                      </a:r>
                      <a:r>
                        <a:rPr lang="en-US" sz="1200" b="0" dirty="0" err="1"/>
                        <a:t>doivent</a:t>
                      </a:r>
                      <a:endParaRPr lang="en-US" sz="12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dirty="0"/>
                        <a:t>je </a:t>
                      </a:r>
                      <a:r>
                        <a:rPr lang="en-US" sz="1200" b="0" dirty="0" err="1"/>
                        <a:t>peux</a:t>
                      </a:r>
                      <a:endParaRPr lang="en-US" sz="1200" b="0" dirty="0"/>
                    </a:p>
                    <a:p>
                      <a:r>
                        <a:rPr lang="en-US" sz="1200" b="0" dirty="0" err="1"/>
                        <a:t>tu</a:t>
                      </a:r>
                      <a:r>
                        <a:rPr lang="en-US" sz="1200" b="0" dirty="0"/>
                        <a:t> </a:t>
                      </a:r>
                      <a:r>
                        <a:rPr lang="en-US" sz="1200" b="0" dirty="0" err="1"/>
                        <a:t>peux</a:t>
                      </a:r>
                      <a:endParaRPr lang="en-US" sz="1200" b="0" dirty="0"/>
                    </a:p>
                    <a:p>
                      <a:r>
                        <a:rPr lang="en-US" sz="1200" b="0" dirty="0"/>
                        <a:t>il/</a:t>
                      </a:r>
                      <a:r>
                        <a:rPr lang="en-US" sz="1200" b="0" dirty="0" err="1"/>
                        <a:t>elle</a:t>
                      </a:r>
                      <a:r>
                        <a:rPr lang="en-US" sz="1200" b="0" dirty="0"/>
                        <a:t>/on </a:t>
                      </a:r>
                      <a:r>
                        <a:rPr lang="en-US" sz="1200" b="0" dirty="0" err="1"/>
                        <a:t>peut</a:t>
                      </a:r>
                      <a:endParaRPr lang="en-US" sz="1200" b="0" dirty="0"/>
                    </a:p>
                    <a:p>
                      <a:r>
                        <a:rPr lang="en-US" sz="1200" b="0" dirty="0"/>
                        <a:t>nous </a:t>
                      </a:r>
                      <a:r>
                        <a:rPr lang="en-US" sz="1200" b="0" dirty="0" err="1"/>
                        <a:t>pouvons</a:t>
                      </a:r>
                      <a:endParaRPr lang="en-US" sz="1200" b="0" dirty="0"/>
                    </a:p>
                    <a:p>
                      <a:r>
                        <a:rPr lang="en-US" sz="1200" b="0" dirty="0" err="1"/>
                        <a:t>vous</a:t>
                      </a:r>
                      <a:r>
                        <a:rPr lang="en-US" sz="1200" b="0" dirty="0"/>
                        <a:t> </a:t>
                      </a:r>
                      <a:r>
                        <a:rPr lang="en-US" sz="1200" b="0" dirty="0" err="1"/>
                        <a:t>pouvez</a:t>
                      </a:r>
                      <a:endParaRPr lang="en-US" sz="1200" b="0" dirty="0"/>
                    </a:p>
                    <a:p>
                      <a:r>
                        <a:rPr lang="en-US" sz="1200" b="0" dirty="0" err="1"/>
                        <a:t>ils</a:t>
                      </a:r>
                      <a:r>
                        <a:rPr lang="en-US" sz="1200" b="0" dirty="0"/>
                        <a:t>/</a:t>
                      </a:r>
                      <a:r>
                        <a:rPr lang="en-US" sz="1200" b="0" dirty="0" err="1"/>
                        <a:t>elles</a:t>
                      </a:r>
                      <a:r>
                        <a:rPr lang="en-US" sz="1200" b="0" dirty="0"/>
                        <a:t> </a:t>
                      </a:r>
                      <a:r>
                        <a:rPr lang="en-US" sz="1200" b="0" dirty="0" err="1"/>
                        <a:t>peuvent</a:t>
                      </a:r>
                      <a:endParaRPr lang="en-US" sz="12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1313777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A67CC242-5167-6941-AED6-4CD2E2C945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275245"/>
              </p:ext>
            </p:extLst>
          </p:nvPr>
        </p:nvGraphicFramePr>
        <p:xfrm>
          <a:off x="481590" y="5832764"/>
          <a:ext cx="2875079" cy="2810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10448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la taille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(size)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la pointure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shoe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size)</a:t>
                      </a: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les cabines d’essayage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changing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rooms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une taille moyenne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(medium size)</a:t>
                      </a: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il y a un trou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there’s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a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hole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in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it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il y a une tache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there’s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a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stain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on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it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il/elle est …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it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is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ils/elles sont …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they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are)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Il/elle ne marche pas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it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doesn’t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work</a:t>
                      </a: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Je voudrais…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(I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would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like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          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0FA4F4DF-5019-3F4F-8CE4-5E0DED6A8C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25180"/>
              </p:ext>
            </p:extLst>
          </p:nvPr>
        </p:nvGraphicFramePr>
        <p:xfrm>
          <a:off x="3554840" y="1622234"/>
          <a:ext cx="2875079" cy="91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44873">
                  <a:extLst>
                    <a:ext uri="{9D8B030D-6E8A-4147-A177-3AD203B41FA5}">
                      <a16:colId xmlns:a16="http://schemas.microsoft.com/office/drawing/2014/main" val="2615844931"/>
                    </a:ext>
                  </a:extLst>
                </a:gridCol>
                <a:gridCol w="1530206">
                  <a:extLst>
                    <a:ext uri="{9D8B030D-6E8A-4147-A177-3AD203B41FA5}">
                      <a16:colId xmlns:a16="http://schemas.microsoft.com/office/drawing/2014/main" val="39906779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200" b="1" dirty="0" err="1"/>
                        <a:t>masc</a:t>
                      </a:r>
                      <a:r>
                        <a:rPr lang="en-US" sz="1200" b="1" dirty="0"/>
                        <a:t> sing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 err="1"/>
                        <a:t>masc</a:t>
                      </a:r>
                      <a:r>
                        <a:rPr lang="en-US" sz="1200" b="1" dirty="0"/>
                        <a:t> sing before vowel or 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93915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 err="1"/>
                        <a:t>ce</a:t>
                      </a:r>
                      <a:r>
                        <a:rPr lang="en-US" sz="1200" dirty="0"/>
                        <a:t> chapeau</a:t>
                      </a:r>
                    </a:p>
                    <a:p>
                      <a:r>
                        <a:rPr lang="en-US" sz="1200" dirty="0"/>
                        <a:t>(this hat)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err="1"/>
                        <a:t>cet</a:t>
                      </a:r>
                      <a:r>
                        <a:rPr lang="en-US" sz="1200" dirty="0"/>
                        <a:t> impermeable</a:t>
                      </a:r>
                    </a:p>
                    <a:p>
                      <a:r>
                        <a:rPr lang="en-US" sz="1200" dirty="0"/>
                        <a:t>(this raincoat)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7072376"/>
                  </a:ext>
                </a:extLst>
              </a:tr>
            </a:tbl>
          </a:graphicData>
        </a:graphic>
      </p:graphicFrame>
      <p:graphicFrame>
        <p:nvGraphicFramePr>
          <p:cNvPr id="19" name="Table 7">
            <a:extLst>
              <a:ext uri="{FF2B5EF4-FFF2-40B4-BE49-F238E27FC236}">
                <a16:creationId xmlns:a16="http://schemas.microsoft.com/office/drawing/2014/main" id="{F42FFEF3-12D2-564F-80D9-454722F3E1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8145164"/>
              </p:ext>
            </p:extLst>
          </p:nvPr>
        </p:nvGraphicFramePr>
        <p:xfrm>
          <a:off x="3554840" y="2577211"/>
          <a:ext cx="2875079" cy="731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44873">
                  <a:extLst>
                    <a:ext uri="{9D8B030D-6E8A-4147-A177-3AD203B41FA5}">
                      <a16:colId xmlns:a16="http://schemas.microsoft.com/office/drawing/2014/main" val="2615844931"/>
                    </a:ext>
                  </a:extLst>
                </a:gridCol>
                <a:gridCol w="1530206">
                  <a:extLst>
                    <a:ext uri="{9D8B030D-6E8A-4147-A177-3AD203B41FA5}">
                      <a16:colId xmlns:a16="http://schemas.microsoft.com/office/drawing/2014/main" val="3990677932"/>
                    </a:ext>
                  </a:extLst>
                </a:gridCol>
              </a:tblGrid>
              <a:tr h="233224">
                <a:tc>
                  <a:txBody>
                    <a:bodyPr/>
                    <a:lstStyle/>
                    <a:p>
                      <a:r>
                        <a:rPr lang="en-US" sz="1200" b="1" dirty="0"/>
                        <a:t>fem sing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/>
                        <a:t>plural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93915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 err="1"/>
                        <a:t>cette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montre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(this watch)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err="1"/>
                        <a:t>ces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boucles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d’oreille</a:t>
                      </a:r>
                      <a:endParaRPr lang="en-US" sz="1200" dirty="0"/>
                    </a:p>
                    <a:p>
                      <a:r>
                        <a:rPr lang="en-US" sz="1200" dirty="0"/>
                        <a:t>(these earrings)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7072376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7BF5456-0D85-9542-8988-2F521E96E0AE}"/>
              </a:ext>
            </a:extLst>
          </p:cNvPr>
          <p:cNvSpPr txBox="1"/>
          <p:nvPr/>
        </p:nvSpPr>
        <p:spPr>
          <a:xfrm>
            <a:off x="719571" y="1859857"/>
            <a:ext cx="2431017" cy="66915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fr-FR" sz="1100" dirty="0"/>
              <a:t> je dois me lever tôt</a:t>
            </a:r>
          </a:p>
          <a:p>
            <a:pPr>
              <a:lnSpc>
                <a:spcPct val="85000"/>
              </a:lnSpc>
            </a:pPr>
            <a:r>
              <a:rPr lang="fr-FR" sz="1100" dirty="0"/>
              <a:t> </a:t>
            </a:r>
            <a:r>
              <a:rPr lang="fr-FR" sz="1100" i="1" dirty="0"/>
              <a:t>(I have to </a:t>
            </a:r>
            <a:r>
              <a:rPr lang="fr-FR" sz="1100" i="1" dirty="0" err="1"/>
              <a:t>get</a:t>
            </a:r>
            <a:r>
              <a:rPr lang="fr-FR" sz="1100" i="1" dirty="0"/>
              <a:t> up </a:t>
            </a:r>
            <a:r>
              <a:rPr lang="fr-FR" sz="1100" i="1" dirty="0" err="1"/>
              <a:t>early</a:t>
            </a:r>
            <a:r>
              <a:rPr lang="fr-FR" sz="1100" i="1" dirty="0"/>
              <a:t>)</a:t>
            </a:r>
            <a:endParaRPr lang="fr-FR" sz="1100" dirty="0"/>
          </a:p>
          <a:p>
            <a:pPr>
              <a:lnSpc>
                <a:spcPct val="85000"/>
              </a:lnSpc>
            </a:pPr>
            <a:r>
              <a:rPr lang="fr-FR" sz="1100" dirty="0"/>
              <a:t> je dois quitter la maison à 7h30</a:t>
            </a:r>
          </a:p>
          <a:p>
            <a:pPr>
              <a:lnSpc>
                <a:spcPct val="85000"/>
              </a:lnSpc>
            </a:pPr>
            <a:r>
              <a:rPr lang="fr-FR" sz="1100" dirty="0"/>
              <a:t>  </a:t>
            </a:r>
            <a:r>
              <a:rPr lang="fr-FR" sz="1100" i="1" dirty="0"/>
              <a:t>(I have to </a:t>
            </a:r>
            <a:r>
              <a:rPr lang="fr-FR" sz="1100" i="1" dirty="0" err="1"/>
              <a:t>leave</a:t>
            </a:r>
            <a:r>
              <a:rPr lang="fr-FR" sz="1100" i="1" dirty="0"/>
              <a:t> the house at 7.30)</a:t>
            </a:r>
            <a:endParaRPr lang="en-US" sz="11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B242F60-8611-124A-9B05-D9180C163E55}"/>
              </a:ext>
            </a:extLst>
          </p:cNvPr>
          <p:cNvSpPr txBox="1"/>
          <p:nvPr/>
        </p:nvSpPr>
        <p:spPr>
          <a:xfrm>
            <a:off x="719571" y="2717183"/>
            <a:ext cx="2427971" cy="3813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fr-FR" sz="1100" dirty="0"/>
              <a:t> en bus/en voiture/à pied/ à vélo</a:t>
            </a:r>
          </a:p>
          <a:p>
            <a:pPr>
              <a:lnSpc>
                <a:spcPct val="85000"/>
              </a:lnSpc>
            </a:pPr>
            <a:r>
              <a:rPr lang="fr-FR" sz="1100" dirty="0"/>
              <a:t> </a:t>
            </a:r>
            <a:r>
              <a:rPr lang="fr-FR" sz="1100" i="1" dirty="0"/>
              <a:t>(by bus/by car/by foot/by bike)</a:t>
            </a:r>
            <a:endParaRPr lang="fr-FR" sz="11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3E8DBA8-D794-B941-9FD2-8A156E826164}"/>
              </a:ext>
            </a:extLst>
          </p:cNvPr>
          <p:cNvSpPr txBox="1"/>
          <p:nvPr/>
        </p:nvSpPr>
        <p:spPr>
          <a:xfrm>
            <a:off x="719571" y="3250055"/>
            <a:ext cx="2427971" cy="9569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fr-FR" sz="1100" dirty="0"/>
              <a:t>je dois faire mes devoirs</a:t>
            </a:r>
          </a:p>
          <a:p>
            <a:pPr>
              <a:lnSpc>
                <a:spcPct val="85000"/>
              </a:lnSpc>
            </a:pPr>
            <a:r>
              <a:rPr lang="fr-FR" sz="1100" i="1" dirty="0"/>
              <a:t>(I have to do </a:t>
            </a:r>
            <a:r>
              <a:rPr lang="fr-FR" sz="1100" i="1" dirty="0" err="1"/>
              <a:t>my</a:t>
            </a:r>
            <a:r>
              <a:rPr lang="fr-FR" sz="1100" i="1" dirty="0"/>
              <a:t> </a:t>
            </a:r>
            <a:r>
              <a:rPr lang="fr-FR" sz="1100" i="1" dirty="0" err="1"/>
              <a:t>homework</a:t>
            </a:r>
            <a:r>
              <a:rPr lang="fr-FR" sz="1100" i="1" dirty="0"/>
              <a:t>)</a:t>
            </a:r>
          </a:p>
          <a:p>
            <a:pPr>
              <a:lnSpc>
                <a:spcPct val="85000"/>
              </a:lnSpc>
            </a:pPr>
            <a:r>
              <a:rPr lang="fr-FR" sz="1100" dirty="0"/>
              <a:t>je dois aider ma mère</a:t>
            </a:r>
          </a:p>
          <a:p>
            <a:pPr>
              <a:lnSpc>
                <a:spcPct val="85000"/>
              </a:lnSpc>
            </a:pPr>
            <a:r>
              <a:rPr lang="fr-FR" sz="1100" i="1" dirty="0"/>
              <a:t>(I have to help </a:t>
            </a:r>
            <a:r>
              <a:rPr lang="fr-FR" sz="1100" i="1" dirty="0" err="1"/>
              <a:t>my</a:t>
            </a:r>
            <a:r>
              <a:rPr lang="fr-FR" sz="1100" i="1" dirty="0"/>
              <a:t> </a:t>
            </a:r>
            <a:r>
              <a:rPr lang="fr-FR" sz="1100" i="1" dirty="0" err="1"/>
              <a:t>mum</a:t>
            </a:r>
            <a:r>
              <a:rPr lang="fr-FR" sz="1100" i="1" dirty="0"/>
              <a:t>)</a:t>
            </a:r>
            <a:endParaRPr lang="fr-FR" sz="1100" dirty="0"/>
          </a:p>
          <a:p>
            <a:pPr>
              <a:lnSpc>
                <a:spcPct val="85000"/>
              </a:lnSpc>
            </a:pPr>
            <a:r>
              <a:rPr lang="fr-FR" sz="1100" dirty="0"/>
              <a:t>je peux regarder un peu la télé</a:t>
            </a:r>
          </a:p>
          <a:p>
            <a:pPr>
              <a:lnSpc>
                <a:spcPct val="85000"/>
              </a:lnSpc>
            </a:pPr>
            <a:r>
              <a:rPr lang="fr-FR" sz="1100" i="1" dirty="0"/>
              <a:t>(I </a:t>
            </a:r>
            <a:r>
              <a:rPr lang="fr-FR" sz="1100" i="1" dirty="0" err="1"/>
              <a:t>can</a:t>
            </a:r>
            <a:r>
              <a:rPr lang="fr-FR" sz="1100" i="1" dirty="0"/>
              <a:t> </a:t>
            </a:r>
            <a:r>
              <a:rPr lang="fr-FR" sz="1100" i="1" dirty="0" err="1"/>
              <a:t>watch</a:t>
            </a:r>
            <a:r>
              <a:rPr lang="fr-FR" sz="1100" i="1" dirty="0"/>
              <a:t> a bit of TV)</a:t>
            </a:r>
            <a:endParaRPr lang="fr-FR" sz="11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2E88DF3-9640-044D-83DD-4D8484C9A20A}"/>
              </a:ext>
            </a:extLst>
          </p:cNvPr>
          <p:cNvSpPr txBox="1"/>
          <p:nvPr/>
        </p:nvSpPr>
        <p:spPr>
          <a:xfrm>
            <a:off x="719571" y="4382072"/>
            <a:ext cx="2399113" cy="81304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fr-FR" sz="1100" dirty="0"/>
              <a:t> je peux rester au lit </a:t>
            </a:r>
            <a:r>
              <a:rPr lang="fr-FR" sz="1100" i="1" dirty="0"/>
              <a:t>(I </a:t>
            </a:r>
            <a:r>
              <a:rPr lang="fr-FR" sz="1100" i="1" dirty="0" err="1"/>
              <a:t>can</a:t>
            </a:r>
            <a:r>
              <a:rPr lang="fr-FR" sz="1100" i="1" dirty="0"/>
              <a:t> </a:t>
            </a:r>
            <a:r>
              <a:rPr lang="fr-FR" sz="1100" i="1" dirty="0" err="1"/>
              <a:t>stay</a:t>
            </a:r>
            <a:r>
              <a:rPr lang="fr-FR" sz="1100" i="1" dirty="0"/>
              <a:t> in </a:t>
            </a:r>
            <a:r>
              <a:rPr lang="fr-FR" sz="1100" i="1" dirty="0" err="1"/>
              <a:t>bed</a:t>
            </a:r>
            <a:r>
              <a:rPr lang="fr-FR" sz="1100" i="1" dirty="0"/>
              <a:t>)</a:t>
            </a:r>
            <a:endParaRPr lang="fr-FR" sz="1100" dirty="0"/>
          </a:p>
          <a:p>
            <a:pPr>
              <a:lnSpc>
                <a:spcPct val="85000"/>
              </a:lnSpc>
            </a:pPr>
            <a:r>
              <a:rPr lang="fr-FR" sz="1100" dirty="0"/>
              <a:t>je peux retrouver mes amis </a:t>
            </a:r>
          </a:p>
          <a:p>
            <a:pPr>
              <a:lnSpc>
                <a:spcPct val="85000"/>
              </a:lnSpc>
            </a:pPr>
            <a:r>
              <a:rPr lang="fr-FR" sz="1100" i="1" dirty="0"/>
              <a:t>(I </a:t>
            </a:r>
            <a:r>
              <a:rPr lang="fr-FR" sz="1100" i="1" dirty="0" err="1"/>
              <a:t>can</a:t>
            </a:r>
            <a:r>
              <a:rPr lang="fr-FR" sz="1100" i="1" dirty="0"/>
              <a:t> </a:t>
            </a:r>
            <a:r>
              <a:rPr lang="fr-FR" sz="1100" i="1" dirty="0" err="1"/>
              <a:t>meet</a:t>
            </a:r>
            <a:r>
              <a:rPr lang="fr-FR" sz="1100" i="1" dirty="0"/>
              <a:t> up </a:t>
            </a:r>
            <a:r>
              <a:rPr lang="fr-FR" sz="1100" i="1" dirty="0" err="1"/>
              <a:t>with</a:t>
            </a:r>
            <a:r>
              <a:rPr lang="fr-FR" sz="1100" i="1" dirty="0"/>
              <a:t> </a:t>
            </a:r>
            <a:r>
              <a:rPr lang="fr-FR" sz="1100" i="1" dirty="0" err="1"/>
              <a:t>my</a:t>
            </a:r>
            <a:r>
              <a:rPr lang="fr-FR" sz="1100" i="1" dirty="0"/>
              <a:t> </a:t>
            </a:r>
            <a:r>
              <a:rPr lang="fr-FR" sz="1100" i="1" dirty="0" err="1"/>
              <a:t>friends</a:t>
            </a:r>
            <a:r>
              <a:rPr lang="fr-FR" sz="1100" i="1" dirty="0"/>
              <a:t>)</a:t>
            </a:r>
            <a:endParaRPr lang="fr-FR" sz="1100" dirty="0"/>
          </a:p>
          <a:p>
            <a:pPr>
              <a:lnSpc>
                <a:spcPct val="85000"/>
              </a:lnSpc>
            </a:pPr>
            <a:r>
              <a:rPr lang="fr-FR" sz="1100" dirty="0"/>
              <a:t>je dois ranger ma chambre</a:t>
            </a:r>
          </a:p>
          <a:p>
            <a:pPr>
              <a:lnSpc>
                <a:spcPct val="85000"/>
              </a:lnSpc>
            </a:pPr>
            <a:r>
              <a:rPr lang="fr-FR" sz="1100" i="1" dirty="0"/>
              <a:t>(I have to </a:t>
            </a:r>
            <a:r>
              <a:rPr lang="fr-FR" sz="1100" i="1" dirty="0" err="1"/>
              <a:t>tidy</a:t>
            </a:r>
            <a:r>
              <a:rPr lang="fr-FR" sz="1100" i="1" dirty="0"/>
              <a:t> </a:t>
            </a:r>
            <a:r>
              <a:rPr lang="fr-FR" sz="1100" i="1" dirty="0" err="1"/>
              <a:t>my</a:t>
            </a:r>
            <a:r>
              <a:rPr lang="fr-FR" sz="1100" i="1" dirty="0"/>
              <a:t> room)</a:t>
            </a:r>
            <a:endParaRPr lang="fr-FR" sz="11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9AFCE9F-7A4C-124C-9CE0-FBE6A361F832}"/>
              </a:ext>
            </a:extLst>
          </p:cNvPr>
          <p:cNvSpPr txBox="1"/>
          <p:nvPr/>
        </p:nvSpPr>
        <p:spPr>
          <a:xfrm>
            <a:off x="719570" y="7183121"/>
            <a:ext cx="2399113" cy="5646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fr-FR" sz="1200" dirty="0"/>
              <a:t>trop petit(e)(s) </a:t>
            </a:r>
            <a:r>
              <a:rPr lang="fr-FR" sz="1200" i="1" dirty="0"/>
              <a:t>(</a:t>
            </a:r>
            <a:r>
              <a:rPr lang="fr-FR" sz="1200" i="1" dirty="0" err="1"/>
              <a:t>too</a:t>
            </a:r>
            <a:r>
              <a:rPr lang="fr-FR" sz="1200" i="1" dirty="0"/>
              <a:t> </a:t>
            </a:r>
            <a:r>
              <a:rPr lang="fr-FR" sz="1200" i="1" dirty="0" err="1"/>
              <a:t>small</a:t>
            </a:r>
            <a:r>
              <a:rPr lang="fr-FR" sz="1200" i="1" dirty="0"/>
              <a:t>)</a:t>
            </a:r>
            <a:endParaRPr lang="fr-FR" sz="1200" dirty="0"/>
          </a:p>
          <a:p>
            <a:pPr>
              <a:lnSpc>
                <a:spcPct val="85000"/>
              </a:lnSpc>
            </a:pPr>
            <a:r>
              <a:rPr lang="fr-FR" sz="1200" dirty="0"/>
              <a:t>trop grand(e)(s) </a:t>
            </a:r>
            <a:r>
              <a:rPr lang="fr-FR" sz="1200" i="1" dirty="0"/>
              <a:t>(</a:t>
            </a:r>
            <a:r>
              <a:rPr lang="fr-FR" sz="1200" i="1" dirty="0" err="1"/>
              <a:t>too</a:t>
            </a:r>
            <a:r>
              <a:rPr lang="fr-FR" sz="1200" i="1" dirty="0"/>
              <a:t> </a:t>
            </a:r>
            <a:r>
              <a:rPr lang="fr-FR" sz="1200" i="1" dirty="0" err="1"/>
              <a:t>big</a:t>
            </a:r>
            <a:r>
              <a:rPr lang="fr-FR" sz="1200" i="1" dirty="0"/>
              <a:t>)</a:t>
            </a:r>
          </a:p>
          <a:p>
            <a:pPr>
              <a:lnSpc>
                <a:spcPct val="85000"/>
              </a:lnSpc>
            </a:pPr>
            <a:r>
              <a:rPr lang="fr-FR" sz="1200" dirty="0"/>
              <a:t>cassé(e)(s) </a:t>
            </a:r>
            <a:r>
              <a:rPr lang="fr-FR" sz="1200" i="1" dirty="0"/>
              <a:t>(</a:t>
            </a:r>
            <a:r>
              <a:rPr lang="fr-FR" sz="1200" i="1" dirty="0" err="1"/>
              <a:t>broken</a:t>
            </a:r>
            <a:r>
              <a:rPr lang="fr-FR" sz="1200" i="1" dirty="0"/>
              <a:t>)</a:t>
            </a:r>
            <a:endParaRPr lang="fr-FR" sz="12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07306FB-8984-7C48-980F-8471C6BD2866}"/>
              </a:ext>
            </a:extLst>
          </p:cNvPr>
          <p:cNvSpPr txBox="1"/>
          <p:nvPr/>
        </p:nvSpPr>
        <p:spPr>
          <a:xfrm>
            <a:off x="719569" y="8206489"/>
            <a:ext cx="2399113" cy="40767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fr-FR" sz="1200" dirty="0"/>
              <a:t>échanger </a:t>
            </a:r>
            <a:r>
              <a:rPr lang="fr-FR" sz="1200" i="1" dirty="0"/>
              <a:t>(to exchange)</a:t>
            </a:r>
            <a:endParaRPr lang="fr-FR" sz="1200" dirty="0"/>
          </a:p>
          <a:p>
            <a:pPr>
              <a:lnSpc>
                <a:spcPct val="85000"/>
              </a:lnSpc>
            </a:pPr>
            <a:r>
              <a:rPr lang="fr-FR" sz="1200" dirty="0"/>
              <a:t>un remboursement </a:t>
            </a:r>
            <a:r>
              <a:rPr lang="fr-FR" sz="1200" i="1" dirty="0"/>
              <a:t>(a </a:t>
            </a:r>
            <a:r>
              <a:rPr lang="fr-FR" sz="1200" i="1" dirty="0" err="1"/>
              <a:t>refund</a:t>
            </a:r>
            <a:r>
              <a:rPr lang="fr-FR" sz="1200" i="1" dirty="0"/>
              <a:t>)</a:t>
            </a:r>
            <a:endParaRPr lang="fr-FR" sz="1200" dirty="0"/>
          </a:p>
        </p:txBody>
      </p:sp>
      <p:graphicFrame>
        <p:nvGraphicFramePr>
          <p:cNvPr id="26" name="Table 7">
            <a:extLst>
              <a:ext uri="{FF2B5EF4-FFF2-40B4-BE49-F238E27FC236}">
                <a16:creationId xmlns:a16="http://schemas.microsoft.com/office/drawing/2014/main" id="{7237215D-1A9F-F54D-BC42-0E42120C06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1975313"/>
              </p:ext>
            </p:extLst>
          </p:nvPr>
        </p:nvGraphicFramePr>
        <p:xfrm>
          <a:off x="3558473" y="3728519"/>
          <a:ext cx="2875079" cy="731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44873">
                  <a:extLst>
                    <a:ext uri="{9D8B030D-6E8A-4147-A177-3AD203B41FA5}">
                      <a16:colId xmlns:a16="http://schemas.microsoft.com/office/drawing/2014/main" val="2615844931"/>
                    </a:ext>
                  </a:extLst>
                </a:gridCol>
                <a:gridCol w="1530206">
                  <a:extLst>
                    <a:ext uri="{9D8B030D-6E8A-4147-A177-3AD203B41FA5}">
                      <a16:colId xmlns:a16="http://schemas.microsoft.com/office/drawing/2014/main" val="3990677932"/>
                    </a:ext>
                  </a:extLst>
                </a:gridCol>
              </a:tblGrid>
              <a:tr h="230052">
                <a:tc>
                  <a:txBody>
                    <a:bodyPr/>
                    <a:lstStyle/>
                    <a:p>
                      <a:r>
                        <a:rPr lang="en-US" sz="1200" b="1" dirty="0" err="1"/>
                        <a:t>masc</a:t>
                      </a:r>
                      <a:r>
                        <a:rPr lang="en-US" sz="1200" b="1" dirty="0"/>
                        <a:t> sing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 err="1"/>
                        <a:t>masc</a:t>
                      </a:r>
                      <a:r>
                        <a:rPr lang="en-US" sz="1200" b="1" dirty="0"/>
                        <a:t> plural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93915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 err="1"/>
                        <a:t>quel</a:t>
                      </a:r>
                      <a:r>
                        <a:rPr lang="en-US" sz="1200" dirty="0"/>
                        <a:t> pull?</a:t>
                      </a:r>
                    </a:p>
                    <a:p>
                      <a:r>
                        <a:rPr lang="en-US" sz="1200" dirty="0"/>
                        <a:t>(which jumper?)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err="1"/>
                        <a:t>quels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gants</a:t>
                      </a:r>
                      <a:r>
                        <a:rPr lang="en-US" sz="1200" dirty="0"/>
                        <a:t>?</a:t>
                      </a:r>
                    </a:p>
                    <a:p>
                      <a:r>
                        <a:rPr lang="en-US" sz="1200" dirty="0"/>
                        <a:t>(which gloves?)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7072376"/>
                  </a:ext>
                </a:extLst>
              </a:tr>
            </a:tbl>
          </a:graphicData>
        </a:graphic>
      </p:graphicFrame>
      <p:graphicFrame>
        <p:nvGraphicFramePr>
          <p:cNvPr id="27" name="Table 7">
            <a:extLst>
              <a:ext uri="{FF2B5EF4-FFF2-40B4-BE49-F238E27FC236}">
                <a16:creationId xmlns:a16="http://schemas.microsoft.com/office/drawing/2014/main" id="{33A9E663-FF19-6743-9052-58BA0C997F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377638"/>
              </p:ext>
            </p:extLst>
          </p:nvPr>
        </p:nvGraphicFramePr>
        <p:xfrm>
          <a:off x="3554840" y="4501081"/>
          <a:ext cx="2875079" cy="731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44873">
                  <a:extLst>
                    <a:ext uri="{9D8B030D-6E8A-4147-A177-3AD203B41FA5}">
                      <a16:colId xmlns:a16="http://schemas.microsoft.com/office/drawing/2014/main" val="2615844931"/>
                    </a:ext>
                  </a:extLst>
                </a:gridCol>
                <a:gridCol w="1530206">
                  <a:extLst>
                    <a:ext uri="{9D8B030D-6E8A-4147-A177-3AD203B41FA5}">
                      <a16:colId xmlns:a16="http://schemas.microsoft.com/office/drawing/2014/main" val="3990677932"/>
                    </a:ext>
                  </a:extLst>
                </a:gridCol>
              </a:tblGrid>
              <a:tr h="233224">
                <a:tc>
                  <a:txBody>
                    <a:bodyPr/>
                    <a:lstStyle/>
                    <a:p>
                      <a:r>
                        <a:rPr lang="en-US" sz="1200" b="1" dirty="0"/>
                        <a:t>fem sing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1" dirty="0"/>
                        <a:t>fem plural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93915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quelle </a:t>
                      </a:r>
                      <a:r>
                        <a:rPr lang="en-US" sz="1200" dirty="0" err="1"/>
                        <a:t>veste</a:t>
                      </a:r>
                      <a:r>
                        <a:rPr lang="en-US" sz="1200" dirty="0"/>
                        <a:t>?</a:t>
                      </a:r>
                    </a:p>
                    <a:p>
                      <a:r>
                        <a:rPr lang="en-US" sz="1200" dirty="0"/>
                        <a:t>(which jacket?)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err="1"/>
                        <a:t>quelles</a:t>
                      </a:r>
                      <a:r>
                        <a:rPr lang="en-US" sz="1200" dirty="0"/>
                        <a:t> chaussures?</a:t>
                      </a:r>
                    </a:p>
                    <a:p>
                      <a:r>
                        <a:rPr lang="en-US" sz="1200" dirty="0"/>
                        <a:t>(which shoes?)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7072376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3E6909DD-B950-4C97-BDA7-ABC79D2DD4BD}"/>
              </a:ext>
            </a:extLst>
          </p:cNvPr>
          <p:cNvSpPr txBox="1"/>
          <p:nvPr/>
        </p:nvSpPr>
        <p:spPr>
          <a:xfrm>
            <a:off x="554077" y="125074"/>
            <a:ext cx="5496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KS4 MODULE 3: Le quotidien (</a:t>
            </a:r>
            <a:r>
              <a:rPr lang="fr-FR" i="1" dirty="0" err="1"/>
              <a:t>daily</a:t>
            </a:r>
            <a:r>
              <a:rPr lang="fr-FR" i="1" dirty="0"/>
              <a:t> life</a:t>
            </a:r>
            <a:r>
              <a:rPr lang="fr-FR" b="1" dirty="0"/>
              <a:t>) – AQA </a:t>
            </a:r>
            <a:r>
              <a:rPr lang="fr-FR" b="1" dirty="0" err="1"/>
              <a:t>Theme</a:t>
            </a:r>
            <a:r>
              <a:rPr lang="fr-FR" b="1" dirty="0"/>
              <a:t> 1 </a:t>
            </a:r>
          </a:p>
        </p:txBody>
      </p:sp>
    </p:spTree>
    <p:extLst>
      <p:ext uri="{BB962C8B-B14F-4D97-AF65-F5344CB8AC3E}">
        <p14:creationId xmlns:p14="http://schemas.microsoft.com/office/powerpoint/2010/main" val="882988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570060"/>
              </p:ext>
            </p:extLst>
          </p:nvPr>
        </p:nvGraphicFramePr>
        <p:xfrm>
          <a:off x="374568" y="500788"/>
          <a:ext cx="6198144" cy="8288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Les fêtes (Festivals)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Questions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45015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20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 err="1"/>
                        <a:t>Asking</a:t>
                      </a:r>
                      <a:r>
                        <a:rPr lang="fr-FR" sz="1200" baseline="0" dirty="0"/>
                        <a:t> a question </a:t>
                      </a:r>
                      <a:r>
                        <a:rPr lang="fr-FR" sz="1200" baseline="0" dirty="0" err="1"/>
                        <a:t>using</a:t>
                      </a:r>
                      <a:r>
                        <a:rPr lang="fr-FR" sz="1200" baseline="0" dirty="0"/>
                        <a:t> est-ce que…? And qu’est-ce que…?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1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Un repas spécial (A </a:t>
                      </a:r>
                      <a:r>
                        <a:rPr lang="fr-FR" sz="1400" b="1" dirty="0" err="1"/>
                        <a:t>special</a:t>
                      </a:r>
                      <a:r>
                        <a:rPr lang="fr-FR" sz="1400" b="1" dirty="0"/>
                        <a:t> </a:t>
                      </a:r>
                      <a:r>
                        <a:rPr lang="fr-FR" sz="1400" b="1" dirty="0" err="1"/>
                        <a:t>meal</a:t>
                      </a:r>
                      <a:r>
                        <a:rPr lang="fr-FR" sz="1400" b="1" dirty="0"/>
                        <a:t>)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</a:t>
                      </a:r>
                      <a:r>
                        <a:rPr lang="fr-FR" sz="1400" b="1" dirty="0" err="1"/>
                        <a:t>Present</a:t>
                      </a:r>
                      <a:r>
                        <a:rPr lang="fr-FR" sz="1400" b="1" dirty="0"/>
                        <a:t> and Near Future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1085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8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The </a:t>
                      </a:r>
                      <a:r>
                        <a:rPr lang="fr-FR" sz="1200" dirty="0" err="1"/>
                        <a:t>present</a:t>
                      </a:r>
                      <a:r>
                        <a:rPr lang="fr-FR" sz="1200" dirty="0"/>
                        <a:t> and </a:t>
                      </a:r>
                      <a:r>
                        <a:rPr lang="fr-FR" sz="1200" dirty="0" err="1"/>
                        <a:t>near</a:t>
                      </a:r>
                      <a:r>
                        <a:rPr lang="fr-FR" sz="1200" dirty="0"/>
                        <a:t> future </a:t>
                      </a:r>
                      <a:r>
                        <a:rPr lang="fr-FR" sz="1200" dirty="0" err="1"/>
                        <a:t>tenses</a:t>
                      </a:r>
                      <a:endParaRPr lang="fr-FR" sz="1200" dirty="0"/>
                    </a:p>
                    <a:p>
                      <a:endParaRPr lang="fr-FR" sz="12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243867" y="493072"/>
            <a:ext cx="27890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3. FESTIVALS AND TRADITIONS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434968"/>
              </p:ext>
            </p:extLst>
          </p:nvPr>
        </p:nvGraphicFramePr>
        <p:xfrm>
          <a:off x="461290" y="1267542"/>
          <a:ext cx="2967710" cy="22896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7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11025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Noël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(Christmas)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la veille de Noël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(Christmas Eve)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Pâques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Easter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Divali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Diwali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Hanoukka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Hannukkah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Aïd-el-fitr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(Eid)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le 6 janvier/la fête des Rois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Epiphany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le premier avril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(April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Fool’s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Day)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la Chandeleur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Candlemas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le Nouvel An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(New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Year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la Saint-Sylvestre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(New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Year’s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Eve)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la Saint-Valentin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Valentine’s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Day)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la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fete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des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Meres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Mother’s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Day)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le 14 juillet/la fête nationale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francaise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(Bastille Day, 14 July)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Table 8">
            <a:extLst>
              <a:ext uri="{FF2B5EF4-FFF2-40B4-BE49-F238E27FC236}">
                <a16:creationId xmlns:a16="http://schemas.microsoft.com/office/drawing/2014/main" id="{FF30CFD9-9351-4540-8773-956748429D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424795"/>
              </p:ext>
            </p:extLst>
          </p:nvPr>
        </p:nvGraphicFramePr>
        <p:xfrm>
          <a:off x="461290" y="3591498"/>
          <a:ext cx="2967710" cy="21031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6839">
                  <a:extLst>
                    <a:ext uri="{9D8B030D-6E8A-4147-A177-3AD203B41FA5}">
                      <a16:colId xmlns:a16="http://schemas.microsoft.com/office/drawing/2014/main" val="1069686370"/>
                    </a:ext>
                  </a:extLst>
                </a:gridCol>
                <a:gridCol w="2320871">
                  <a:extLst>
                    <a:ext uri="{9D8B030D-6E8A-4147-A177-3AD203B41FA5}">
                      <a16:colId xmlns:a16="http://schemas.microsoft.com/office/drawing/2014/main" val="1729458899"/>
                    </a:ext>
                  </a:extLst>
                </a:gridCol>
              </a:tblGrid>
              <a:tr h="1995278">
                <a:tc>
                  <a:txBody>
                    <a:bodyPr/>
                    <a:lstStyle/>
                    <a:p>
                      <a:r>
                        <a:rPr lang="en-US" sz="1050" dirty="0"/>
                        <a:t>Chez </a:t>
                      </a:r>
                      <a:r>
                        <a:rPr lang="en-US" sz="1050" dirty="0" err="1"/>
                        <a:t>moi</a:t>
                      </a:r>
                      <a:r>
                        <a:rPr lang="en-US" sz="1050" dirty="0"/>
                        <a:t>/</a:t>
                      </a:r>
                    </a:p>
                    <a:p>
                      <a:r>
                        <a:rPr lang="en-US" sz="1050" dirty="0"/>
                        <a:t>nous…</a:t>
                      </a:r>
                    </a:p>
                    <a:p>
                      <a:endParaRPr lang="en-US" sz="1050" dirty="0"/>
                    </a:p>
                    <a:p>
                      <a:endParaRPr lang="en-US" sz="1050" dirty="0"/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On prepare/on mange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on fete </a:t>
                      </a:r>
                      <a:r>
                        <a:rPr lang="en-US" sz="1200" i="1" dirty="0"/>
                        <a:t>(we celebrate)</a:t>
                      </a:r>
                    </a:p>
                    <a:p>
                      <a:r>
                        <a:rPr lang="en-US" sz="1200" b="0" i="0" dirty="0"/>
                        <a:t>on </a:t>
                      </a:r>
                      <a:r>
                        <a:rPr lang="en-US" sz="1200" b="0" i="0" dirty="0" err="1"/>
                        <a:t>boit</a:t>
                      </a:r>
                      <a:r>
                        <a:rPr lang="en-US" sz="1200" b="0" i="0" dirty="0"/>
                        <a:t>… </a:t>
                      </a:r>
                      <a:r>
                        <a:rPr lang="en-US" sz="1200" b="0" i="1" dirty="0"/>
                        <a:t>(we drink)</a:t>
                      </a:r>
                      <a:endParaRPr lang="en-US" sz="1200" b="0" i="0" dirty="0"/>
                    </a:p>
                    <a:p>
                      <a:r>
                        <a:rPr lang="en-US" sz="1200" b="0" i="0" dirty="0"/>
                        <a:t>on </a:t>
                      </a:r>
                      <a:r>
                        <a:rPr lang="en-US" sz="1200" b="0" i="0" dirty="0" err="1"/>
                        <a:t>décore</a:t>
                      </a:r>
                      <a:r>
                        <a:rPr lang="en-US" sz="1200" b="0" i="0" dirty="0"/>
                        <a:t>… </a:t>
                      </a:r>
                      <a:r>
                        <a:rPr lang="en-US" sz="1200" b="0" i="1" dirty="0"/>
                        <a:t>(we decorate)</a:t>
                      </a:r>
                      <a:endParaRPr lang="en-US" sz="1200" b="0" i="0" dirty="0"/>
                    </a:p>
                    <a:p>
                      <a:r>
                        <a:rPr lang="en-US" sz="1200" b="0" i="0" dirty="0"/>
                        <a:t>on </a:t>
                      </a:r>
                      <a:r>
                        <a:rPr lang="en-US" sz="1200" b="0" i="0" dirty="0" err="1"/>
                        <a:t>s’offre</a:t>
                      </a:r>
                      <a:r>
                        <a:rPr lang="en-US" sz="1200" b="0" i="0" dirty="0"/>
                        <a:t> des </a:t>
                      </a:r>
                      <a:r>
                        <a:rPr lang="en-US" sz="1200" b="0" i="0" dirty="0" err="1"/>
                        <a:t>cadeaux</a:t>
                      </a:r>
                      <a:r>
                        <a:rPr lang="en-US" sz="1200" b="0" i="0" dirty="0"/>
                        <a:t> </a:t>
                      </a:r>
                      <a:r>
                        <a:rPr lang="en-US" sz="1200" b="0" i="1" dirty="0"/>
                        <a:t>(we give each other presents)</a:t>
                      </a:r>
                      <a:endParaRPr lang="en-US" sz="1200" b="0" i="0" dirty="0"/>
                    </a:p>
                    <a:p>
                      <a:r>
                        <a:rPr lang="en-US" sz="1200" b="0" i="0" dirty="0"/>
                        <a:t>on chant… </a:t>
                      </a:r>
                      <a:r>
                        <a:rPr lang="en-US" sz="1200" b="0" i="1" dirty="0"/>
                        <a:t>(we sing)</a:t>
                      </a:r>
                      <a:endParaRPr lang="en-US" sz="1200" b="0" i="0" dirty="0"/>
                    </a:p>
                    <a:p>
                      <a:r>
                        <a:rPr lang="en-US" sz="1200" b="0" i="0" dirty="0"/>
                        <a:t>de la </a:t>
                      </a:r>
                      <a:r>
                        <a:rPr lang="en-US" sz="1200" b="0" i="0" dirty="0" err="1"/>
                        <a:t>dinde</a:t>
                      </a:r>
                      <a:r>
                        <a:rPr lang="en-US" sz="1200" b="0" i="0" dirty="0"/>
                        <a:t> </a:t>
                      </a:r>
                      <a:r>
                        <a:rPr lang="en-US" sz="1200" b="0" i="0" dirty="0" err="1"/>
                        <a:t>rotie</a:t>
                      </a:r>
                      <a:r>
                        <a:rPr lang="en-US" sz="1200" b="0" i="0" dirty="0"/>
                        <a:t> </a:t>
                      </a:r>
                      <a:r>
                        <a:rPr lang="en-US" sz="1200" b="0" i="1" dirty="0"/>
                        <a:t>(roast chicken)</a:t>
                      </a:r>
                      <a:endParaRPr lang="en-US" sz="1200" b="0" i="0" dirty="0"/>
                    </a:p>
                    <a:p>
                      <a:r>
                        <a:rPr lang="en-US" sz="1200" b="0" i="0" dirty="0"/>
                        <a:t>des legumes </a:t>
                      </a:r>
                      <a:r>
                        <a:rPr lang="en-US" sz="1200" b="0" i="1" dirty="0"/>
                        <a:t>(vegetables)</a:t>
                      </a:r>
                      <a:endParaRPr lang="en-US" sz="1200" b="0" i="0" dirty="0"/>
                    </a:p>
                    <a:p>
                      <a:r>
                        <a:rPr lang="en-US" sz="1200" b="0" i="0" dirty="0" err="1"/>
                        <a:t>une</a:t>
                      </a:r>
                      <a:r>
                        <a:rPr lang="en-US" sz="1200" b="0" i="0" dirty="0"/>
                        <a:t> galette des </a:t>
                      </a:r>
                      <a:r>
                        <a:rPr lang="en-US" sz="1200" b="0" i="0" dirty="0" err="1"/>
                        <a:t>Rois</a:t>
                      </a:r>
                      <a:r>
                        <a:rPr lang="en-US" sz="1200" b="0" i="0" dirty="0"/>
                        <a:t> </a:t>
                      </a:r>
                      <a:r>
                        <a:rPr lang="en-US" sz="1200" b="0" i="1" dirty="0"/>
                        <a:t>(tart of Kings)</a:t>
                      </a:r>
                      <a:endParaRPr lang="en-US" sz="1200" b="0" i="0" dirty="0"/>
                    </a:p>
                    <a:p>
                      <a:r>
                        <a:rPr lang="en-US" sz="1200" b="0" i="0" dirty="0" err="1"/>
                        <a:t>toutes</a:t>
                      </a:r>
                      <a:r>
                        <a:rPr lang="en-US" sz="1200" b="0" i="0" dirty="0"/>
                        <a:t> </a:t>
                      </a:r>
                      <a:r>
                        <a:rPr lang="en-US" sz="1200" b="0" i="0" dirty="0" err="1"/>
                        <a:t>sortes</a:t>
                      </a:r>
                      <a:r>
                        <a:rPr lang="en-US" sz="1200" b="0" i="0" dirty="0"/>
                        <a:t> de </a:t>
                      </a:r>
                      <a:r>
                        <a:rPr lang="en-US" sz="1200" b="0" i="0" dirty="0" err="1"/>
                        <a:t>bonnes</a:t>
                      </a:r>
                      <a:r>
                        <a:rPr lang="en-US" sz="1200" b="0" i="0" dirty="0"/>
                        <a:t> choses</a:t>
                      </a:r>
                    </a:p>
                    <a:p>
                      <a:r>
                        <a:rPr lang="en-US" sz="1200" b="0" i="1" dirty="0"/>
                        <a:t>(all sorts of good things)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019045"/>
                  </a:ext>
                </a:extLst>
              </a:tr>
            </a:tbl>
          </a:graphicData>
        </a:graphic>
      </p:graphicFrame>
      <p:graphicFrame>
        <p:nvGraphicFramePr>
          <p:cNvPr id="9" name="Table 10">
            <a:extLst>
              <a:ext uri="{FF2B5EF4-FFF2-40B4-BE49-F238E27FC236}">
                <a16:creationId xmlns:a16="http://schemas.microsoft.com/office/drawing/2014/main" id="{340AA778-9EB3-2E49-8053-8C054AD353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9939090"/>
              </p:ext>
            </p:extLst>
          </p:nvPr>
        </p:nvGraphicFramePr>
        <p:xfrm>
          <a:off x="3515722" y="1655302"/>
          <a:ext cx="2967710" cy="30175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967710">
                  <a:extLst>
                    <a:ext uri="{9D8B030D-6E8A-4147-A177-3AD203B41FA5}">
                      <a16:colId xmlns:a16="http://schemas.microsoft.com/office/drawing/2014/main" val="303369667"/>
                    </a:ext>
                  </a:extLst>
                </a:gridCol>
              </a:tblGrid>
              <a:tr h="2738278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Est-</a:t>
                      </a:r>
                      <a:r>
                        <a:rPr lang="en-US" sz="1200" b="1" dirty="0" err="1"/>
                        <a:t>ce</a:t>
                      </a:r>
                      <a:r>
                        <a:rPr lang="en-US" sz="1200" b="1" dirty="0"/>
                        <a:t> que …? </a:t>
                      </a:r>
                      <a:r>
                        <a:rPr lang="en-US" sz="1200" dirty="0"/>
                        <a:t>Turns a statement into a question, like ‘do’ or ‘does’ in English.</a:t>
                      </a:r>
                    </a:p>
                    <a:p>
                      <a:pPr algn="ctr"/>
                      <a:r>
                        <a:rPr lang="en-US" sz="1200" dirty="0"/>
                        <a:t>Tu fêtes </a:t>
                      </a:r>
                      <a:r>
                        <a:rPr lang="en-US" sz="1200" dirty="0" err="1"/>
                        <a:t>Pâques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>
                          <a:sym typeface="Wingdings" pitchFamily="2" charset="2"/>
                        </a:rPr>
                        <a:t> Est-</a:t>
                      </a:r>
                      <a:r>
                        <a:rPr lang="en-US" sz="1200" dirty="0" err="1">
                          <a:sym typeface="Wingdings" pitchFamily="2" charset="2"/>
                        </a:rPr>
                        <a:t>ce</a:t>
                      </a:r>
                      <a:r>
                        <a:rPr lang="en-US" sz="1200" dirty="0">
                          <a:sym typeface="Wingdings" pitchFamily="2" charset="2"/>
                        </a:rPr>
                        <a:t> que </a:t>
                      </a:r>
                      <a:r>
                        <a:rPr lang="en-US" sz="1200" dirty="0" err="1">
                          <a:sym typeface="Wingdings" pitchFamily="2" charset="2"/>
                        </a:rPr>
                        <a:t>tu</a:t>
                      </a:r>
                      <a:r>
                        <a:rPr lang="en-US" sz="1200" dirty="0">
                          <a:sym typeface="Wingdings" pitchFamily="2" charset="2"/>
                        </a:rPr>
                        <a:t> f</a:t>
                      </a:r>
                      <a:r>
                        <a:rPr lang="en-US" sz="1200" dirty="0"/>
                        <a:t>ê</a:t>
                      </a:r>
                      <a:r>
                        <a:rPr lang="en-US" sz="1200" dirty="0">
                          <a:sym typeface="Wingdings" pitchFamily="2" charset="2"/>
                        </a:rPr>
                        <a:t>tes </a:t>
                      </a:r>
                      <a:r>
                        <a:rPr lang="en-US" sz="1200" dirty="0" err="1">
                          <a:sym typeface="Wingdings" pitchFamily="2" charset="2"/>
                        </a:rPr>
                        <a:t>P</a:t>
                      </a:r>
                      <a:r>
                        <a:rPr lang="en-US" sz="1200" dirty="0" err="1"/>
                        <a:t>â</a:t>
                      </a:r>
                      <a:r>
                        <a:rPr lang="en-US" sz="1200" dirty="0" err="1">
                          <a:sym typeface="Wingdings" pitchFamily="2" charset="2"/>
                        </a:rPr>
                        <a:t>ques</a:t>
                      </a:r>
                      <a:r>
                        <a:rPr lang="en-US" sz="1200" dirty="0">
                          <a:sym typeface="Wingdings" pitchFamily="2" charset="2"/>
                        </a:rPr>
                        <a:t>?</a:t>
                      </a:r>
                    </a:p>
                    <a:p>
                      <a:pPr algn="ctr"/>
                      <a:r>
                        <a:rPr lang="en-US" sz="1200" i="1" dirty="0">
                          <a:sym typeface="Wingdings" pitchFamily="2" charset="2"/>
                        </a:rPr>
                        <a:t>You celebrate Easter  Do you celebrate Easter?</a:t>
                      </a:r>
                    </a:p>
                    <a:p>
                      <a:endParaRPr lang="en-US" sz="1200" dirty="0">
                        <a:sym typeface="Wingdings" pitchFamily="2" charset="2"/>
                      </a:endParaRPr>
                    </a:p>
                    <a:p>
                      <a:r>
                        <a:rPr lang="en-US" sz="1200" dirty="0">
                          <a:sym typeface="Wingdings" pitchFamily="2" charset="2"/>
                        </a:rPr>
                        <a:t>It is also used with question words.</a:t>
                      </a:r>
                    </a:p>
                    <a:p>
                      <a:endParaRPr lang="en-US" sz="1200" dirty="0">
                        <a:sym typeface="Wingdings" pitchFamily="2" charset="2"/>
                      </a:endParaRPr>
                    </a:p>
                    <a:p>
                      <a:pPr algn="ctr"/>
                      <a:r>
                        <a:rPr lang="en-US" sz="1200" b="1" dirty="0">
                          <a:sym typeface="Wingdings" pitchFamily="2" charset="2"/>
                        </a:rPr>
                        <a:t>Comment </a:t>
                      </a:r>
                      <a:r>
                        <a:rPr lang="en-US" sz="1200" b="0" dirty="0" err="1">
                          <a:sym typeface="Wingdings" pitchFamily="2" charset="2"/>
                        </a:rPr>
                        <a:t>est-ce</a:t>
                      </a:r>
                      <a:r>
                        <a:rPr lang="en-US" sz="1200" b="0" dirty="0">
                          <a:sym typeface="Wingdings" pitchFamily="2" charset="2"/>
                        </a:rPr>
                        <a:t> que </a:t>
                      </a:r>
                      <a:r>
                        <a:rPr lang="en-US" sz="1200" b="0" dirty="0" err="1">
                          <a:sym typeface="Wingdings" pitchFamily="2" charset="2"/>
                        </a:rPr>
                        <a:t>tu</a:t>
                      </a:r>
                      <a:r>
                        <a:rPr lang="en-US" sz="1200" b="0" dirty="0">
                          <a:sym typeface="Wingdings" pitchFamily="2" charset="2"/>
                        </a:rPr>
                        <a:t> fêtes </a:t>
                      </a:r>
                      <a:r>
                        <a:rPr lang="en-US" sz="1200" b="0" dirty="0" err="1">
                          <a:sym typeface="Wingdings" pitchFamily="2" charset="2"/>
                        </a:rPr>
                        <a:t>Pâques</a:t>
                      </a:r>
                      <a:r>
                        <a:rPr lang="en-US" sz="1200" b="0" dirty="0">
                          <a:sym typeface="Wingdings" pitchFamily="2" charset="2"/>
                        </a:rPr>
                        <a:t>? </a:t>
                      </a:r>
                    </a:p>
                    <a:p>
                      <a:pPr algn="ctr"/>
                      <a:r>
                        <a:rPr lang="en-US" sz="1200" b="0" i="1" dirty="0">
                          <a:sym typeface="Wingdings" pitchFamily="2" charset="2"/>
                        </a:rPr>
                        <a:t>How do you celebrate Easter?</a:t>
                      </a:r>
                      <a:r>
                        <a:rPr lang="en-US" sz="1200" dirty="0">
                          <a:sym typeface="Wingdings" pitchFamily="2" charset="2"/>
                        </a:rPr>
                        <a:t> </a:t>
                      </a:r>
                    </a:p>
                    <a:p>
                      <a:endParaRPr lang="en-US" sz="1200" dirty="0">
                        <a:sym typeface="Wingdings" pitchFamily="2" charset="2"/>
                      </a:endParaRPr>
                    </a:p>
                    <a:p>
                      <a:r>
                        <a:rPr lang="en-US" sz="1200" b="1" dirty="0" err="1">
                          <a:sym typeface="Wingdings" pitchFamily="2" charset="2"/>
                        </a:rPr>
                        <a:t>Qu’est-ce</a:t>
                      </a:r>
                      <a:r>
                        <a:rPr lang="en-US" sz="1200" b="1" dirty="0">
                          <a:sym typeface="Wingdings" pitchFamily="2" charset="2"/>
                        </a:rPr>
                        <a:t> que …? </a:t>
                      </a:r>
                      <a:r>
                        <a:rPr lang="en-US" sz="1200" b="0" dirty="0">
                          <a:sym typeface="Wingdings" pitchFamily="2" charset="2"/>
                        </a:rPr>
                        <a:t>Means ‘What…?’</a:t>
                      </a:r>
                    </a:p>
                    <a:p>
                      <a:endParaRPr lang="en-US" sz="1200" b="0" dirty="0">
                        <a:sym typeface="Wingdings" pitchFamily="2" charset="2"/>
                      </a:endParaRPr>
                    </a:p>
                    <a:p>
                      <a:pPr algn="ctr"/>
                      <a:r>
                        <a:rPr lang="en-US" sz="1200" b="1" dirty="0" err="1">
                          <a:sym typeface="Wingdings" pitchFamily="2" charset="2"/>
                        </a:rPr>
                        <a:t>Qu’est-ce</a:t>
                      </a:r>
                      <a:r>
                        <a:rPr lang="en-US" sz="1200" b="1" dirty="0">
                          <a:sym typeface="Wingdings" pitchFamily="2" charset="2"/>
                        </a:rPr>
                        <a:t> que </a:t>
                      </a:r>
                      <a:r>
                        <a:rPr lang="en-US" sz="1200" b="0" dirty="0" err="1">
                          <a:sym typeface="Wingdings" pitchFamily="2" charset="2"/>
                        </a:rPr>
                        <a:t>tu</a:t>
                      </a:r>
                      <a:r>
                        <a:rPr lang="en-US" sz="1200" b="0" dirty="0">
                          <a:sym typeface="Wingdings" pitchFamily="2" charset="2"/>
                        </a:rPr>
                        <a:t> </a:t>
                      </a:r>
                      <a:r>
                        <a:rPr lang="en-US" sz="1200" b="0" dirty="0" err="1">
                          <a:sym typeface="Wingdings" pitchFamily="2" charset="2"/>
                        </a:rPr>
                        <a:t>manges</a:t>
                      </a:r>
                      <a:r>
                        <a:rPr lang="en-US" sz="1200" b="0" dirty="0">
                          <a:sym typeface="Wingdings" pitchFamily="2" charset="2"/>
                        </a:rPr>
                        <a:t> </a:t>
                      </a:r>
                      <a:r>
                        <a:rPr lang="en-US" sz="1200" b="0" dirty="0" err="1">
                          <a:sym typeface="Wingdings" pitchFamily="2" charset="2"/>
                        </a:rPr>
                        <a:t>à</a:t>
                      </a:r>
                      <a:r>
                        <a:rPr lang="en-US" sz="1200" b="0" dirty="0">
                          <a:sym typeface="Wingdings" pitchFamily="2" charset="2"/>
                        </a:rPr>
                        <a:t> Noël?</a:t>
                      </a:r>
                    </a:p>
                    <a:p>
                      <a:pPr algn="ctr"/>
                      <a:r>
                        <a:rPr lang="en-US" sz="1200" b="1" i="1" dirty="0">
                          <a:sym typeface="Wingdings" pitchFamily="2" charset="2"/>
                        </a:rPr>
                        <a:t>What</a:t>
                      </a:r>
                      <a:r>
                        <a:rPr lang="en-US" sz="1200" b="0" i="1" dirty="0">
                          <a:sym typeface="Wingdings" pitchFamily="2" charset="2"/>
                        </a:rPr>
                        <a:t> do you eat at Christmas?</a:t>
                      </a:r>
                      <a:endParaRPr lang="en-US" sz="1200" b="1" i="1" dirty="0">
                        <a:sym typeface="Wingdings" pitchFamily="2" charset="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574489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A200402C-DED6-0149-B209-F63B998C1D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062694"/>
              </p:ext>
            </p:extLst>
          </p:nvPr>
        </p:nvGraphicFramePr>
        <p:xfrm>
          <a:off x="461290" y="6404182"/>
          <a:ext cx="2967710" cy="2211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7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11025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vais/On va apporter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(I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am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We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are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going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to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bring</a:t>
                      </a:r>
                      <a:endParaRPr lang="fr-FR" sz="1200" b="0" i="1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20">
            <a:extLst>
              <a:ext uri="{FF2B5EF4-FFF2-40B4-BE49-F238E27FC236}">
                <a16:creationId xmlns:a16="http://schemas.microsoft.com/office/drawing/2014/main" id="{7CF7813E-A617-2043-8035-ACB70EC21B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871594"/>
              </p:ext>
            </p:extLst>
          </p:nvPr>
        </p:nvGraphicFramePr>
        <p:xfrm>
          <a:off x="3515722" y="6404182"/>
          <a:ext cx="2967710" cy="15723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65284">
                  <a:extLst>
                    <a:ext uri="{9D8B030D-6E8A-4147-A177-3AD203B41FA5}">
                      <a16:colId xmlns:a16="http://schemas.microsoft.com/office/drawing/2014/main" val="2403076925"/>
                    </a:ext>
                  </a:extLst>
                </a:gridCol>
                <a:gridCol w="1702426">
                  <a:extLst>
                    <a:ext uri="{9D8B030D-6E8A-4147-A177-3AD203B41FA5}">
                      <a16:colId xmlns:a16="http://schemas.microsoft.com/office/drawing/2014/main" val="3780231815"/>
                    </a:ext>
                  </a:extLst>
                </a:gridCol>
              </a:tblGrid>
              <a:tr h="737008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Use the </a:t>
                      </a:r>
                      <a:r>
                        <a:rPr lang="en-US" sz="1200" b="1" dirty="0"/>
                        <a:t>present tense</a:t>
                      </a:r>
                      <a:r>
                        <a:rPr lang="en-US" sz="1200" dirty="0"/>
                        <a:t> to say what you </a:t>
                      </a:r>
                      <a:r>
                        <a:rPr lang="en-US" sz="1200" b="1" dirty="0"/>
                        <a:t>normally or usually do.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Use the </a:t>
                      </a:r>
                      <a:r>
                        <a:rPr lang="en-US" sz="1200" b="1" dirty="0"/>
                        <a:t>near future tense</a:t>
                      </a:r>
                      <a:r>
                        <a:rPr lang="en-US" sz="1200" dirty="0"/>
                        <a:t> to say what you </a:t>
                      </a:r>
                      <a:r>
                        <a:rPr lang="en-US" sz="1200" b="1" dirty="0"/>
                        <a:t>are going to do</a:t>
                      </a:r>
                      <a:r>
                        <a:rPr lang="en-US" sz="1200" dirty="0"/>
                        <a:t>.</a:t>
                      </a:r>
                    </a:p>
                    <a:p>
                      <a:pPr algn="ctr"/>
                      <a:r>
                        <a:rPr lang="en-US" sz="1200" dirty="0"/>
                        <a:t>(Present tense of </a:t>
                      </a:r>
                      <a:r>
                        <a:rPr lang="en-US" sz="1200" dirty="0" err="1"/>
                        <a:t>aller</a:t>
                      </a:r>
                      <a:r>
                        <a:rPr lang="en-US" sz="1200" dirty="0"/>
                        <a:t> + infinitive)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059420"/>
                  </a:ext>
                </a:extLst>
              </a:tr>
              <a:tr h="28865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Je mange/danse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Je </a:t>
                      </a:r>
                      <a:r>
                        <a:rPr lang="en-US" sz="1200" b="1" dirty="0" err="1"/>
                        <a:t>vais</a:t>
                      </a:r>
                      <a:r>
                        <a:rPr lang="en-US" sz="1200" dirty="0"/>
                        <a:t> manger/</a:t>
                      </a:r>
                      <a:r>
                        <a:rPr lang="en-US" sz="1200" dirty="0" err="1"/>
                        <a:t>danser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6458144"/>
                  </a:ext>
                </a:extLst>
              </a:tr>
              <a:tr h="27787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On mange/danse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On </a:t>
                      </a:r>
                      <a:r>
                        <a:rPr lang="en-US" sz="1200" b="1" dirty="0" err="1"/>
                        <a:t>va</a:t>
                      </a:r>
                      <a:r>
                        <a:rPr lang="en-US" sz="1200" dirty="0"/>
                        <a:t> manger/</a:t>
                      </a:r>
                      <a:r>
                        <a:rPr lang="en-US" sz="1200" dirty="0" err="1"/>
                        <a:t>danser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6733685"/>
                  </a:ext>
                </a:extLst>
              </a:tr>
            </a:tbl>
          </a:graphicData>
        </a:graphic>
      </p:graphicFrame>
      <p:graphicFrame>
        <p:nvGraphicFramePr>
          <p:cNvPr id="21" name="Table 22">
            <a:extLst>
              <a:ext uri="{FF2B5EF4-FFF2-40B4-BE49-F238E27FC236}">
                <a16:creationId xmlns:a16="http://schemas.microsoft.com/office/drawing/2014/main" id="{F0BFB7E7-DEA8-B640-9612-AA9307193A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758519"/>
              </p:ext>
            </p:extLst>
          </p:nvPr>
        </p:nvGraphicFramePr>
        <p:xfrm>
          <a:off x="3515722" y="8069299"/>
          <a:ext cx="2967663" cy="6273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89221">
                  <a:extLst>
                    <a:ext uri="{9D8B030D-6E8A-4147-A177-3AD203B41FA5}">
                      <a16:colId xmlns:a16="http://schemas.microsoft.com/office/drawing/2014/main" val="175700139"/>
                    </a:ext>
                  </a:extLst>
                </a:gridCol>
                <a:gridCol w="989221">
                  <a:extLst>
                    <a:ext uri="{9D8B030D-6E8A-4147-A177-3AD203B41FA5}">
                      <a16:colId xmlns:a16="http://schemas.microsoft.com/office/drawing/2014/main" val="3621655664"/>
                    </a:ext>
                  </a:extLst>
                </a:gridCol>
                <a:gridCol w="989221">
                  <a:extLst>
                    <a:ext uri="{9D8B030D-6E8A-4147-A177-3AD203B41FA5}">
                      <a16:colId xmlns:a16="http://schemas.microsoft.com/office/drawing/2014/main" val="2428931398"/>
                    </a:ext>
                  </a:extLst>
                </a:gridCol>
              </a:tblGrid>
              <a:tr h="627363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Present tense of </a:t>
                      </a:r>
                      <a:r>
                        <a:rPr lang="en-US" sz="1100" dirty="0" err="1"/>
                        <a:t>aller</a:t>
                      </a:r>
                      <a:r>
                        <a:rPr lang="en-US" sz="1100" dirty="0"/>
                        <a:t> (to go):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Je </a:t>
                      </a:r>
                      <a:r>
                        <a:rPr lang="en-US" sz="1100" dirty="0" err="1"/>
                        <a:t>vais</a:t>
                      </a:r>
                      <a:endParaRPr lang="en-US" sz="1100" dirty="0"/>
                    </a:p>
                    <a:p>
                      <a:pPr algn="ctr"/>
                      <a:r>
                        <a:rPr lang="en-US" sz="1100" dirty="0"/>
                        <a:t>Tu vas</a:t>
                      </a:r>
                    </a:p>
                    <a:p>
                      <a:pPr algn="ctr"/>
                      <a:r>
                        <a:rPr lang="en-US" sz="1100" dirty="0"/>
                        <a:t>Il/</a:t>
                      </a:r>
                      <a:r>
                        <a:rPr lang="en-US" sz="1100" dirty="0" err="1"/>
                        <a:t>elle</a:t>
                      </a:r>
                      <a:r>
                        <a:rPr lang="en-US" sz="1100" dirty="0"/>
                        <a:t>/on </a:t>
                      </a:r>
                      <a:r>
                        <a:rPr lang="en-US" sz="1100" dirty="0" err="1"/>
                        <a:t>va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Nous </a:t>
                      </a:r>
                      <a:r>
                        <a:rPr lang="en-US" sz="1100" dirty="0" err="1"/>
                        <a:t>allons</a:t>
                      </a:r>
                      <a:endParaRPr lang="en-US" sz="1100" dirty="0"/>
                    </a:p>
                    <a:p>
                      <a:pPr algn="ctr"/>
                      <a:r>
                        <a:rPr lang="en-US" sz="1100" dirty="0" err="1"/>
                        <a:t>Vous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allez</a:t>
                      </a:r>
                      <a:endParaRPr lang="en-US" sz="1100" dirty="0"/>
                    </a:p>
                    <a:p>
                      <a:pPr algn="ctr"/>
                      <a:r>
                        <a:rPr lang="en-US" sz="1100" dirty="0" err="1"/>
                        <a:t>Ils</a:t>
                      </a:r>
                      <a:r>
                        <a:rPr lang="en-US" sz="1100" dirty="0"/>
                        <a:t>/</a:t>
                      </a:r>
                      <a:r>
                        <a:rPr lang="en-US" sz="1100" dirty="0" err="1"/>
                        <a:t>elle</a:t>
                      </a:r>
                      <a:r>
                        <a:rPr lang="en-US" sz="1100" dirty="0"/>
                        <a:t> </a:t>
                      </a:r>
                      <a:r>
                        <a:rPr lang="en-US" sz="1100" dirty="0" err="1"/>
                        <a:t>vont</a:t>
                      </a:r>
                      <a:endParaRPr 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10343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0040AC5C-7543-9D4E-B972-3269F1E9E451}"/>
              </a:ext>
            </a:extLst>
          </p:cNvPr>
          <p:cNvSpPr txBox="1"/>
          <p:nvPr/>
        </p:nvSpPr>
        <p:spPr>
          <a:xfrm>
            <a:off x="585100" y="6800228"/>
            <a:ext cx="2695982" cy="1721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fr-FR" sz="1200" dirty="0"/>
              <a:t>du jambon </a:t>
            </a:r>
            <a:r>
              <a:rPr lang="fr-FR" sz="1200" i="1" dirty="0"/>
              <a:t>(</a:t>
            </a:r>
            <a:r>
              <a:rPr lang="fr-FR" sz="1200" i="1" dirty="0" err="1"/>
              <a:t>ham</a:t>
            </a:r>
            <a:r>
              <a:rPr lang="fr-FR" sz="1200" i="1" dirty="0"/>
              <a:t>)</a:t>
            </a:r>
            <a:endParaRPr lang="fr-FR" sz="1200" dirty="0"/>
          </a:p>
          <a:p>
            <a:pPr>
              <a:lnSpc>
                <a:spcPct val="80000"/>
              </a:lnSpc>
            </a:pPr>
            <a:r>
              <a:rPr lang="fr-FR" sz="1200" dirty="0"/>
              <a:t>du pâté </a:t>
            </a:r>
            <a:r>
              <a:rPr lang="fr-FR" sz="1200" i="1" dirty="0"/>
              <a:t>(</a:t>
            </a:r>
            <a:r>
              <a:rPr lang="fr-FR" sz="1200" dirty="0"/>
              <a:t>pâté</a:t>
            </a:r>
            <a:r>
              <a:rPr lang="fr-FR" sz="1200" i="1" dirty="0"/>
              <a:t>)</a:t>
            </a:r>
            <a:endParaRPr lang="fr-FR" sz="1200" dirty="0"/>
          </a:p>
          <a:p>
            <a:pPr>
              <a:lnSpc>
                <a:spcPct val="80000"/>
              </a:lnSpc>
            </a:pPr>
            <a:r>
              <a:rPr lang="fr-FR" sz="1200" dirty="0"/>
              <a:t>du saucisson </a:t>
            </a:r>
            <a:r>
              <a:rPr lang="fr-FR" sz="1200" i="1" dirty="0"/>
              <a:t>(salami)</a:t>
            </a:r>
            <a:endParaRPr lang="fr-FR" sz="1200" dirty="0"/>
          </a:p>
          <a:p>
            <a:pPr>
              <a:lnSpc>
                <a:spcPct val="80000"/>
              </a:lnSpc>
            </a:pPr>
            <a:r>
              <a:rPr lang="fr-FR" sz="1200" dirty="0"/>
              <a:t>des baguettes</a:t>
            </a:r>
          </a:p>
          <a:p>
            <a:pPr>
              <a:lnSpc>
                <a:spcPct val="80000"/>
              </a:lnSpc>
            </a:pPr>
            <a:r>
              <a:rPr lang="fr-FR" sz="1200" dirty="0"/>
              <a:t>des biftecks </a:t>
            </a:r>
            <a:r>
              <a:rPr lang="fr-FR" sz="1200" i="1" dirty="0"/>
              <a:t>(steaks)</a:t>
            </a:r>
            <a:endParaRPr lang="fr-FR" sz="1200" dirty="0"/>
          </a:p>
          <a:p>
            <a:pPr>
              <a:lnSpc>
                <a:spcPct val="80000"/>
              </a:lnSpc>
            </a:pPr>
            <a:r>
              <a:rPr lang="fr-FR" sz="1200" dirty="0"/>
              <a:t>des saucisses </a:t>
            </a:r>
            <a:r>
              <a:rPr lang="fr-FR" sz="1200" i="1" dirty="0"/>
              <a:t>(</a:t>
            </a:r>
            <a:r>
              <a:rPr lang="fr-FR" sz="1200" i="1" dirty="0" err="1"/>
              <a:t>sausages</a:t>
            </a:r>
            <a:r>
              <a:rPr lang="fr-FR" sz="1200" i="1" dirty="0"/>
              <a:t>)</a:t>
            </a:r>
            <a:endParaRPr lang="fr-FR" sz="1200" dirty="0"/>
          </a:p>
          <a:p>
            <a:pPr>
              <a:lnSpc>
                <a:spcPct val="80000"/>
              </a:lnSpc>
            </a:pPr>
            <a:r>
              <a:rPr lang="fr-FR" sz="1200" dirty="0"/>
              <a:t>des salades composées </a:t>
            </a:r>
            <a:r>
              <a:rPr lang="fr-FR" sz="1200" i="1" dirty="0"/>
              <a:t>(mixed salades)</a:t>
            </a:r>
            <a:endParaRPr lang="fr-FR" sz="1200" dirty="0"/>
          </a:p>
          <a:p>
            <a:pPr>
              <a:lnSpc>
                <a:spcPct val="80000"/>
              </a:lnSpc>
            </a:pPr>
            <a:r>
              <a:rPr lang="fr-FR" sz="1200" dirty="0"/>
              <a:t>une salade de riz </a:t>
            </a:r>
            <a:r>
              <a:rPr lang="fr-FR" sz="1200" i="1" dirty="0"/>
              <a:t>(a </a:t>
            </a:r>
            <a:r>
              <a:rPr lang="fr-FR" sz="1200" i="1" dirty="0" err="1"/>
              <a:t>rice</a:t>
            </a:r>
            <a:r>
              <a:rPr lang="fr-FR" sz="1200" i="1" dirty="0"/>
              <a:t> </a:t>
            </a:r>
            <a:r>
              <a:rPr lang="fr-FR" sz="1200" i="1" dirty="0" err="1"/>
              <a:t>salad</a:t>
            </a:r>
            <a:r>
              <a:rPr lang="fr-FR" sz="1200" i="1" dirty="0"/>
              <a:t>)</a:t>
            </a:r>
            <a:endParaRPr lang="fr-FR" sz="1200" dirty="0"/>
          </a:p>
          <a:p>
            <a:pPr>
              <a:lnSpc>
                <a:spcPct val="80000"/>
              </a:lnSpc>
            </a:pPr>
            <a:r>
              <a:rPr lang="fr-FR" sz="1200" dirty="0"/>
              <a:t>du concombre </a:t>
            </a:r>
            <a:r>
              <a:rPr lang="fr-FR" sz="1200" i="1" dirty="0"/>
              <a:t>(</a:t>
            </a:r>
            <a:r>
              <a:rPr lang="fr-FR" sz="1200" i="1" dirty="0" err="1"/>
              <a:t>cucumber</a:t>
            </a:r>
            <a:r>
              <a:rPr lang="fr-FR" sz="1200" i="1" dirty="0"/>
              <a:t>)</a:t>
            </a:r>
            <a:endParaRPr lang="fr-FR" sz="1200" dirty="0"/>
          </a:p>
          <a:p>
            <a:pPr>
              <a:lnSpc>
                <a:spcPct val="80000"/>
              </a:lnSpc>
            </a:pPr>
            <a:r>
              <a:rPr lang="fr-FR" sz="1200" dirty="0"/>
              <a:t>des mini-gâteaux </a:t>
            </a:r>
            <a:r>
              <a:rPr lang="fr-FR" sz="1200" i="1" dirty="0"/>
              <a:t>(mini-cakes)</a:t>
            </a:r>
            <a:endParaRPr lang="fr-FR" sz="1200" dirty="0"/>
          </a:p>
          <a:p>
            <a:pPr>
              <a:lnSpc>
                <a:spcPct val="80000"/>
              </a:lnSpc>
            </a:pPr>
            <a:r>
              <a:rPr lang="fr-FR" sz="1200" dirty="0"/>
              <a:t>une tarte aux fruits </a:t>
            </a:r>
            <a:r>
              <a:rPr lang="fr-FR" sz="1200" i="1" dirty="0"/>
              <a:t>(a fruit </a:t>
            </a:r>
            <a:r>
              <a:rPr lang="fr-FR" sz="1200" i="1" dirty="0" err="1"/>
              <a:t>tart</a:t>
            </a:r>
            <a:r>
              <a:rPr lang="fr-FR" sz="1200" i="1" dirty="0"/>
              <a:t>)</a:t>
            </a:r>
            <a:endParaRPr lang="fr-FR" sz="1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8FA59CE-2880-492E-8FB6-54A8FD41B579}"/>
              </a:ext>
            </a:extLst>
          </p:cNvPr>
          <p:cNvSpPr txBox="1"/>
          <p:nvPr/>
        </p:nvSpPr>
        <p:spPr>
          <a:xfrm>
            <a:off x="585100" y="77367"/>
            <a:ext cx="5496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KS4 MODULE 3: Le quotidien (</a:t>
            </a:r>
            <a:r>
              <a:rPr lang="fr-FR" i="1" dirty="0" err="1"/>
              <a:t>daily</a:t>
            </a:r>
            <a:r>
              <a:rPr lang="fr-FR" i="1" dirty="0"/>
              <a:t> life</a:t>
            </a:r>
            <a:r>
              <a:rPr lang="fr-FR" b="1" dirty="0"/>
              <a:t>) – AQA </a:t>
            </a:r>
            <a:r>
              <a:rPr lang="fr-FR" b="1" dirty="0" err="1"/>
              <a:t>Theme</a:t>
            </a:r>
            <a:r>
              <a:rPr lang="fr-FR" b="1" dirty="0"/>
              <a:t> 1 </a:t>
            </a:r>
          </a:p>
        </p:txBody>
      </p:sp>
    </p:spTree>
    <p:extLst>
      <p:ext uri="{BB962C8B-B14F-4D97-AF65-F5344CB8AC3E}">
        <p14:creationId xmlns:p14="http://schemas.microsoft.com/office/powerpoint/2010/main" val="934418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8856605"/>
              </p:ext>
            </p:extLst>
          </p:nvPr>
        </p:nvGraphicFramePr>
        <p:xfrm>
          <a:off x="281412" y="460211"/>
          <a:ext cx="6295174" cy="8500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7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7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556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377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Fêter (</a:t>
                      </a:r>
                      <a:r>
                        <a:rPr lang="fr-FR" sz="1400" b="1" dirty="0" err="1"/>
                        <a:t>Celebrate</a:t>
                      </a:r>
                      <a:r>
                        <a:rPr lang="fr-FR" sz="1400" b="1" dirty="0"/>
                        <a:t>)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</a:t>
                      </a:r>
                      <a:r>
                        <a:rPr lang="fr-FR" sz="1400" b="1" dirty="0" err="1"/>
                        <a:t>Perfect</a:t>
                      </a:r>
                      <a:r>
                        <a:rPr lang="fr-FR" sz="1400" b="1" dirty="0"/>
                        <a:t> and </a:t>
                      </a:r>
                      <a:r>
                        <a:rPr lang="fr-FR" sz="1400" b="1" dirty="0" err="1"/>
                        <a:t>Imperfect</a:t>
                      </a:r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577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endParaRPr lang="fr-FR" sz="1200" b="0" i="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981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err="1"/>
                        <a:t>Fêter</a:t>
                      </a:r>
                      <a:r>
                        <a:rPr lang="en-US" sz="1400" b="1" dirty="0"/>
                        <a:t> le 14 </a:t>
                      </a:r>
                      <a:r>
                        <a:rPr lang="en-US" sz="1400" b="1" dirty="0" err="1"/>
                        <a:t>juillet</a:t>
                      </a:r>
                      <a:endParaRPr lang="en-US" sz="1400" b="1" dirty="0"/>
                    </a:p>
                    <a:p>
                      <a:pPr algn="ctr"/>
                      <a:r>
                        <a:rPr lang="en-US" sz="1400" b="1" dirty="0"/>
                        <a:t>(Celebrating Bastille Day)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fr-FR" sz="1400" b="1" i="0" baseline="0" dirty="0" err="1"/>
                        <a:t>Grammar</a:t>
                      </a:r>
                      <a:r>
                        <a:rPr lang="fr-FR" sz="1400" b="1" i="0" baseline="0" dirty="0"/>
                        <a:t>: </a:t>
                      </a:r>
                      <a:r>
                        <a:rPr lang="fr-FR" sz="1400" b="1" i="0" baseline="0" dirty="0" err="1"/>
                        <a:t>Forming</a:t>
                      </a:r>
                      <a:r>
                        <a:rPr lang="fr-FR" sz="1400" b="1" i="0" baseline="0" dirty="0"/>
                        <a:t> questions in the tu and vous </a:t>
                      </a:r>
                      <a:r>
                        <a:rPr lang="fr-FR" sz="1400" b="1" i="0" baseline="0" dirty="0" err="1"/>
                        <a:t>forms</a:t>
                      </a:r>
                      <a:endParaRPr lang="fr-FR" sz="1400" b="1" i="0" baseline="0" dirty="0"/>
                    </a:p>
                  </a:txBody>
                  <a:tcPr anchor="ctr"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5187122"/>
                  </a:ext>
                </a:extLst>
              </a:tr>
              <a:tr h="3459404">
                <a:tc>
                  <a:txBody>
                    <a:bodyPr/>
                    <a:lstStyle/>
                    <a:p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2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271054" y="486801"/>
            <a:ext cx="23158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4. FAMILY CELEBRATIONS</a:t>
            </a: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77FCECD2-7419-5D43-90FC-8E0D063CAC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937460"/>
              </p:ext>
            </p:extLst>
          </p:nvPr>
        </p:nvGraphicFramePr>
        <p:xfrm>
          <a:off x="430307" y="1341724"/>
          <a:ext cx="2883162" cy="3566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3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5300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l’anniversaire (m) </a:t>
                      </a:r>
                      <a:r>
                        <a:rPr lang="fr-FR" sz="1200" b="0" i="1" dirty="0"/>
                        <a:t>(</a:t>
                      </a:r>
                      <a:r>
                        <a:rPr lang="fr-FR" sz="1200" b="0" i="1" dirty="0" err="1"/>
                        <a:t>birthday</a:t>
                      </a:r>
                      <a:r>
                        <a:rPr lang="fr-FR" sz="1200" b="0" i="1" dirty="0"/>
                        <a:t>)</a:t>
                      </a: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le mariage </a:t>
                      </a:r>
                      <a:r>
                        <a:rPr lang="fr-FR" sz="1200" b="0" i="1" dirty="0"/>
                        <a:t>(</a:t>
                      </a:r>
                      <a:r>
                        <a:rPr lang="fr-FR" sz="1200" b="0" i="1" dirty="0" err="1"/>
                        <a:t>wedding</a:t>
                      </a:r>
                      <a:r>
                        <a:rPr lang="fr-FR" sz="1200" b="0" i="1" dirty="0"/>
                        <a:t>/</a:t>
                      </a:r>
                      <a:r>
                        <a:rPr lang="fr-FR" sz="1200" b="0" i="1" dirty="0" err="1"/>
                        <a:t>marriage</a:t>
                      </a:r>
                      <a:r>
                        <a:rPr lang="fr-FR" sz="1200" b="0" i="1" dirty="0"/>
                        <a:t>)</a:t>
                      </a: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la fête </a:t>
                      </a:r>
                      <a:r>
                        <a:rPr lang="fr-FR" sz="1200" b="0" i="1" dirty="0"/>
                        <a:t>(party)</a:t>
                      </a: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c’était mon anniversaire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i="1" dirty="0"/>
                        <a:t>(</a:t>
                      </a:r>
                      <a:r>
                        <a:rPr lang="fr-FR" sz="1200" b="0" i="1" dirty="0" err="1"/>
                        <a:t>it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was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my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birthday</a:t>
                      </a:r>
                      <a:r>
                        <a:rPr lang="fr-FR" sz="1200" b="0" i="1" dirty="0"/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J’ai reçu beaucoup de cadeaux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i="1" dirty="0"/>
                        <a:t>(I </a:t>
                      </a:r>
                      <a:r>
                        <a:rPr lang="fr-FR" sz="1200" b="0" i="1" dirty="0" err="1"/>
                        <a:t>received</a:t>
                      </a:r>
                      <a:r>
                        <a:rPr lang="fr-FR" sz="1200" b="0" i="1" dirty="0"/>
                        <a:t> lots of </a:t>
                      </a:r>
                      <a:r>
                        <a:rPr lang="fr-FR" sz="1200" b="0" i="1" dirty="0" err="1"/>
                        <a:t>presents</a:t>
                      </a:r>
                      <a:r>
                        <a:rPr lang="fr-FR" sz="1200" b="0" i="1" dirty="0"/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Ma sœur a eu son premier bébé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i="1" dirty="0"/>
                        <a:t>(</a:t>
                      </a:r>
                      <a:r>
                        <a:rPr lang="fr-FR" sz="1200" b="0" i="1" dirty="0" err="1"/>
                        <a:t>My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sister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had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her</a:t>
                      </a:r>
                      <a:r>
                        <a:rPr lang="fr-FR" sz="1200" b="0" i="1" dirty="0"/>
                        <a:t> first baby)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Je suis allé(e) au mariage de…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i="1" dirty="0"/>
                        <a:t>(I </a:t>
                      </a:r>
                      <a:r>
                        <a:rPr lang="fr-FR" sz="1200" b="0" i="1" dirty="0" err="1"/>
                        <a:t>went</a:t>
                      </a:r>
                      <a:r>
                        <a:rPr lang="fr-FR" sz="1200" b="0" i="1" dirty="0"/>
                        <a:t> to …… ‘s </a:t>
                      </a:r>
                      <a:r>
                        <a:rPr lang="fr-FR" sz="1200" b="0" i="1" dirty="0" err="1"/>
                        <a:t>wedding</a:t>
                      </a:r>
                      <a:r>
                        <a:rPr lang="fr-FR" sz="1200" b="0" i="1" dirty="0"/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Mon </a:t>
                      </a:r>
                      <a:r>
                        <a:rPr lang="fr-FR" sz="1200" b="0" dirty="0" err="1"/>
                        <a:t>frere</a:t>
                      </a:r>
                      <a:r>
                        <a:rPr lang="fr-FR" sz="1200" b="0" dirty="0"/>
                        <a:t> s’est pacsé avec son compagnon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i="1" dirty="0"/>
                        <a:t>(</a:t>
                      </a:r>
                      <a:r>
                        <a:rPr lang="fr-FR" sz="1200" b="0" i="1" dirty="0" err="1"/>
                        <a:t>My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brother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entered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into</a:t>
                      </a:r>
                      <a:r>
                        <a:rPr lang="fr-FR" sz="1200" b="0" i="1" dirty="0"/>
                        <a:t> a civil </a:t>
                      </a:r>
                      <a:r>
                        <a:rPr lang="fr-FR" sz="1200" b="0" i="1" dirty="0" err="1"/>
                        <a:t>partnership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with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his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partner</a:t>
                      </a:r>
                      <a:r>
                        <a:rPr lang="fr-FR" sz="1200" b="0" i="1" dirty="0"/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Il y avait… </a:t>
                      </a:r>
                      <a:r>
                        <a:rPr lang="fr-FR" sz="1200" b="0" i="1" dirty="0"/>
                        <a:t>(There </a:t>
                      </a:r>
                      <a:r>
                        <a:rPr lang="fr-FR" sz="1200" b="0" i="1" dirty="0" err="1"/>
                        <a:t>was</a:t>
                      </a:r>
                      <a:r>
                        <a:rPr lang="fr-FR" sz="1200" b="0" i="1" dirty="0"/>
                        <a:t>/</a:t>
                      </a:r>
                      <a:r>
                        <a:rPr lang="fr-FR" sz="1200" b="0" i="1" dirty="0" err="1"/>
                        <a:t>were</a:t>
                      </a:r>
                      <a:r>
                        <a:rPr lang="fr-FR" sz="1200" b="0" i="1" dirty="0"/>
                        <a:t>)</a:t>
                      </a: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    beaucoup d’invités </a:t>
                      </a:r>
                      <a:r>
                        <a:rPr lang="fr-FR" sz="1200" b="0" i="1" dirty="0"/>
                        <a:t>(lots of </a:t>
                      </a:r>
                      <a:r>
                        <a:rPr lang="fr-FR" sz="1200" b="0" i="1" dirty="0" err="1"/>
                        <a:t>guests</a:t>
                      </a:r>
                      <a:r>
                        <a:rPr lang="fr-FR" sz="1200" b="0" i="1" dirty="0"/>
                        <a:t>)</a:t>
                      </a: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    un </a:t>
                      </a:r>
                      <a:r>
                        <a:rPr lang="fr-FR" sz="1200" b="0" dirty="0" err="1"/>
                        <a:t>gateau</a:t>
                      </a:r>
                      <a:r>
                        <a:rPr lang="fr-FR" sz="1200" b="0" dirty="0"/>
                        <a:t> spécial </a:t>
                      </a:r>
                      <a:r>
                        <a:rPr lang="fr-FR" sz="1200" b="0" i="1" dirty="0"/>
                        <a:t>(a </a:t>
                      </a:r>
                      <a:r>
                        <a:rPr lang="fr-FR" sz="1200" b="0" i="1" dirty="0" err="1"/>
                        <a:t>special</a:t>
                      </a:r>
                      <a:r>
                        <a:rPr lang="fr-FR" sz="1200" b="0" i="1" dirty="0"/>
                        <a:t> cake)</a:t>
                      </a: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C’était…  </a:t>
                      </a:r>
                      <a:r>
                        <a:rPr lang="fr-FR" sz="1200" b="0" i="1" dirty="0"/>
                        <a:t>(It </a:t>
                      </a:r>
                      <a:r>
                        <a:rPr lang="fr-FR" sz="1200" b="0" i="1" dirty="0" err="1"/>
                        <a:t>was</a:t>
                      </a:r>
                      <a:r>
                        <a:rPr lang="fr-FR" sz="1200" b="0" i="1" dirty="0"/>
                        <a:t>…)</a:t>
                      </a: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   génial </a:t>
                      </a:r>
                      <a:r>
                        <a:rPr lang="fr-FR" sz="1200" b="0" i="1" dirty="0"/>
                        <a:t>(</a:t>
                      </a:r>
                      <a:r>
                        <a:rPr lang="fr-FR" sz="1200" b="0" i="1" dirty="0" err="1"/>
                        <a:t>great</a:t>
                      </a:r>
                      <a:r>
                        <a:rPr lang="fr-FR" sz="1200" b="0" i="1" dirty="0"/>
                        <a:t>)</a:t>
                      </a:r>
                      <a:endParaRPr lang="fr-FR" sz="1200" b="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9" name="Table 10">
            <a:extLst>
              <a:ext uri="{FF2B5EF4-FFF2-40B4-BE49-F238E27FC236}">
                <a16:creationId xmlns:a16="http://schemas.microsoft.com/office/drawing/2014/main" id="{5C77A163-D125-544F-88AF-6B8B68338D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7199039"/>
              </p:ext>
            </p:extLst>
          </p:nvPr>
        </p:nvGraphicFramePr>
        <p:xfrm>
          <a:off x="3462364" y="1407470"/>
          <a:ext cx="3049879" cy="21031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9879">
                  <a:extLst>
                    <a:ext uri="{9D8B030D-6E8A-4147-A177-3AD203B41FA5}">
                      <a16:colId xmlns:a16="http://schemas.microsoft.com/office/drawing/2014/main" val="303369667"/>
                    </a:ext>
                  </a:extLst>
                </a:gridCol>
              </a:tblGrid>
              <a:tr h="1952806">
                <a:tc>
                  <a:txBody>
                    <a:bodyPr/>
                    <a:lstStyle/>
                    <a:p>
                      <a:r>
                        <a:rPr lang="fr-FR" sz="1200" baseline="0" dirty="0"/>
                        <a:t>You use the </a:t>
                      </a:r>
                      <a:r>
                        <a:rPr lang="fr-FR" sz="1200" b="1" baseline="0" dirty="0" err="1"/>
                        <a:t>perfect</a:t>
                      </a:r>
                      <a:r>
                        <a:rPr lang="fr-FR" sz="1200" b="1" baseline="0" dirty="0"/>
                        <a:t> </a:t>
                      </a:r>
                      <a:r>
                        <a:rPr lang="fr-FR" sz="1200" b="1" baseline="0" dirty="0" err="1"/>
                        <a:t>tense</a:t>
                      </a:r>
                      <a:r>
                        <a:rPr lang="fr-FR" sz="1200" b="1" baseline="0" dirty="0"/>
                        <a:t> </a:t>
                      </a:r>
                      <a:r>
                        <a:rPr lang="fr-FR" sz="1200" b="0" baseline="0" dirty="0"/>
                        <a:t>to </a:t>
                      </a:r>
                      <a:r>
                        <a:rPr lang="fr-FR" sz="1200" b="0" baseline="0" dirty="0" err="1"/>
                        <a:t>describe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completed</a:t>
                      </a:r>
                      <a:r>
                        <a:rPr lang="fr-FR" sz="1200" b="0" baseline="0" dirty="0"/>
                        <a:t> actions in the </a:t>
                      </a:r>
                      <a:r>
                        <a:rPr lang="fr-FR" sz="1200" b="0" baseline="0" dirty="0" err="1"/>
                        <a:t>past</a:t>
                      </a:r>
                      <a:r>
                        <a:rPr lang="fr-FR" sz="1200" b="0" baseline="0" dirty="0"/>
                        <a:t>.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fr-FR" sz="1200" b="0" baseline="0" dirty="0" err="1"/>
                        <a:t>Some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verbs</a:t>
                      </a:r>
                      <a:r>
                        <a:rPr lang="fr-FR" sz="1200" b="0" baseline="0" dirty="0"/>
                        <a:t> have </a:t>
                      </a:r>
                      <a:r>
                        <a:rPr lang="fr-FR" sz="1200" b="1" baseline="0" dirty="0" err="1"/>
                        <a:t>irregular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past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participles</a:t>
                      </a:r>
                      <a:r>
                        <a:rPr lang="fr-FR" sz="1200" b="0" baseline="0" dirty="0"/>
                        <a:t>: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sz="1200" b="0" baseline="0" dirty="0"/>
                        <a:t>avoir – j’ai eu </a:t>
                      </a:r>
                      <a:r>
                        <a:rPr lang="fr-FR" sz="1200" b="0" i="1" baseline="0" dirty="0"/>
                        <a:t>(I </a:t>
                      </a:r>
                      <a:r>
                        <a:rPr lang="fr-FR" sz="1200" b="0" i="1" baseline="0" dirty="0" err="1"/>
                        <a:t>had</a:t>
                      </a:r>
                      <a:r>
                        <a:rPr lang="fr-FR" sz="1200" b="0" i="1" baseline="0" dirty="0"/>
                        <a:t>)</a:t>
                      </a:r>
                      <a:endParaRPr lang="fr-FR" sz="1200" b="0" baseline="0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sz="1200" b="0" baseline="0" dirty="0"/>
                        <a:t>boire – j’ai bu </a:t>
                      </a:r>
                      <a:r>
                        <a:rPr lang="fr-FR" sz="1200" b="0" i="1" baseline="0" dirty="0"/>
                        <a:t>(I </a:t>
                      </a:r>
                      <a:r>
                        <a:rPr lang="fr-FR" sz="1200" b="0" i="1" baseline="0" dirty="0" err="1"/>
                        <a:t>drank</a:t>
                      </a:r>
                      <a:r>
                        <a:rPr lang="fr-FR" sz="1200" b="0" i="1" baseline="0" dirty="0"/>
                        <a:t>)</a:t>
                      </a:r>
                      <a:endParaRPr lang="fr-FR" sz="1200" b="0" baseline="0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sz="1200" b="0" baseline="0" dirty="0"/>
                        <a:t>prendre – j’ai pris </a:t>
                      </a:r>
                      <a:r>
                        <a:rPr lang="fr-FR" sz="1200" b="0" i="1" baseline="0" dirty="0"/>
                        <a:t>(I </a:t>
                      </a:r>
                      <a:r>
                        <a:rPr lang="fr-FR" sz="1200" b="0" i="1" baseline="0" dirty="0" err="1"/>
                        <a:t>took</a:t>
                      </a:r>
                      <a:r>
                        <a:rPr lang="fr-FR" sz="1200" b="0" i="1" baseline="0" dirty="0"/>
                        <a:t>)</a:t>
                      </a:r>
                      <a:endParaRPr lang="fr-FR" sz="1200" b="0" baseline="0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sz="1200" b="0" baseline="0" dirty="0"/>
                        <a:t>recevoir – j’ai reçu </a:t>
                      </a:r>
                      <a:r>
                        <a:rPr lang="fr-FR" sz="1200" b="0" i="1" baseline="0" dirty="0"/>
                        <a:t>(I </a:t>
                      </a:r>
                      <a:r>
                        <a:rPr lang="fr-FR" sz="1200" b="0" i="1" baseline="0" dirty="0" err="1"/>
                        <a:t>received</a:t>
                      </a:r>
                      <a:r>
                        <a:rPr lang="fr-FR" sz="1200" b="0" i="1" baseline="0" dirty="0"/>
                        <a:t>)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fr-FR" sz="1200" b="0" baseline="0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sz="1200" b="0" baseline="0" dirty="0"/>
                        <a:t>- </a:t>
                      </a:r>
                      <a:r>
                        <a:rPr lang="fr-FR" sz="1200" b="0" baseline="0" dirty="0" err="1"/>
                        <a:t>Some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verbs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take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1" baseline="0" dirty="0"/>
                        <a:t>être</a:t>
                      </a:r>
                      <a:r>
                        <a:rPr lang="fr-FR" sz="1200" b="0" baseline="0" dirty="0"/>
                        <a:t> in the </a:t>
                      </a:r>
                      <a:r>
                        <a:rPr lang="fr-FR" sz="1200" b="0" baseline="0" dirty="0" err="1"/>
                        <a:t>perfect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tense</a:t>
                      </a:r>
                      <a:r>
                        <a:rPr lang="fr-FR" sz="1200" b="0" baseline="0" dirty="0"/>
                        <a:t>: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sz="1200" b="0" baseline="0" dirty="0"/>
                        <a:t>aller – je suis allé(e) </a:t>
                      </a:r>
                      <a:r>
                        <a:rPr lang="fr-FR" sz="1200" b="0" i="1" baseline="0" dirty="0"/>
                        <a:t>(I </a:t>
                      </a:r>
                      <a:r>
                        <a:rPr lang="fr-FR" sz="1200" b="0" i="1" baseline="0" dirty="0" err="1"/>
                        <a:t>went</a:t>
                      </a:r>
                      <a:r>
                        <a:rPr lang="fr-FR" sz="1200" b="0" i="1" baseline="0" dirty="0"/>
                        <a:t>)</a:t>
                      </a:r>
                      <a:endParaRPr lang="fr-FR" sz="1200" b="0" baseline="0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sz="1200" b="0" baseline="0" dirty="0"/>
                        <a:t>naitre – je suis né(e) </a:t>
                      </a:r>
                      <a:r>
                        <a:rPr lang="fr-FR" sz="1200" b="0" i="1" baseline="0" dirty="0"/>
                        <a:t>(I </a:t>
                      </a:r>
                      <a:r>
                        <a:rPr lang="fr-FR" sz="1200" b="0" i="1" baseline="0" dirty="0" err="1"/>
                        <a:t>was</a:t>
                      </a:r>
                      <a:r>
                        <a:rPr lang="fr-FR" sz="1200" b="0" i="1" baseline="0" dirty="0"/>
                        <a:t> </a:t>
                      </a:r>
                      <a:r>
                        <a:rPr lang="fr-FR" sz="1200" b="0" i="1" baseline="0" dirty="0" err="1"/>
                        <a:t>born</a:t>
                      </a:r>
                      <a:r>
                        <a:rPr lang="fr-FR" sz="1200" b="0" i="1" baseline="0" dirty="0"/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574489"/>
                  </a:ext>
                </a:extLst>
              </a:tr>
            </a:tbl>
          </a:graphicData>
        </a:graphic>
      </p:graphicFrame>
      <p:graphicFrame>
        <p:nvGraphicFramePr>
          <p:cNvPr id="30" name="Table 10">
            <a:extLst>
              <a:ext uri="{FF2B5EF4-FFF2-40B4-BE49-F238E27FC236}">
                <a16:creationId xmlns:a16="http://schemas.microsoft.com/office/drawing/2014/main" id="{C5FE7960-E23C-7B40-9C99-81E814F695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2109409"/>
              </p:ext>
            </p:extLst>
          </p:nvPr>
        </p:nvGraphicFramePr>
        <p:xfrm>
          <a:off x="3462364" y="3663242"/>
          <a:ext cx="3049879" cy="11887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9879">
                  <a:extLst>
                    <a:ext uri="{9D8B030D-6E8A-4147-A177-3AD203B41FA5}">
                      <a16:colId xmlns:a16="http://schemas.microsoft.com/office/drawing/2014/main" val="303369667"/>
                    </a:ext>
                  </a:extLst>
                </a:gridCol>
              </a:tblGrid>
              <a:tr h="1156705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fr-FR" sz="1200" b="0" baseline="0" dirty="0"/>
                        <a:t>You use the </a:t>
                      </a:r>
                      <a:r>
                        <a:rPr lang="fr-FR" sz="1200" b="1" baseline="0" dirty="0" err="1"/>
                        <a:t>imperfect</a:t>
                      </a:r>
                      <a:r>
                        <a:rPr lang="fr-FR" sz="1200" b="1" baseline="0" dirty="0"/>
                        <a:t> </a:t>
                      </a:r>
                      <a:r>
                        <a:rPr lang="fr-FR" sz="1200" b="1" baseline="0" dirty="0" err="1"/>
                        <a:t>tense</a:t>
                      </a:r>
                      <a:r>
                        <a:rPr lang="fr-FR" sz="1200" b="0" baseline="0" dirty="0"/>
                        <a:t> to </a:t>
                      </a:r>
                      <a:r>
                        <a:rPr lang="fr-FR" sz="1200" b="0" baseline="0" dirty="0" err="1"/>
                        <a:t>say</a:t>
                      </a:r>
                      <a:r>
                        <a:rPr lang="fr-FR" sz="1200" b="0" baseline="0" dirty="0"/>
                        <a:t> ‘</a:t>
                      </a:r>
                      <a:r>
                        <a:rPr lang="fr-FR" sz="1200" b="0" baseline="0" dirty="0" err="1"/>
                        <a:t>was</a:t>
                      </a:r>
                      <a:r>
                        <a:rPr lang="fr-FR" sz="1200" b="0" baseline="0" dirty="0"/>
                        <a:t>’ or ‘</a:t>
                      </a:r>
                      <a:r>
                        <a:rPr lang="fr-FR" sz="1200" b="0" baseline="0" dirty="0" err="1"/>
                        <a:t>were</a:t>
                      </a:r>
                      <a:r>
                        <a:rPr lang="fr-FR" sz="1200" b="0" baseline="0" dirty="0"/>
                        <a:t>’. 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fr-FR" sz="1200" b="0" baseline="0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sz="1200" b="0" baseline="0" dirty="0"/>
                        <a:t>The </a:t>
                      </a:r>
                      <a:r>
                        <a:rPr lang="fr-FR" sz="1200" b="0" baseline="0" dirty="0" err="1"/>
                        <a:t>imperfect</a:t>
                      </a:r>
                      <a:r>
                        <a:rPr lang="fr-FR" sz="1200" b="0" baseline="0" dirty="0"/>
                        <a:t> of </a:t>
                      </a:r>
                      <a:r>
                        <a:rPr lang="fr-FR" sz="1200" b="0" i="1" baseline="0" dirty="0"/>
                        <a:t>c’est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is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1" baseline="0" dirty="0"/>
                        <a:t>c’était </a:t>
                      </a:r>
                      <a:r>
                        <a:rPr lang="fr-FR" sz="1200" b="0" i="1" baseline="0" dirty="0"/>
                        <a:t>(</a:t>
                      </a:r>
                      <a:r>
                        <a:rPr lang="fr-FR" sz="1200" b="0" i="1" baseline="0" dirty="0" err="1"/>
                        <a:t>it</a:t>
                      </a:r>
                      <a:r>
                        <a:rPr lang="fr-FR" sz="1200" b="0" i="1" baseline="0" dirty="0"/>
                        <a:t> </a:t>
                      </a:r>
                      <a:r>
                        <a:rPr lang="fr-FR" sz="1200" b="0" i="1" baseline="0" dirty="0" err="1"/>
                        <a:t>was</a:t>
                      </a:r>
                      <a:r>
                        <a:rPr lang="fr-FR" sz="1200" b="0" i="1" baseline="0" dirty="0"/>
                        <a:t>).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sz="1200" b="0" i="0" baseline="0" dirty="0"/>
                        <a:t>The </a:t>
                      </a:r>
                      <a:r>
                        <a:rPr lang="fr-FR" sz="1200" b="0" i="0" baseline="0" dirty="0" err="1"/>
                        <a:t>imperfect</a:t>
                      </a:r>
                      <a:r>
                        <a:rPr lang="fr-FR" sz="1200" b="0" i="0" baseline="0" dirty="0"/>
                        <a:t> of </a:t>
                      </a:r>
                      <a:r>
                        <a:rPr lang="fr-FR" sz="1200" b="0" i="1" baseline="0" dirty="0"/>
                        <a:t>il y a </a:t>
                      </a:r>
                      <a:r>
                        <a:rPr lang="fr-FR" sz="1200" b="0" i="0" baseline="0" dirty="0" err="1"/>
                        <a:t>is</a:t>
                      </a:r>
                      <a:r>
                        <a:rPr lang="fr-FR" sz="1200" b="0" i="0" baseline="0" dirty="0"/>
                        <a:t> </a:t>
                      </a:r>
                      <a:r>
                        <a:rPr lang="fr-FR" sz="1200" b="1" i="0" baseline="0" dirty="0"/>
                        <a:t>il y avait </a:t>
                      </a:r>
                      <a:r>
                        <a:rPr lang="fr-FR" sz="1200" b="0" i="1" baseline="0" dirty="0"/>
                        <a:t>(There </a:t>
                      </a:r>
                      <a:r>
                        <a:rPr lang="fr-FR" sz="1200" b="0" i="1" baseline="0" dirty="0" err="1"/>
                        <a:t>was</a:t>
                      </a:r>
                      <a:r>
                        <a:rPr lang="fr-FR" sz="1200" b="0" i="1" baseline="0" dirty="0"/>
                        <a:t>/</a:t>
                      </a:r>
                      <a:r>
                        <a:rPr lang="fr-FR" sz="1200" b="0" i="1" baseline="0" dirty="0" err="1"/>
                        <a:t>there</a:t>
                      </a:r>
                      <a:r>
                        <a:rPr lang="fr-FR" sz="1200" b="0" i="1" baseline="0" dirty="0"/>
                        <a:t> </a:t>
                      </a:r>
                      <a:r>
                        <a:rPr lang="fr-FR" sz="1200" b="0" i="1" baseline="0" dirty="0" err="1"/>
                        <a:t>were</a:t>
                      </a:r>
                      <a:r>
                        <a:rPr lang="fr-FR" sz="1200" b="0" i="1" baseline="0" dirty="0"/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574489"/>
                  </a:ext>
                </a:extLst>
              </a:tr>
            </a:tbl>
          </a:graphicData>
        </a:graphic>
      </p:graphicFrame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2FB9AAE6-1E35-FD4A-B28D-0800B8D9E2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230808"/>
              </p:ext>
            </p:extLst>
          </p:nvPr>
        </p:nvGraphicFramePr>
        <p:xfrm>
          <a:off x="440264" y="5647765"/>
          <a:ext cx="2883162" cy="30094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71677">
                  <a:extLst>
                    <a:ext uri="{9D8B030D-6E8A-4147-A177-3AD203B41FA5}">
                      <a16:colId xmlns:a16="http://schemas.microsoft.com/office/drawing/2014/main" val="3594422100"/>
                    </a:ext>
                  </a:extLst>
                </a:gridCol>
                <a:gridCol w="1911485">
                  <a:extLst>
                    <a:ext uri="{9D8B030D-6E8A-4147-A177-3AD203B41FA5}">
                      <a16:colId xmlns:a16="http://schemas.microsoft.com/office/drawing/2014/main" val="3728289018"/>
                    </a:ext>
                  </a:extLst>
                </a:gridCol>
              </a:tblGrid>
              <a:tr h="3009434">
                <a:tc>
                  <a:txBody>
                    <a:bodyPr/>
                    <a:lstStyle/>
                    <a:p>
                      <a:r>
                        <a:rPr lang="en-US" sz="1200" dirty="0"/>
                        <a:t>on </a:t>
                      </a:r>
                      <a:r>
                        <a:rPr lang="en-US" sz="1200" dirty="0" err="1"/>
                        <a:t>va</a:t>
                      </a:r>
                      <a:r>
                        <a:rPr lang="en-US" sz="1200" dirty="0"/>
                        <a:t>…</a:t>
                      </a:r>
                    </a:p>
                    <a:p>
                      <a:r>
                        <a:rPr lang="en-US" sz="1200" i="1" dirty="0"/>
                        <a:t>(we are going to…)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err="1"/>
                        <a:t>aller</a:t>
                      </a:r>
                      <a:r>
                        <a:rPr lang="en-US" sz="1200" dirty="0"/>
                        <a:t> au </a:t>
                      </a:r>
                      <a:r>
                        <a:rPr lang="en-US" sz="1200" dirty="0" err="1"/>
                        <a:t>bal</a:t>
                      </a:r>
                      <a:endParaRPr lang="en-US" sz="1200" dirty="0"/>
                    </a:p>
                    <a:p>
                      <a:r>
                        <a:rPr lang="en-US" sz="1200" i="1" dirty="0"/>
                        <a:t>(go to the dance)</a:t>
                      </a:r>
                    </a:p>
                    <a:p>
                      <a:endParaRPr lang="en-US" sz="1200" i="1" dirty="0"/>
                    </a:p>
                    <a:p>
                      <a:r>
                        <a:rPr lang="en-US" sz="1200" i="0" dirty="0" err="1"/>
                        <a:t>regarder</a:t>
                      </a:r>
                      <a:r>
                        <a:rPr lang="en-US" sz="1200" i="0" dirty="0"/>
                        <a:t> le feu </a:t>
                      </a:r>
                      <a:r>
                        <a:rPr lang="en-US" sz="1200" i="0" dirty="0" err="1"/>
                        <a:t>d’artifice</a:t>
                      </a:r>
                      <a:endParaRPr lang="en-US" sz="1200" i="0" dirty="0"/>
                    </a:p>
                    <a:p>
                      <a:r>
                        <a:rPr lang="en-US" sz="1200" i="1" dirty="0"/>
                        <a:t>(watch the fireworks)</a:t>
                      </a:r>
                    </a:p>
                    <a:p>
                      <a:endParaRPr lang="en-US" sz="1200" i="1" dirty="0"/>
                    </a:p>
                    <a:p>
                      <a:r>
                        <a:rPr lang="en-US" sz="1200" i="0" dirty="0" err="1"/>
                        <a:t>s’amuser</a:t>
                      </a:r>
                      <a:endParaRPr lang="en-US" sz="1200" i="0" dirty="0"/>
                    </a:p>
                    <a:p>
                      <a:r>
                        <a:rPr lang="en-US" sz="1200" i="1" dirty="0"/>
                        <a:t>(to have fun)</a:t>
                      </a:r>
                    </a:p>
                    <a:p>
                      <a:endParaRPr lang="en-US" sz="1200" i="1" dirty="0"/>
                    </a:p>
                    <a:p>
                      <a:r>
                        <a:rPr lang="en-US" sz="1200" i="0" dirty="0"/>
                        <a:t>inviter…</a:t>
                      </a:r>
                    </a:p>
                    <a:p>
                      <a:r>
                        <a:rPr lang="en-US" sz="1200" i="1" dirty="0"/>
                        <a:t>(to invite)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2975202"/>
                  </a:ext>
                </a:extLst>
              </a:tr>
            </a:tbl>
          </a:graphicData>
        </a:graphic>
      </p:graphicFrame>
      <p:graphicFrame>
        <p:nvGraphicFramePr>
          <p:cNvPr id="32" name="Table 10">
            <a:extLst>
              <a:ext uri="{FF2B5EF4-FFF2-40B4-BE49-F238E27FC236}">
                <a16:creationId xmlns:a16="http://schemas.microsoft.com/office/drawing/2014/main" id="{7C646497-5C7B-1642-87E1-04FFBC612B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162019"/>
              </p:ext>
            </p:extLst>
          </p:nvPr>
        </p:nvGraphicFramePr>
        <p:xfrm>
          <a:off x="3462364" y="5633411"/>
          <a:ext cx="3049879" cy="104977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9879">
                  <a:extLst>
                    <a:ext uri="{9D8B030D-6E8A-4147-A177-3AD203B41FA5}">
                      <a16:colId xmlns:a16="http://schemas.microsoft.com/office/drawing/2014/main" val="303369667"/>
                    </a:ext>
                  </a:extLst>
                </a:gridCol>
              </a:tblGrid>
              <a:tr h="1049777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fr-FR" sz="1200" b="0" baseline="0" dirty="0"/>
                        <a:t>Use </a:t>
                      </a:r>
                      <a:r>
                        <a:rPr lang="fr-FR" sz="1200" b="1" baseline="0" dirty="0"/>
                        <a:t>vous </a:t>
                      </a:r>
                      <a:r>
                        <a:rPr lang="fr-FR" sz="1200" b="0" baseline="0" dirty="0" err="1"/>
                        <a:t>with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poeple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you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don’t</a:t>
                      </a:r>
                      <a:r>
                        <a:rPr lang="fr-FR" sz="1200" b="0" baseline="0" dirty="0"/>
                        <a:t> know </a:t>
                      </a:r>
                      <a:r>
                        <a:rPr lang="fr-FR" sz="1200" b="0" baseline="0" dirty="0" err="1"/>
                        <a:t>well</a:t>
                      </a:r>
                      <a:r>
                        <a:rPr lang="fr-FR" sz="1200" b="0" baseline="0" dirty="0"/>
                        <a:t> or </a:t>
                      </a:r>
                      <a:r>
                        <a:rPr lang="fr-FR" sz="1200" b="0" baseline="0" dirty="0" err="1"/>
                        <a:t>with</a:t>
                      </a:r>
                      <a:r>
                        <a:rPr lang="fr-FR" sz="1200" b="0" baseline="0" dirty="0"/>
                        <a:t> more </a:t>
                      </a:r>
                      <a:r>
                        <a:rPr lang="fr-FR" sz="1200" b="0" baseline="0" dirty="0" err="1"/>
                        <a:t>than</a:t>
                      </a:r>
                      <a:r>
                        <a:rPr lang="fr-FR" sz="1200" b="0" baseline="0" dirty="0"/>
                        <a:t> one </a:t>
                      </a:r>
                      <a:r>
                        <a:rPr lang="fr-FR" sz="1200" b="0" baseline="0" dirty="0" err="1"/>
                        <a:t>person</a:t>
                      </a:r>
                      <a:r>
                        <a:rPr lang="fr-FR" sz="1200" b="0" baseline="0" dirty="0"/>
                        <a:t>.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fr-FR" sz="1200" b="0" i="1" baseline="0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sz="1200" b="0" i="0" baseline="0" dirty="0"/>
                        <a:t>Use </a:t>
                      </a:r>
                      <a:r>
                        <a:rPr lang="fr-FR" sz="1200" b="1" i="0" baseline="0" dirty="0"/>
                        <a:t>tu</a:t>
                      </a:r>
                      <a:r>
                        <a:rPr lang="fr-FR" sz="1200" b="0" i="0" baseline="0" dirty="0"/>
                        <a:t> </a:t>
                      </a:r>
                      <a:r>
                        <a:rPr lang="fr-FR" sz="1200" b="0" i="0" baseline="0" dirty="0" err="1"/>
                        <a:t>with</a:t>
                      </a:r>
                      <a:r>
                        <a:rPr lang="fr-FR" sz="1200" b="0" i="0" baseline="0" dirty="0"/>
                        <a:t> </a:t>
                      </a:r>
                      <a:r>
                        <a:rPr lang="fr-FR" sz="1200" b="0" i="0" baseline="0" dirty="0" err="1"/>
                        <a:t>younger</a:t>
                      </a:r>
                      <a:r>
                        <a:rPr lang="fr-FR" sz="1200" b="0" i="0" baseline="0" dirty="0"/>
                        <a:t> people, or </a:t>
                      </a:r>
                      <a:r>
                        <a:rPr lang="fr-FR" sz="1200" b="0" i="0" baseline="0" dirty="0" err="1"/>
                        <a:t>when</a:t>
                      </a:r>
                      <a:r>
                        <a:rPr lang="fr-FR" sz="1200" b="0" i="0" baseline="0" dirty="0"/>
                        <a:t> </a:t>
                      </a:r>
                      <a:r>
                        <a:rPr lang="fr-FR" sz="1200" b="0" i="0" baseline="0" dirty="0" err="1"/>
                        <a:t>someone</a:t>
                      </a:r>
                      <a:r>
                        <a:rPr lang="fr-FR" sz="1200" b="0" i="0" baseline="0" dirty="0"/>
                        <a:t> invites </a:t>
                      </a:r>
                      <a:r>
                        <a:rPr lang="fr-FR" sz="1200" b="0" i="0" baseline="0" dirty="0" err="1"/>
                        <a:t>you</a:t>
                      </a:r>
                      <a:r>
                        <a:rPr lang="fr-FR" sz="1200" b="0" i="0" baseline="0" dirty="0"/>
                        <a:t> to call </a:t>
                      </a:r>
                      <a:r>
                        <a:rPr lang="fr-FR" sz="1200" b="0" i="0" baseline="0" dirty="0" err="1"/>
                        <a:t>them</a:t>
                      </a:r>
                      <a:r>
                        <a:rPr lang="fr-FR" sz="1200" b="0" i="0" baseline="0" dirty="0"/>
                        <a:t> </a:t>
                      </a:r>
                      <a:r>
                        <a:rPr lang="fr-FR" sz="1200" b="1" i="0" baseline="0" dirty="0"/>
                        <a:t>tu.</a:t>
                      </a:r>
                      <a:endParaRPr lang="fr-FR" sz="1200" b="0" i="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574489"/>
                  </a:ext>
                </a:extLst>
              </a:tr>
            </a:tbl>
          </a:graphicData>
        </a:graphic>
      </p:graphicFrame>
      <p:graphicFrame>
        <p:nvGraphicFramePr>
          <p:cNvPr id="33" name="Table 10">
            <a:extLst>
              <a:ext uri="{FF2B5EF4-FFF2-40B4-BE49-F238E27FC236}">
                <a16:creationId xmlns:a16="http://schemas.microsoft.com/office/drawing/2014/main" id="{6265FC46-09D5-5C4B-95B1-202B5713AE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677814"/>
              </p:ext>
            </p:extLst>
          </p:nvPr>
        </p:nvGraphicFramePr>
        <p:xfrm>
          <a:off x="3462364" y="6772190"/>
          <a:ext cx="3049879" cy="21031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9879">
                  <a:extLst>
                    <a:ext uri="{9D8B030D-6E8A-4147-A177-3AD203B41FA5}">
                      <a16:colId xmlns:a16="http://schemas.microsoft.com/office/drawing/2014/main" val="303369667"/>
                    </a:ext>
                  </a:extLst>
                </a:gridCol>
              </a:tblGrid>
              <a:tr h="2062528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fr-FR" sz="1200" b="0" i="0" baseline="0" dirty="0"/>
                        <a:t>You </a:t>
                      </a:r>
                      <a:r>
                        <a:rPr lang="fr-FR" sz="1200" b="0" i="0" baseline="0" dirty="0" err="1"/>
                        <a:t>can</a:t>
                      </a:r>
                      <a:r>
                        <a:rPr lang="fr-FR" sz="1200" b="0" i="0" baseline="0" dirty="0"/>
                        <a:t> use inversion to </a:t>
                      </a:r>
                      <a:r>
                        <a:rPr lang="fr-FR" sz="1200" b="0" i="0" baseline="0" dirty="0" err="1"/>
                        <a:t>form</a:t>
                      </a:r>
                      <a:r>
                        <a:rPr lang="fr-FR" sz="1200" b="0" i="0" baseline="0" dirty="0"/>
                        <a:t> questions: put the </a:t>
                      </a:r>
                      <a:r>
                        <a:rPr lang="fr-FR" sz="1200" b="0" i="0" baseline="0" dirty="0" err="1"/>
                        <a:t>verb</a:t>
                      </a:r>
                      <a:r>
                        <a:rPr lang="fr-FR" sz="1200" b="0" i="0" baseline="0" dirty="0"/>
                        <a:t> </a:t>
                      </a:r>
                      <a:r>
                        <a:rPr lang="fr-FR" sz="1200" b="0" i="0" baseline="0" dirty="0" err="1"/>
                        <a:t>before</a:t>
                      </a:r>
                      <a:r>
                        <a:rPr lang="fr-FR" sz="1200" b="0" i="0" baseline="0" dirty="0"/>
                        <a:t> the </a:t>
                      </a:r>
                      <a:r>
                        <a:rPr lang="fr-FR" sz="1200" b="0" i="0" baseline="0" dirty="0" err="1"/>
                        <a:t>subject</a:t>
                      </a:r>
                      <a:r>
                        <a:rPr lang="fr-FR" sz="1200" b="0" i="0" baseline="0" dirty="0"/>
                        <a:t> </a:t>
                      </a:r>
                      <a:r>
                        <a:rPr lang="fr-FR" sz="1200" b="0" i="0" baseline="0" dirty="0" err="1"/>
                        <a:t>pronoun</a:t>
                      </a:r>
                      <a:r>
                        <a:rPr lang="fr-FR" sz="1200" b="0" i="0" baseline="0" dirty="0"/>
                        <a:t>, </a:t>
                      </a:r>
                      <a:r>
                        <a:rPr lang="fr-FR" sz="1200" b="0" i="0" baseline="0" dirty="0" err="1"/>
                        <a:t>with</a:t>
                      </a:r>
                      <a:r>
                        <a:rPr lang="fr-FR" sz="1200" b="0" i="0" baseline="0" dirty="0"/>
                        <a:t> a </a:t>
                      </a:r>
                      <a:r>
                        <a:rPr lang="fr-FR" sz="1200" b="0" i="0" baseline="0" dirty="0" err="1"/>
                        <a:t>hyphen</a:t>
                      </a:r>
                      <a:r>
                        <a:rPr lang="fr-FR" sz="1200" b="0" i="0" baseline="0" dirty="0"/>
                        <a:t> in </a:t>
                      </a:r>
                      <a:r>
                        <a:rPr lang="fr-FR" sz="1200" b="0" i="0" baseline="0" dirty="0" err="1"/>
                        <a:t>between</a:t>
                      </a:r>
                      <a:r>
                        <a:rPr lang="fr-FR" sz="1200" b="0" i="0" baseline="0" dirty="0"/>
                        <a:t>: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fr-FR" sz="1200" b="0" i="0" baseline="0" dirty="0"/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fr-FR" sz="1200" b="0" i="0" baseline="0" dirty="0"/>
                        <a:t>Que fais-tu ce soir?</a:t>
                      </a:r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fr-FR" sz="1200" b="0" i="1" baseline="0" dirty="0" err="1"/>
                        <a:t>What</a:t>
                      </a:r>
                      <a:r>
                        <a:rPr lang="fr-FR" sz="1200" b="0" i="1" baseline="0" dirty="0"/>
                        <a:t> are </a:t>
                      </a:r>
                      <a:r>
                        <a:rPr lang="fr-FR" sz="1200" b="0" i="1" baseline="0" dirty="0" err="1"/>
                        <a:t>you</a:t>
                      </a:r>
                      <a:r>
                        <a:rPr lang="fr-FR" sz="1200" b="0" i="1" baseline="0" dirty="0"/>
                        <a:t> </a:t>
                      </a:r>
                      <a:r>
                        <a:rPr lang="fr-FR" sz="1200" b="0" i="1" baseline="0" dirty="0" err="1"/>
                        <a:t>doing</a:t>
                      </a:r>
                      <a:r>
                        <a:rPr lang="fr-FR" sz="1200" b="0" i="1" baseline="0" dirty="0"/>
                        <a:t> </a:t>
                      </a:r>
                      <a:r>
                        <a:rPr lang="fr-FR" sz="1200" b="0" i="1" baseline="0" dirty="0" err="1"/>
                        <a:t>this</a:t>
                      </a:r>
                      <a:r>
                        <a:rPr lang="fr-FR" sz="1200" b="0" i="1" baseline="0" dirty="0"/>
                        <a:t> </a:t>
                      </a:r>
                      <a:r>
                        <a:rPr lang="fr-FR" sz="1200" b="0" i="1" baseline="0" dirty="0" err="1"/>
                        <a:t>evening</a:t>
                      </a:r>
                      <a:r>
                        <a:rPr lang="fr-FR" sz="1200" b="0" i="1" baseline="0" dirty="0"/>
                        <a:t>?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fr-FR" sz="1200" b="0" i="0" baseline="0" dirty="0" err="1"/>
                        <a:t>With</a:t>
                      </a:r>
                      <a:r>
                        <a:rPr lang="fr-FR" sz="1200" b="0" i="0" baseline="0" dirty="0"/>
                        <a:t> il/elle questions, if the </a:t>
                      </a:r>
                      <a:r>
                        <a:rPr lang="fr-FR" sz="1200" b="0" i="0" baseline="0" dirty="0" err="1"/>
                        <a:t>verb</a:t>
                      </a:r>
                      <a:r>
                        <a:rPr lang="fr-FR" sz="1200" b="0" i="0" baseline="0" dirty="0"/>
                        <a:t> ends </a:t>
                      </a:r>
                      <a:r>
                        <a:rPr lang="fr-FR" sz="1200" b="0" i="0" baseline="0" dirty="0" err="1"/>
                        <a:t>with</a:t>
                      </a:r>
                      <a:r>
                        <a:rPr lang="fr-FR" sz="1200" b="0" i="0" baseline="0" dirty="0"/>
                        <a:t> a </a:t>
                      </a:r>
                      <a:r>
                        <a:rPr lang="fr-FR" sz="1200" b="0" i="0" baseline="0" dirty="0" err="1"/>
                        <a:t>vowel</a:t>
                      </a:r>
                      <a:r>
                        <a:rPr lang="fr-FR" sz="1200" b="0" i="0" baseline="0" dirty="0"/>
                        <a:t>, put </a:t>
                      </a:r>
                      <a:r>
                        <a:rPr lang="fr-FR" sz="1200" b="1" i="0" baseline="0" dirty="0" err="1"/>
                        <a:t>t</a:t>
                      </a:r>
                      <a:r>
                        <a:rPr lang="fr-FR" sz="1200" b="0" i="0" baseline="0" dirty="0"/>
                        <a:t> in </a:t>
                      </a:r>
                      <a:r>
                        <a:rPr lang="fr-FR" sz="1200" b="0" i="0" baseline="0" dirty="0" err="1"/>
                        <a:t>between</a:t>
                      </a:r>
                      <a:r>
                        <a:rPr lang="fr-FR" sz="1200" b="0" i="0" baseline="0" dirty="0"/>
                        <a:t>: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fr-FR" sz="1200" b="0" i="0" baseline="0" dirty="0"/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fr-FR" sz="1200" b="0" i="0" baseline="0" dirty="0" err="1"/>
                        <a:t>A-</a:t>
                      </a:r>
                      <a:r>
                        <a:rPr lang="fr-FR" sz="1200" b="1" i="0" baseline="0" dirty="0" err="1"/>
                        <a:t>t</a:t>
                      </a:r>
                      <a:r>
                        <a:rPr lang="fr-FR" sz="1200" b="0" i="0" baseline="0" dirty="0" err="1"/>
                        <a:t>-il</a:t>
                      </a:r>
                      <a:r>
                        <a:rPr lang="fr-FR" sz="1200" b="0" i="0" baseline="0" dirty="0"/>
                        <a:t> des tatouages?</a:t>
                      </a:r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fr-FR" sz="1200" b="0" i="1" baseline="0" dirty="0" err="1"/>
                        <a:t>Does</a:t>
                      </a:r>
                      <a:r>
                        <a:rPr lang="fr-FR" sz="1200" b="0" i="1" baseline="0" dirty="0"/>
                        <a:t> </a:t>
                      </a:r>
                      <a:r>
                        <a:rPr lang="fr-FR" sz="1200" b="0" i="1" baseline="0" dirty="0" err="1"/>
                        <a:t>he</a:t>
                      </a:r>
                      <a:r>
                        <a:rPr lang="fr-FR" sz="1200" b="0" i="1" baseline="0" dirty="0"/>
                        <a:t> have </a:t>
                      </a:r>
                      <a:r>
                        <a:rPr lang="fr-FR" sz="1200" b="0" i="1" baseline="0" dirty="0" err="1"/>
                        <a:t>tatoos</a:t>
                      </a:r>
                      <a:r>
                        <a:rPr lang="fr-FR" sz="1200" b="0" i="1" baseline="0" dirty="0"/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57448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ECA58CFB-B8A1-4823-B51D-7EA4E4CDAE1B}"/>
              </a:ext>
            </a:extLst>
          </p:cNvPr>
          <p:cNvSpPr txBox="1"/>
          <p:nvPr/>
        </p:nvSpPr>
        <p:spPr>
          <a:xfrm>
            <a:off x="554077" y="84024"/>
            <a:ext cx="5496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KS4 MODULE 3: Le quotidien (</a:t>
            </a:r>
            <a:r>
              <a:rPr lang="fr-FR" i="1" dirty="0" err="1"/>
              <a:t>daily</a:t>
            </a:r>
            <a:r>
              <a:rPr lang="fr-FR" i="1" dirty="0"/>
              <a:t> life</a:t>
            </a:r>
            <a:r>
              <a:rPr lang="fr-FR" b="1" dirty="0"/>
              <a:t>) – AQA </a:t>
            </a:r>
            <a:r>
              <a:rPr lang="fr-FR" b="1" dirty="0" err="1"/>
              <a:t>Theme</a:t>
            </a:r>
            <a:r>
              <a:rPr lang="fr-FR" b="1" dirty="0"/>
              <a:t> 1 </a:t>
            </a:r>
          </a:p>
        </p:txBody>
      </p:sp>
    </p:spTree>
    <p:extLst>
      <p:ext uri="{BB962C8B-B14F-4D97-AF65-F5344CB8AC3E}">
        <p14:creationId xmlns:p14="http://schemas.microsoft.com/office/powerpoint/2010/main" val="36933416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1433</TotalTime>
  <Words>1901</Words>
  <Application>Microsoft Office PowerPoint</Application>
  <PresentationFormat>On-screen Show (4:3)</PresentationFormat>
  <Paragraphs>481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Francois Rossi</dc:creator>
  <cp:keywords/>
  <dc:description/>
  <cp:lastModifiedBy>C Dunn</cp:lastModifiedBy>
  <cp:revision>218</cp:revision>
  <dcterms:created xsi:type="dcterms:W3CDTF">2019-12-14T09:07:47Z</dcterms:created>
  <dcterms:modified xsi:type="dcterms:W3CDTF">2024-10-16T18:46:53Z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38ace2d-67c1-485d-a417-e3e64a0e377d_Enabled">
    <vt:lpwstr>true</vt:lpwstr>
  </property>
  <property fmtid="{D5CDD505-2E9C-101B-9397-08002B2CF9AE}" pid="3" name="MSIP_Label_338ace2d-67c1-485d-a417-e3e64a0e377d_SetDate">
    <vt:lpwstr>2024-10-16T18:46:52Z</vt:lpwstr>
  </property>
  <property fmtid="{D5CDD505-2E9C-101B-9397-08002B2CF9AE}" pid="4" name="MSIP_Label_338ace2d-67c1-485d-a417-e3e64a0e377d_Method">
    <vt:lpwstr>Privileged</vt:lpwstr>
  </property>
  <property fmtid="{D5CDD505-2E9C-101B-9397-08002B2CF9AE}" pid="5" name="MSIP_Label_338ace2d-67c1-485d-a417-e3e64a0e377d_Name">
    <vt:lpwstr>338ace2d-67c1-485d-a417-e3e64a0e377d</vt:lpwstr>
  </property>
  <property fmtid="{D5CDD505-2E9C-101B-9397-08002B2CF9AE}" pid="6" name="MSIP_Label_338ace2d-67c1-485d-a417-e3e64a0e377d_SiteId">
    <vt:lpwstr>a091745a-b7d8-4d7a-b2a6-1359053d4510</vt:lpwstr>
  </property>
  <property fmtid="{D5CDD505-2E9C-101B-9397-08002B2CF9AE}" pid="7" name="MSIP_Label_338ace2d-67c1-485d-a417-e3e64a0e377d_ActionId">
    <vt:lpwstr>c7077a63-6173-4af4-8d31-b2e9d5926294</vt:lpwstr>
  </property>
  <property fmtid="{D5CDD505-2E9C-101B-9397-08002B2CF9AE}" pid="8" name="MSIP_Label_338ace2d-67c1-485d-a417-e3e64a0e377d_ContentBits">
    <vt:lpwstr>3</vt:lpwstr>
  </property>
</Properties>
</file>