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69" r:id="rId2"/>
    <p:sldId id="260" r:id="rId3"/>
  </p:sldIdLst>
  <p:sldSz cx="12801600" cy="9601200" type="A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0" autoAdjust="0"/>
    <p:restoredTop sz="93792" autoAdjust="0"/>
  </p:normalViewPr>
  <p:slideViewPr>
    <p:cSldViewPr snapToGrid="0">
      <p:cViewPr varScale="1">
        <p:scale>
          <a:sx n="45" d="100"/>
          <a:sy n="45" d="100"/>
        </p:scale>
        <p:origin x="1220" y="48"/>
      </p:cViewPr>
      <p:guideLst/>
    </p:cSldViewPr>
  </p:slideViewPr>
  <p:notesTextViewPr>
    <p:cViewPr>
      <p:scale>
        <a:sx n="1" d="1"/>
        <a:sy n="1" d="1"/>
      </p:scale>
      <p:origin x="0" y="0"/>
    </p:cViewPr>
  </p:notesTextViewPr>
  <p:sorterViewPr>
    <p:cViewPr>
      <p:scale>
        <a:sx n="160" d="100"/>
        <a:sy n="16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 Maycock" userId="3497bf96-5faf-4fd5-a867-7d40313b3c7b" providerId="ADAL" clId="{1B4BCFDA-B483-46E1-ABBE-934EC185E535}"/>
    <pc:docChg chg="modSld">
      <pc:chgData name="J Maycock" userId="3497bf96-5faf-4fd5-a867-7d40313b3c7b" providerId="ADAL" clId="{1B4BCFDA-B483-46E1-ABBE-934EC185E535}" dt="2024-09-01T19:31:33.739" v="29" actId="403"/>
      <pc:docMkLst>
        <pc:docMk/>
      </pc:docMkLst>
      <pc:sldChg chg="modSp mod">
        <pc:chgData name="J Maycock" userId="3497bf96-5faf-4fd5-a867-7d40313b3c7b" providerId="ADAL" clId="{1B4BCFDA-B483-46E1-ABBE-934EC185E535}" dt="2024-09-01T19:31:33.739" v="29" actId="403"/>
        <pc:sldMkLst>
          <pc:docMk/>
          <pc:sldMk cId="3309644397" sldId="260"/>
        </pc:sldMkLst>
        <pc:spChg chg="mod">
          <ac:chgData name="J Maycock" userId="3497bf96-5faf-4fd5-a867-7d40313b3c7b" providerId="ADAL" clId="{1B4BCFDA-B483-46E1-ABBE-934EC185E535}" dt="2024-09-01T19:31:29.023" v="28" actId="404"/>
          <ac:spMkLst>
            <pc:docMk/>
            <pc:sldMk cId="3309644397" sldId="260"/>
            <ac:spMk id="6" creationId="{BB178193-16D6-9256-16C2-7DAB2776BF72}"/>
          </ac:spMkLst>
        </pc:spChg>
        <pc:graphicFrameChg chg="modGraphic">
          <ac:chgData name="J Maycock" userId="3497bf96-5faf-4fd5-a867-7d40313b3c7b" providerId="ADAL" clId="{1B4BCFDA-B483-46E1-ABBE-934EC185E535}" dt="2024-09-01T19:31:05.418" v="24" actId="404"/>
          <ac:graphicFrameMkLst>
            <pc:docMk/>
            <pc:sldMk cId="3309644397" sldId="260"/>
            <ac:graphicFrameMk id="2" creationId="{B1C49477-1CC7-9DE1-D047-4C73AD819E49}"/>
          </ac:graphicFrameMkLst>
        </pc:graphicFrameChg>
        <pc:graphicFrameChg chg="modGraphic">
          <ac:chgData name="J Maycock" userId="3497bf96-5faf-4fd5-a867-7d40313b3c7b" providerId="ADAL" clId="{1B4BCFDA-B483-46E1-ABBE-934EC185E535}" dt="2024-09-01T19:31:13.778" v="25" actId="403"/>
          <ac:graphicFrameMkLst>
            <pc:docMk/>
            <pc:sldMk cId="3309644397" sldId="260"/>
            <ac:graphicFrameMk id="3" creationId="{2B0F764E-D976-159B-0E55-2AC115F77484}"/>
          </ac:graphicFrameMkLst>
        </pc:graphicFrameChg>
        <pc:graphicFrameChg chg="modGraphic">
          <ac:chgData name="J Maycock" userId="3497bf96-5faf-4fd5-a867-7d40313b3c7b" providerId="ADAL" clId="{1B4BCFDA-B483-46E1-ABBE-934EC185E535}" dt="2024-09-01T19:31:20.604" v="26" actId="403"/>
          <ac:graphicFrameMkLst>
            <pc:docMk/>
            <pc:sldMk cId="3309644397" sldId="260"/>
            <ac:graphicFrameMk id="4" creationId="{AB2EC7FA-AC7F-3F2B-4778-6730EA6F3699}"/>
          </ac:graphicFrameMkLst>
        </pc:graphicFrameChg>
        <pc:graphicFrameChg chg="modGraphic">
          <ac:chgData name="J Maycock" userId="3497bf96-5faf-4fd5-a867-7d40313b3c7b" providerId="ADAL" clId="{1B4BCFDA-B483-46E1-ABBE-934EC185E535}" dt="2024-09-01T19:30:58.695" v="21" actId="404"/>
          <ac:graphicFrameMkLst>
            <pc:docMk/>
            <pc:sldMk cId="3309644397" sldId="260"/>
            <ac:graphicFrameMk id="20" creationId="{F09A58E8-2757-8AEF-9F81-FA77147F2616}"/>
          </ac:graphicFrameMkLst>
        </pc:graphicFrameChg>
        <pc:graphicFrameChg chg="modGraphic">
          <ac:chgData name="J Maycock" userId="3497bf96-5faf-4fd5-a867-7d40313b3c7b" providerId="ADAL" clId="{1B4BCFDA-B483-46E1-ABBE-934EC185E535}" dt="2024-09-01T19:31:33.739" v="29" actId="403"/>
          <ac:graphicFrameMkLst>
            <pc:docMk/>
            <pc:sldMk cId="3309644397" sldId="260"/>
            <ac:graphicFrameMk id="21" creationId="{BC25A5D4-4BB6-47E9-8070-5BB82E805D2C}"/>
          </ac:graphicFrameMkLst>
        </pc:graphicFrameChg>
      </pc:sldChg>
      <pc:sldChg chg="modSp mod">
        <pc:chgData name="J Maycock" userId="3497bf96-5faf-4fd5-a867-7d40313b3c7b" providerId="ADAL" clId="{1B4BCFDA-B483-46E1-ABBE-934EC185E535}" dt="2024-09-01T19:30:37.400" v="18" actId="20577"/>
        <pc:sldMkLst>
          <pc:docMk/>
          <pc:sldMk cId="1219629876" sldId="269"/>
        </pc:sldMkLst>
        <pc:spChg chg="mod">
          <ac:chgData name="J Maycock" userId="3497bf96-5faf-4fd5-a867-7d40313b3c7b" providerId="ADAL" clId="{1B4BCFDA-B483-46E1-ABBE-934EC185E535}" dt="2024-09-01T19:28:44.324" v="0" actId="2711"/>
          <ac:spMkLst>
            <pc:docMk/>
            <pc:sldMk cId="1219629876" sldId="269"/>
            <ac:spMk id="2" creationId="{5477A86E-856F-1A8B-9A6B-1F5FCACCE3E6}"/>
          </ac:spMkLst>
        </pc:spChg>
        <pc:spChg chg="mod">
          <ac:chgData name="J Maycock" userId="3497bf96-5faf-4fd5-a867-7d40313b3c7b" providerId="ADAL" clId="{1B4BCFDA-B483-46E1-ABBE-934EC185E535}" dt="2024-09-01T19:29:17.258" v="4" actId="14100"/>
          <ac:spMkLst>
            <pc:docMk/>
            <pc:sldMk cId="1219629876" sldId="269"/>
            <ac:spMk id="3" creationId="{BEA9148D-E8C8-BF39-2556-EFF9B58BEB5E}"/>
          </ac:spMkLst>
        </pc:spChg>
        <pc:spChg chg="mod">
          <ac:chgData name="J Maycock" userId="3497bf96-5faf-4fd5-a867-7d40313b3c7b" providerId="ADAL" clId="{1B4BCFDA-B483-46E1-ABBE-934EC185E535}" dt="2024-09-01T19:29:32.535" v="6" actId="14100"/>
          <ac:spMkLst>
            <pc:docMk/>
            <pc:sldMk cId="1219629876" sldId="269"/>
            <ac:spMk id="4" creationId="{13A4B55E-D104-0A34-EB87-CAE1FAA72664}"/>
          </ac:spMkLst>
        </pc:spChg>
        <pc:spChg chg="mod">
          <ac:chgData name="J Maycock" userId="3497bf96-5faf-4fd5-a867-7d40313b3c7b" providerId="ADAL" clId="{1B4BCFDA-B483-46E1-ABBE-934EC185E535}" dt="2024-09-01T19:30:10.007" v="13" actId="1076"/>
          <ac:spMkLst>
            <pc:docMk/>
            <pc:sldMk cId="1219629876" sldId="269"/>
            <ac:spMk id="19" creationId="{E00D2304-EAA4-40C3-8E79-00E62132A069}"/>
          </ac:spMkLst>
        </pc:spChg>
        <pc:spChg chg="mod">
          <ac:chgData name="J Maycock" userId="3497bf96-5faf-4fd5-a867-7d40313b3c7b" providerId="ADAL" clId="{1B4BCFDA-B483-46E1-ABBE-934EC185E535}" dt="2024-09-01T19:29:41.710" v="8" actId="20577"/>
          <ac:spMkLst>
            <pc:docMk/>
            <pc:sldMk cId="1219629876" sldId="269"/>
            <ac:spMk id="20" creationId="{E53275DF-B308-DEA9-9A0D-03FF939A547B}"/>
          </ac:spMkLst>
        </pc:spChg>
        <pc:spChg chg="mod">
          <ac:chgData name="J Maycock" userId="3497bf96-5faf-4fd5-a867-7d40313b3c7b" providerId="ADAL" clId="{1B4BCFDA-B483-46E1-ABBE-934EC185E535}" dt="2024-09-01T19:29:47.060" v="9" actId="2711"/>
          <ac:spMkLst>
            <pc:docMk/>
            <pc:sldMk cId="1219629876" sldId="269"/>
            <ac:spMk id="21" creationId="{8C5AA483-39FE-A61A-02DA-0051C2D70DCC}"/>
          </ac:spMkLst>
        </pc:spChg>
        <pc:spChg chg="mod">
          <ac:chgData name="J Maycock" userId="3497bf96-5faf-4fd5-a867-7d40313b3c7b" providerId="ADAL" clId="{1B4BCFDA-B483-46E1-ABBE-934EC185E535}" dt="2024-09-01T19:30:37.400" v="18" actId="20577"/>
          <ac:spMkLst>
            <pc:docMk/>
            <pc:sldMk cId="1219629876" sldId="269"/>
            <ac:spMk id="22" creationId="{A76E13A7-FA86-8201-597A-FC9567C5E6A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3" tIns="45717" rIns="91433" bIns="45717" rtlCol="0"/>
          <a:lstStyle>
            <a:lvl1pPr algn="l">
              <a:defRPr sz="1200"/>
            </a:lvl1pPr>
          </a:lstStyle>
          <a:p>
            <a:endParaRPr lang="en-GB"/>
          </a:p>
        </p:txBody>
      </p:sp>
      <p:sp>
        <p:nvSpPr>
          <p:cNvPr id="3" name="Date Placeholder 2"/>
          <p:cNvSpPr>
            <a:spLocks noGrp="1"/>
          </p:cNvSpPr>
          <p:nvPr>
            <p:ph type="dt" idx="1"/>
          </p:nvPr>
        </p:nvSpPr>
        <p:spPr>
          <a:xfrm>
            <a:off x="3850444" y="0"/>
            <a:ext cx="2945659" cy="498056"/>
          </a:xfrm>
          <a:prstGeom prst="rect">
            <a:avLst/>
          </a:prstGeom>
        </p:spPr>
        <p:txBody>
          <a:bodyPr vert="horz" lIns="91433" tIns="45717" rIns="91433" bIns="45717" rtlCol="0"/>
          <a:lstStyle>
            <a:lvl1pPr algn="r">
              <a:defRPr sz="1200"/>
            </a:lvl1pPr>
          </a:lstStyle>
          <a:p>
            <a:fld id="{23A2A444-E08B-4E6A-A616-C2C0A4514BCA}" type="datetimeFigureOut">
              <a:rPr lang="en-GB" smtClean="0"/>
              <a:t>01/09/2024</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33" tIns="45717" rIns="91433" bIns="45717"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3" tIns="45717" rIns="91433" bIns="4571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4"/>
            <a:ext cx="2945659" cy="498055"/>
          </a:xfrm>
          <a:prstGeom prst="rect">
            <a:avLst/>
          </a:prstGeom>
        </p:spPr>
        <p:txBody>
          <a:bodyPr vert="horz" lIns="91433" tIns="45717" rIns="91433" bIns="45717"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4"/>
            <a:ext cx="2945659" cy="498055"/>
          </a:xfrm>
          <a:prstGeom prst="rect">
            <a:avLst/>
          </a:prstGeom>
        </p:spPr>
        <p:txBody>
          <a:bodyPr vert="horz" lIns="91433" tIns="45717" rIns="91433" bIns="45717" rtlCol="0" anchor="b"/>
          <a:lstStyle>
            <a:lvl1pPr algn="r">
              <a:defRPr sz="1200"/>
            </a:lvl1pPr>
          </a:lstStyle>
          <a:p>
            <a:fld id="{C448C85D-DA65-4901-B85C-7B2575564F31}" type="slidenum">
              <a:rPr lang="en-GB" smtClean="0"/>
              <a:t>‹#›</a:t>
            </a:fld>
            <a:endParaRPr lang="en-GB"/>
          </a:p>
        </p:txBody>
      </p:sp>
    </p:spTree>
    <p:extLst>
      <p:ext uri="{BB962C8B-B14F-4D97-AF65-F5344CB8AC3E}">
        <p14:creationId xmlns:p14="http://schemas.microsoft.com/office/powerpoint/2010/main" val="591640674"/>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p>
        </p:txBody>
      </p:sp>
      <p:sp>
        <p:nvSpPr>
          <p:cNvPr id="4" name="Date Placeholder 3"/>
          <p:cNvSpPr>
            <a:spLocks noGrp="1"/>
          </p:cNvSpPr>
          <p:nvPr>
            <p:ph type="dt" sz="half" idx="10"/>
          </p:nvPr>
        </p:nvSpPr>
        <p:spPr/>
        <p:txBody>
          <a:bodyPr/>
          <a:lstStyle/>
          <a:p>
            <a:fld id="{EA1AB053-A37E-404D-B7EF-C77D97CFCA6E}" type="datetimeFigureOut">
              <a:rPr lang="en-GB" smtClean="0"/>
              <a:t>01/09/2024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62A098-1D2D-472F-A31C-983A6664ECA4}" type="slidenum">
              <a:rPr lang="en-GB" smtClean="0"/>
              <a:t>‹#›</a:t>
            </a:fld>
            <a:endParaRPr lang="en-GB"/>
          </a:p>
        </p:txBody>
      </p:sp>
    </p:spTree>
    <p:extLst>
      <p:ext uri="{BB962C8B-B14F-4D97-AF65-F5344CB8AC3E}">
        <p14:creationId xmlns:p14="http://schemas.microsoft.com/office/powerpoint/2010/main" val="383459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A1AB053-A37E-404D-B7EF-C77D97CFCA6E}" type="datetimeFigureOut">
              <a:rPr lang="en-GB" smtClean="0"/>
              <a:t>01/09/2024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62A098-1D2D-472F-A31C-983A6664ECA4}" type="slidenum">
              <a:rPr lang="en-GB" smtClean="0"/>
              <a:t>‹#›</a:t>
            </a:fld>
            <a:endParaRPr lang="en-GB"/>
          </a:p>
        </p:txBody>
      </p:sp>
    </p:spTree>
    <p:extLst>
      <p:ext uri="{BB962C8B-B14F-4D97-AF65-F5344CB8AC3E}">
        <p14:creationId xmlns:p14="http://schemas.microsoft.com/office/powerpoint/2010/main" val="11896500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tint val="82000"/>
                  </a:schemeClr>
                </a:solidFill>
              </a:defRPr>
            </a:lvl1pPr>
            <a:lvl2pPr marL="640080" indent="0">
              <a:buNone/>
              <a:defRPr sz="2800">
                <a:solidFill>
                  <a:schemeClr val="tx1">
                    <a:tint val="82000"/>
                  </a:schemeClr>
                </a:solidFill>
              </a:defRPr>
            </a:lvl2pPr>
            <a:lvl3pPr marL="1280160" indent="0">
              <a:buNone/>
              <a:defRPr sz="2520">
                <a:solidFill>
                  <a:schemeClr val="tx1">
                    <a:tint val="82000"/>
                  </a:schemeClr>
                </a:solidFill>
              </a:defRPr>
            </a:lvl3pPr>
            <a:lvl4pPr marL="1920240" indent="0">
              <a:buNone/>
              <a:defRPr sz="2240">
                <a:solidFill>
                  <a:schemeClr val="tx1">
                    <a:tint val="82000"/>
                  </a:schemeClr>
                </a:solidFill>
              </a:defRPr>
            </a:lvl4pPr>
            <a:lvl5pPr marL="2560320" indent="0">
              <a:buNone/>
              <a:defRPr sz="2240">
                <a:solidFill>
                  <a:schemeClr val="tx1">
                    <a:tint val="82000"/>
                  </a:schemeClr>
                </a:solidFill>
              </a:defRPr>
            </a:lvl5pPr>
            <a:lvl6pPr marL="3200400" indent="0">
              <a:buNone/>
              <a:defRPr sz="2240">
                <a:solidFill>
                  <a:schemeClr val="tx1">
                    <a:tint val="82000"/>
                  </a:schemeClr>
                </a:solidFill>
              </a:defRPr>
            </a:lvl6pPr>
            <a:lvl7pPr marL="3840480" indent="0">
              <a:buNone/>
              <a:defRPr sz="2240">
                <a:solidFill>
                  <a:schemeClr val="tx1">
                    <a:tint val="82000"/>
                  </a:schemeClr>
                </a:solidFill>
              </a:defRPr>
            </a:lvl7pPr>
            <a:lvl8pPr marL="4480560" indent="0">
              <a:buNone/>
              <a:defRPr sz="2240">
                <a:solidFill>
                  <a:schemeClr val="tx1">
                    <a:tint val="82000"/>
                  </a:schemeClr>
                </a:solidFill>
              </a:defRPr>
            </a:lvl8pPr>
            <a:lvl9pPr marL="5120640" indent="0">
              <a:buNone/>
              <a:defRPr sz="224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1AB053-A37E-404D-B7EF-C77D97CFCA6E}" type="datetimeFigureOut">
              <a:rPr lang="en-GB" smtClean="0"/>
              <a:t>01/09/2024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62A098-1D2D-472F-A31C-983A6664ECA4}" type="slidenum">
              <a:rPr lang="en-GB" smtClean="0"/>
              <a:t>‹#›</a:t>
            </a:fld>
            <a:endParaRPr lang="en-GB"/>
          </a:p>
        </p:txBody>
      </p:sp>
    </p:spTree>
    <p:extLst>
      <p:ext uri="{BB962C8B-B14F-4D97-AF65-F5344CB8AC3E}">
        <p14:creationId xmlns:p14="http://schemas.microsoft.com/office/powerpoint/2010/main" val="3979294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1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808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A1AB053-A37E-404D-B7EF-C77D97CFCA6E}" type="datetimeFigureOut">
              <a:rPr lang="en-GB" smtClean="0"/>
              <a:t>01/09/2024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62A098-1D2D-472F-A31C-983A6664ECA4}" type="slidenum">
              <a:rPr lang="en-GB" smtClean="0"/>
              <a:t>‹#›</a:t>
            </a:fld>
            <a:endParaRPr lang="en-GB"/>
          </a:p>
        </p:txBody>
      </p:sp>
    </p:spTree>
    <p:extLst>
      <p:ext uri="{BB962C8B-B14F-4D97-AF65-F5344CB8AC3E}">
        <p14:creationId xmlns:p14="http://schemas.microsoft.com/office/powerpoint/2010/main" val="2376681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A1AB053-A37E-404D-B7EF-C77D97CFCA6E}" type="datetimeFigureOut">
              <a:rPr lang="en-GB" smtClean="0"/>
              <a:t>01/09/2024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62A098-1D2D-472F-A31C-983A6664ECA4}" type="slidenum">
              <a:rPr lang="en-GB" smtClean="0"/>
              <a:t>‹#›</a:t>
            </a:fld>
            <a:endParaRPr lang="en-GB"/>
          </a:p>
        </p:txBody>
      </p:sp>
    </p:spTree>
    <p:extLst>
      <p:ext uri="{BB962C8B-B14F-4D97-AF65-F5344CB8AC3E}">
        <p14:creationId xmlns:p14="http://schemas.microsoft.com/office/powerpoint/2010/main" val="3826277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A1AB053-A37E-404D-B7EF-C77D97CFCA6E}" type="datetimeFigureOut">
              <a:rPr lang="en-GB" smtClean="0"/>
              <a:t>01/09/2024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62A098-1D2D-472F-A31C-983A6664ECA4}" type="slidenum">
              <a:rPr lang="en-GB" smtClean="0"/>
              <a:t>‹#›</a:t>
            </a:fld>
            <a:endParaRPr lang="en-GB"/>
          </a:p>
        </p:txBody>
      </p:sp>
    </p:spTree>
    <p:extLst>
      <p:ext uri="{BB962C8B-B14F-4D97-AF65-F5344CB8AC3E}">
        <p14:creationId xmlns:p14="http://schemas.microsoft.com/office/powerpoint/2010/main" val="4186916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1AB053-A37E-404D-B7EF-C77D97CFCA6E}" type="datetimeFigureOut">
              <a:rPr lang="en-GB" smtClean="0"/>
              <a:t>01/09/2024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62A098-1D2D-472F-A31C-983A6664ECA4}" type="slidenum">
              <a:rPr lang="en-GB" smtClean="0"/>
              <a:t>‹#›</a:t>
            </a:fld>
            <a:endParaRPr lang="en-GB"/>
          </a:p>
        </p:txBody>
      </p:sp>
    </p:spTree>
    <p:extLst>
      <p:ext uri="{BB962C8B-B14F-4D97-AF65-F5344CB8AC3E}">
        <p14:creationId xmlns:p14="http://schemas.microsoft.com/office/powerpoint/2010/main" val="13786983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EA1AB053-A37E-404D-B7EF-C77D97CFCA6E}" type="datetimeFigureOut">
              <a:rPr lang="en-GB" smtClean="0"/>
              <a:t>01/09/2024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62A098-1D2D-472F-A31C-983A6664ECA4}" type="slidenum">
              <a:rPr lang="en-GB" smtClean="0"/>
              <a:t>‹#›</a:t>
            </a:fld>
            <a:endParaRPr lang="en-GB"/>
          </a:p>
        </p:txBody>
      </p:sp>
    </p:spTree>
    <p:extLst>
      <p:ext uri="{BB962C8B-B14F-4D97-AF65-F5344CB8AC3E}">
        <p14:creationId xmlns:p14="http://schemas.microsoft.com/office/powerpoint/2010/main" val="2252482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EA1AB053-A37E-404D-B7EF-C77D97CFCA6E}" type="datetimeFigureOut">
              <a:rPr lang="en-GB" smtClean="0"/>
              <a:t>01/09/2024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62A098-1D2D-472F-A31C-983A6664ECA4}" type="slidenum">
              <a:rPr lang="en-GB" smtClean="0"/>
              <a:t>‹#›</a:t>
            </a:fld>
            <a:endParaRPr lang="en-GB"/>
          </a:p>
        </p:txBody>
      </p:sp>
    </p:spTree>
    <p:extLst>
      <p:ext uri="{BB962C8B-B14F-4D97-AF65-F5344CB8AC3E}">
        <p14:creationId xmlns:p14="http://schemas.microsoft.com/office/powerpoint/2010/main" val="392596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A1AB053-A37E-404D-B7EF-C77D97CFCA6E}" type="datetimeFigureOut">
              <a:rPr lang="en-GB" smtClean="0"/>
              <a:t>01/09/2024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62A098-1D2D-472F-A31C-983A6664ECA4}" type="slidenum">
              <a:rPr lang="en-GB" smtClean="0"/>
              <a:t>‹#›</a:t>
            </a:fld>
            <a:endParaRPr lang="en-GB"/>
          </a:p>
        </p:txBody>
      </p:sp>
    </p:spTree>
    <p:extLst>
      <p:ext uri="{BB962C8B-B14F-4D97-AF65-F5344CB8AC3E}">
        <p14:creationId xmlns:p14="http://schemas.microsoft.com/office/powerpoint/2010/main" val="23659688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A1AB053-A37E-404D-B7EF-C77D97CFCA6E}" type="datetimeFigureOut">
              <a:rPr lang="en-GB" smtClean="0"/>
              <a:t>01/09/2024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62A098-1D2D-472F-A31C-983A6664ECA4}" type="slidenum">
              <a:rPr lang="en-GB" smtClean="0"/>
              <a:t>‹#›</a:t>
            </a:fld>
            <a:endParaRPr lang="en-GB"/>
          </a:p>
        </p:txBody>
      </p:sp>
    </p:spTree>
    <p:extLst>
      <p:ext uri="{BB962C8B-B14F-4D97-AF65-F5344CB8AC3E}">
        <p14:creationId xmlns:p14="http://schemas.microsoft.com/office/powerpoint/2010/main" val="4114063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82000"/>
                  </a:schemeClr>
                </a:solidFill>
              </a:defRPr>
            </a:lvl1pPr>
          </a:lstStyle>
          <a:p>
            <a:fld id="{EA1AB053-A37E-404D-B7EF-C77D97CFCA6E}" type="datetimeFigureOut">
              <a:rPr lang="en-GB" smtClean="0"/>
              <a:t>01/09/2024</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82000"/>
                  </a:schemeClr>
                </a:solidFill>
              </a:defRPr>
            </a:lvl1pPr>
          </a:lstStyle>
          <a:p>
            <a:fld id="{3E62A098-1D2D-472F-A31C-983A6664ECA4}" type="slidenum">
              <a:rPr lang="en-GB" smtClean="0"/>
              <a:t>‹#›</a:t>
            </a:fld>
            <a:endParaRPr lang="en-GB"/>
          </a:p>
        </p:txBody>
      </p:sp>
    </p:spTree>
    <p:extLst>
      <p:ext uri="{BB962C8B-B14F-4D97-AF65-F5344CB8AC3E}">
        <p14:creationId xmlns:p14="http://schemas.microsoft.com/office/powerpoint/2010/main" val="13228732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EC71D687-8B1A-74CC-66C4-9BF3BA79000A}"/>
              </a:ext>
            </a:extLst>
          </p:cNvPr>
          <p:cNvSpPr/>
          <p:nvPr/>
        </p:nvSpPr>
        <p:spPr>
          <a:xfrm>
            <a:off x="101599" y="313362"/>
            <a:ext cx="3991429" cy="3904343"/>
          </a:xfrm>
          <a:prstGeom prst="roundRect">
            <a:avLst/>
          </a:prstGeom>
          <a:solidFill>
            <a:schemeClr val="bg1"/>
          </a:solidFill>
          <a:ln w="5715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Rounded Corners 5">
            <a:extLst>
              <a:ext uri="{FF2B5EF4-FFF2-40B4-BE49-F238E27FC236}">
                <a16:creationId xmlns:a16="http://schemas.microsoft.com/office/drawing/2014/main" id="{792FD9A5-5491-5AD9-3CD6-E2EA87C4826F}"/>
              </a:ext>
            </a:extLst>
          </p:cNvPr>
          <p:cNvSpPr/>
          <p:nvPr/>
        </p:nvSpPr>
        <p:spPr>
          <a:xfrm>
            <a:off x="4405085" y="313362"/>
            <a:ext cx="3991429" cy="3904343"/>
          </a:xfrm>
          <a:prstGeom prst="roundRect">
            <a:avLst/>
          </a:prstGeom>
          <a:solidFill>
            <a:schemeClr val="bg1"/>
          </a:solidFill>
          <a:ln w="5715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5745E329-F6C0-A733-E36B-FD8B3A67174E}"/>
              </a:ext>
            </a:extLst>
          </p:cNvPr>
          <p:cNvSpPr/>
          <p:nvPr/>
        </p:nvSpPr>
        <p:spPr>
          <a:xfrm>
            <a:off x="8708571" y="313362"/>
            <a:ext cx="3991429" cy="3904343"/>
          </a:xfrm>
          <a:prstGeom prst="roundRect">
            <a:avLst/>
          </a:prstGeom>
          <a:solidFill>
            <a:schemeClr val="bg1"/>
          </a:solidFill>
          <a:ln w="5715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52D7807E-CB4E-D2F3-1C62-68F3F3C56F10}"/>
              </a:ext>
            </a:extLst>
          </p:cNvPr>
          <p:cNvSpPr/>
          <p:nvPr/>
        </p:nvSpPr>
        <p:spPr>
          <a:xfrm>
            <a:off x="101599" y="5282240"/>
            <a:ext cx="3991429" cy="3904343"/>
          </a:xfrm>
          <a:prstGeom prst="roundRect">
            <a:avLst/>
          </a:prstGeom>
          <a:solidFill>
            <a:schemeClr val="bg1"/>
          </a:solidFill>
          <a:ln w="5715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D7DD2154-CBBB-6F77-DFFE-76D5EE23982F}"/>
              </a:ext>
            </a:extLst>
          </p:cNvPr>
          <p:cNvSpPr/>
          <p:nvPr/>
        </p:nvSpPr>
        <p:spPr>
          <a:xfrm>
            <a:off x="4405085" y="5282240"/>
            <a:ext cx="3991429" cy="3904343"/>
          </a:xfrm>
          <a:prstGeom prst="roundRect">
            <a:avLst/>
          </a:prstGeom>
          <a:solidFill>
            <a:schemeClr val="bg1"/>
          </a:solidFill>
          <a:ln w="5715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B00906C3-2529-C24D-E61D-7BCD4061BA4E}"/>
              </a:ext>
            </a:extLst>
          </p:cNvPr>
          <p:cNvSpPr/>
          <p:nvPr/>
        </p:nvSpPr>
        <p:spPr>
          <a:xfrm>
            <a:off x="8661627" y="5282240"/>
            <a:ext cx="3991429" cy="3904343"/>
          </a:xfrm>
          <a:prstGeom prst="roundRect">
            <a:avLst/>
          </a:prstGeom>
          <a:solidFill>
            <a:schemeClr val="bg1"/>
          </a:solidFill>
          <a:ln w="5715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C7D5EF2-809A-A903-F176-5FDB445649F7}"/>
              </a:ext>
            </a:extLst>
          </p:cNvPr>
          <p:cNvSpPr/>
          <p:nvPr/>
        </p:nvSpPr>
        <p:spPr>
          <a:xfrm>
            <a:off x="4303485" y="4337448"/>
            <a:ext cx="3991429" cy="798287"/>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Year 8 PE : Topic 1</a:t>
            </a:r>
          </a:p>
          <a:p>
            <a:pPr algn="ctr"/>
            <a:r>
              <a:rPr lang="en-GB" dirty="0">
                <a:latin typeface="Century Gothic" panose="020B0502020202020204" pitchFamily="34" charset="0"/>
              </a:rPr>
              <a:t>Title: Extrinsic Risk Factors </a:t>
            </a:r>
          </a:p>
        </p:txBody>
      </p:sp>
      <p:pic>
        <p:nvPicPr>
          <p:cNvPr id="12" name="Picture 11">
            <a:extLst>
              <a:ext uri="{FF2B5EF4-FFF2-40B4-BE49-F238E27FC236}">
                <a16:creationId xmlns:a16="http://schemas.microsoft.com/office/drawing/2014/main" id="{F0512D08-195B-2067-C8AD-721DF5E72B67}"/>
              </a:ext>
            </a:extLst>
          </p:cNvPr>
          <p:cNvPicPr>
            <a:picLocks noChangeAspect="1"/>
          </p:cNvPicPr>
          <p:nvPr/>
        </p:nvPicPr>
        <p:blipFill>
          <a:blip r:embed="rId2"/>
          <a:stretch>
            <a:fillRect/>
          </a:stretch>
        </p:blipFill>
        <p:spPr>
          <a:xfrm>
            <a:off x="3936772" y="4350828"/>
            <a:ext cx="733425" cy="771525"/>
          </a:xfrm>
          <a:prstGeom prst="rect">
            <a:avLst/>
          </a:prstGeom>
        </p:spPr>
      </p:pic>
      <p:pic>
        <p:nvPicPr>
          <p:cNvPr id="13" name="Picture 12">
            <a:extLst>
              <a:ext uri="{FF2B5EF4-FFF2-40B4-BE49-F238E27FC236}">
                <a16:creationId xmlns:a16="http://schemas.microsoft.com/office/drawing/2014/main" id="{66907492-1A13-6858-9B11-2C686EAD3695}"/>
              </a:ext>
            </a:extLst>
          </p:cNvPr>
          <p:cNvPicPr>
            <a:picLocks noChangeAspect="1"/>
          </p:cNvPicPr>
          <p:nvPr/>
        </p:nvPicPr>
        <p:blipFill>
          <a:blip r:embed="rId2"/>
          <a:stretch>
            <a:fillRect/>
          </a:stretch>
        </p:blipFill>
        <p:spPr>
          <a:xfrm>
            <a:off x="7928202" y="4364210"/>
            <a:ext cx="733425" cy="771525"/>
          </a:xfrm>
          <a:prstGeom prst="rect">
            <a:avLst/>
          </a:prstGeom>
        </p:spPr>
      </p:pic>
      <p:sp>
        <p:nvSpPr>
          <p:cNvPr id="14" name="Rectangle 13">
            <a:extLst>
              <a:ext uri="{FF2B5EF4-FFF2-40B4-BE49-F238E27FC236}">
                <a16:creationId xmlns:a16="http://schemas.microsoft.com/office/drawing/2014/main" id="{12A99988-8097-3B56-010E-23A6B896876F}"/>
              </a:ext>
            </a:extLst>
          </p:cNvPr>
          <p:cNvSpPr/>
          <p:nvPr/>
        </p:nvSpPr>
        <p:spPr>
          <a:xfrm>
            <a:off x="1315453" y="414617"/>
            <a:ext cx="1604210" cy="387488"/>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Week 1</a:t>
            </a:r>
          </a:p>
        </p:txBody>
      </p:sp>
      <p:sp>
        <p:nvSpPr>
          <p:cNvPr id="15" name="Rectangle 14">
            <a:extLst>
              <a:ext uri="{FF2B5EF4-FFF2-40B4-BE49-F238E27FC236}">
                <a16:creationId xmlns:a16="http://schemas.microsoft.com/office/drawing/2014/main" id="{2AF0C54C-B20A-121F-E16A-BA1CD76F6FD9}"/>
              </a:ext>
            </a:extLst>
          </p:cNvPr>
          <p:cNvSpPr/>
          <p:nvPr/>
        </p:nvSpPr>
        <p:spPr>
          <a:xfrm>
            <a:off x="5598694" y="398575"/>
            <a:ext cx="1604210" cy="387488"/>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Week 2</a:t>
            </a:r>
          </a:p>
        </p:txBody>
      </p:sp>
      <p:sp>
        <p:nvSpPr>
          <p:cNvPr id="16" name="Rectangle 15">
            <a:extLst>
              <a:ext uri="{FF2B5EF4-FFF2-40B4-BE49-F238E27FC236}">
                <a16:creationId xmlns:a16="http://schemas.microsoft.com/office/drawing/2014/main" id="{CB35E48E-51CC-DF73-6553-4DA8BF509BA4}"/>
              </a:ext>
            </a:extLst>
          </p:cNvPr>
          <p:cNvSpPr/>
          <p:nvPr/>
        </p:nvSpPr>
        <p:spPr>
          <a:xfrm>
            <a:off x="9902179" y="414617"/>
            <a:ext cx="1604210" cy="387488"/>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Week 3</a:t>
            </a:r>
          </a:p>
        </p:txBody>
      </p:sp>
      <p:sp>
        <p:nvSpPr>
          <p:cNvPr id="17" name="Rectangle 16">
            <a:extLst>
              <a:ext uri="{FF2B5EF4-FFF2-40B4-BE49-F238E27FC236}">
                <a16:creationId xmlns:a16="http://schemas.microsoft.com/office/drawing/2014/main" id="{00CF301C-E60E-0753-3A01-64FA518E115F}"/>
              </a:ext>
            </a:extLst>
          </p:cNvPr>
          <p:cNvSpPr/>
          <p:nvPr/>
        </p:nvSpPr>
        <p:spPr>
          <a:xfrm>
            <a:off x="1315453" y="5529996"/>
            <a:ext cx="1604210" cy="387488"/>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Week 4</a:t>
            </a:r>
          </a:p>
        </p:txBody>
      </p:sp>
      <p:sp>
        <p:nvSpPr>
          <p:cNvPr id="18" name="Rectangle 17">
            <a:extLst>
              <a:ext uri="{FF2B5EF4-FFF2-40B4-BE49-F238E27FC236}">
                <a16:creationId xmlns:a16="http://schemas.microsoft.com/office/drawing/2014/main" id="{3D75CF24-CA8B-8404-17DB-A39EB94D4CC2}"/>
              </a:ext>
            </a:extLst>
          </p:cNvPr>
          <p:cNvSpPr/>
          <p:nvPr/>
        </p:nvSpPr>
        <p:spPr>
          <a:xfrm>
            <a:off x="5598694" y="5513954"/>
            <a:ext cx="1604210" cy="387488"/>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Week 5</a:t>
            </a:r>
          </a:p>
        </p:txBody>
      </p:sp>
      <p:sp>
        <p:nvSpPr>
          <p:cNvPr id="19" name="Rectangle 18">
            <a:extLst>
              <a:ext uri="{FF2B5EF4-FFF2-40B4-BE49-F238E27FC236}">
                <a16:creationId xmlns:a16="http://schemas.microsoft.com/office/drawing/2014/main" id="{E00D2304-EAA4-40C3-8E79-00E62132A069}"/>
              </a:ext>
            </a:extLst>
          </p:cNvPr>
          <p:cNvSpPr/>
          <p:nvPr/>
        </p:nvSpPr>
        <p:spPr>
          <a:xfrm>
            <a:off x="9902179" y="5389196"/>
            <a:ext cx="1604210" cy="387488"/>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Key words:</a:t>
            </a:r>
          </a:p>
        </p:txBody>
      </p:sp>
      <p:sp>
        <p:nvSpPr>
          <p:cNvPr id="2" name="TextBox 1">
            <a:extLst>
              <a:ext uri="{FF2B5EF4-FFF2-40B4-BE49-F238E27FC236}">
                <a16:creationId xmlns:a16="http://schemas.microsoft.com/office/drawing/2014/main" id="{5477A86E-856F-1A8B-9A6B-1F5FCACCE3E6}"/>
              </a:ext>
            </a:extLst>
          </p:cNvPr>
          <p:cNvSpPr txBox="1"/>
          <p:nvPr/>
        </p:nvSpPr>
        <p:spPr>
          <a:xfrm>
            <a:off x="295616" y="978390"/>
            <a:ext cx="3713164" cy="3724096"/>
          </a:xfrm>
          <a:prstGeom prst="rect">
            <a:avLst/>
          </a:prstGeom>
          <a:noFill/>
        </p:spPr>
        <p:txBody>
          <a:bodyPr wrap="square" rtlCol="0">
            <a:spAutoFit/>
          </a:bodyPr>
          <a:lstStyle/>
          <a:p>
            <a:pPr algn="ctr"/>
            <a:r>
              <a:rPr lang="en-GB" sz="2000" b="1" i="1" u="sng" dirty="0">
                <a:latin typeface="Century Gothic" panose="020B0502020202020204" pitchFamily="34" charset="0"/>
              </a:rPr>
              <a:t>Extrinsic Risk Factors </a:t>
            </a:r>
          </a:p>
          <a:p>
            <a:endParaRPr lang="en-GB" sz="1600" b="1" i="1" u="sng" dirty="0">
              <a:latin typeface="Century Gothic" panose="020B0502020202020204" pitchFamily="34" charset="0"/>
            </a:endParaRPr>
          </a:p>
          <a:p>
            <a:pPr algn="ctr"/>
            <a:r>
              <a:rPr lang="en-GB" sz="1600" dirty="0">
                <a:latin typeface="Century Gothic" panose="020B0502020202020204" pitchFamily="34" charset="0"/>
              </a:rPr>
              <a:t>There are various factors which can potentially cause an injury in sport. </a:t>
            </a:r>
          </a:p>
          <a:p>
            <a:pPr algn="ctr"/>
            <a:endParaRPr lang="en-GB" sz="1600" dirty="0">
              <a:latin typeface="Century Gothic" panose="020B0502020202020204" pitchFamily="34" charset="0"/>
            </a:endParaRPr>
          </a:p>
          <a:p>
            <a:pPr algn="ctr"/>
            <a:r>
              <a:rPr lang="en-GB" sz="1600" dirty="0">
                <a:latin typeface="Century Gothic" panose="020B0502020202020204" pitchFamily="34" charset="0"/>
              </a:rPr>
              <a:t>The first set of factors can be called ‘extrinsic’. </a:t>
            </a:r>
          </a:p>
          <a:p>
            <a:pPr algn="ctr"/>
            <a:endParaRPr lang="en-GB" sz="1600" dirty="0">
              <a:latin typeface="Century Gothic" panose="020B0502020202020204" pitchFamily="34" charset="0"/>
            </a:endParaRPr>
          </a:p>
          <a:p>
            <a:pPr algn="ctr"/>
            <a:r>
              <a:rPr lang="en-GB" sz="1600" dirty="0">
                <a:latin typeface="Century Gothic" panose="020B0502020202020204" pitchFamily="34" charset="0"/>
              </a:rPr>
              <a:t>These are factors which are external and not in the performers control. For example the equipment breaking. </a:t>
            </a:r>
          </a:p>
          <a:p>
            <a:r>
              <a:rPr lang="en-GB" sz="1600" b="1" i="1" u="sng" dirty="0">
                <a:latin typeface="Century Gothic" panose="020B0502020202020204" pitchFamily="34" charset="0"/>
              </a:rPr>
              <a:t> </a:t>
            </a:r>
          </a:p>
          <a:p>
            <a:endParaRPr lang="en-GB" sz="2400" b="1" i="1" u="sng" dirty="0">
              <a:latin typeface="Century Gothic" panose="020B0502020202020204" pitchFamily="34" charset="0"/>
            </a:endParaRPr>
          </a:p>
        </p:txBody>
      </p:sp>
      <p:sp>
        <p:nvSpPr>
          <p:cNvPr id="3" name="TextBox 2">
            <a:extLst>
              <a:ext uri="{FF2B5EF4-FFF2-40B4-BE49-F238E27FC236}">
                <a16:creationId xmlns:a16="http://schemas.microsoft.com/office/drawing/2014/main" id="{BEA9148D-E8C8-BF39-2556-EFF9B58BEB5E}"/>
              </a:ext>
            </a:extLst>
          </p:cNvPr>
          <p:cNvSpPr txBox="1"/>
          <p:nvPr/>
        </p:nvSpPr>
        <p:spPr>
          <a:xfrm>
            <a:off x="4459741" y="828687"/>
            <a:ext cx="3936773" cy="3908762"/>
          </a:xfrm>
          <a:prstGeom prst="rect">
            <a:avLst/>
          </a:prstGeom>
          <a:noFill/>
        </p:spPr>
        <p:txBody>
          <a:bodyPr wrap="square" rtlCol="0">
            <a:spAutoFit/>
          </a:bodyPr>
          <a:lstStyle/>
          <a:p>
            <a:pPr algn="ctr"/>
            <a:r>
              <a:rPr lang="en-GB" b="1" u="sng" dirty="0">
                <a:latin typeface="Century Gothic" panose="020B0502020202020204" pitchFamily="34" charset="0"/>
              </a:rPr>
              <a:t>Extrinsic Risk Factor 1 </a:t>
            </a:r>
          </a:p>
          <a:p>
            <a:pPr algn="ctr"/>
            <a:endParaRPr lang="en-GB" b="1" u="sng" dirty="0">
              <a:latin typeface="Century Gothic" panose="020B0502020202020204" pitchFamily="34" charset="0"/>
            </a:endParaRPr>
          </a:p>
          <a:p>
            <a:pPr algn="ctr"/>
            <a:r>
              <a:rPr lang="en-GB" b="1" u="sng" dirty="0">
                <a:latin typeface="Century Gothic" panose="020B0502020202020204" pitchFamily="34" charset="0"/>
              </a:rPr>
              <a:t>The type of activity </a:t>
            </a:r>
          </a:p>
          <a:p>
            <a:pPr algn="ctr"/>
            <a:endParaRPr lang="en-GB" sz="1600" dirty="0">
              <a:latin typeface="Century Gothic" panose="020B0502020202020204" pitchFamily="34" charset="0"/>
            </a:endParaRPr>
          </a:p>
          <a:p>
            <a:pPr algn="ctr"/>
            <a:r>
              <a:rPr lang="en-GB" sz="1600" dirty="0">
                <a:latin typeface="Century Gothic" panose="020B0502020202020204" pitchFamily="34" charset="0"/>
              </a:rPr>
              <a:t>The first type of extrinsic risk factor is the </a:t>
            </a:r>
            <a:r>
              <a:rPr lang="en-GB" sz="1600" b="1" dirty="0">
                <a:latin typeface="Century Gothic" panose="020B0502020202020204" pitchFamily="34" charset="0"/>
              </a:rPr>
              <a:t>type of activity </a:t>
            </a:r>
            <a:r>
              <a:rPr lang="en-GB" sz="1600" dirty="0">
                <a:latin typeface="Century Gothic" panose="020B0502020202020204" pitchFamily="34" charset="0"/>
              </a:rPr>
              <a:t>a performer takes part in. </a:t>
            </a:r>
          </a:p>
          <a:p>
            <a:pPr algn="ctr"/>
            <a:r>
              <a:rPr lang="en-GB" sz="1600" dirty="0">
                <a:latin typeface="Century Gothic" panose="020B0502020202020204" pitchFamily="34" charset="0"/>
              </a:rPr>
              <a:t>Some activities have a higher chance of causing an injury as you are allowed to make contact with your opponent. This will mean there is an increased risk of collisions or a player being injured from a tackle.  </a:t>
            </a:r>
          </a:p>
          <a:p>
            <a:pPr algn="ctr"/>
            <a:endParaRPr lang="en-GB" sz="1600" dirty="0">
              <a:latin typeface="Century Gothic" panose="020B0502020202020204" pitchFamily="34" charset="0"/>
            </a:endParaRPr>
          </a:p>
          <a:p>
            <a:endParaRPr lang="en-GB" dirty="0">
              <a:latin typeface="Century Gothic" panose="020B0502020202020204" pitchFamily="34" charset="0"/>
            </a:endParaRPr>
          </a:p>
        </p:txBody>
      </p:sp>
      <p:sp>
        <p:nvSpPr>
          <p:cNvPr id="4" name="TextBox 3">
            <a:extLst>
              <a:ext uri="{FF2B5EF4-FFF2-40B4-BE49-F238E27FC236}">
                <a16:creationId xmlns:a16="http://schemas.microsoft.com/office/drawing/2014/main" id="{13A4B55E-D104-0A34-EB87-CAE1FAA72664}"/>
              </a:ext>
            </a:extLst>
          </p:cNvPr>
          <p:cNvSpPr txBox="1"/>
          <p:nvPr/>
        </p:nvSpPr>
        <p:spPr>
          <a:xfrm>
            <a:off x="8763227" y="855864"/>
            <a:ext cx="3752933" cy="3662541"/>
          </a:xfrm>
          <a:prstGeom prst="rect">
            <a:avLst/>
          </a:prstGeom>
          <a:noFill/>
        </p:spPr>
        <p:txBody>
          <a:bodyPr wrap="square" rtlCol="0">
            <a:spAutoFit/>
          </a:bodyPr>
          <a:lstStyle/>
          <a:p>
            <a:pPr algn="ctr"/>
            <a:r>
              <a:rPr lang="en-GB" b="1" u="sng" dirty="0">
                <a:latin typeface="Century Gothic" panose="020B0502020202020204" pitchFamily="34" charset="0"/>
              </a:rPr>
              <a:t>Extrinsic risk factor 1 continued </a:t>
            </a:r>
          </a:p>
          <a:p>
            <a:pPr algn="ctr"/>
            <a:endParaRPr lang="en-GB" b="1" u="sng" dirty="0">
              <a:latin typeface="Century Gothic" panose="020B0502020202020204" pitchFamily="34" charset="0"/>
            </a:endParaRPr>
          </a:p>
          <a:p>
            <a:pPr algn="ctr"/>
            <a:r>
              <a:rPr lang="en-GB" b="1" u="sng" dirty="0">
                <a:latin typeface="Century Gothic" panose="020B0502020202020204" pitchFamily="34" charset="0"/>
              </a:rPr>
              <a:t>The type of activity </a:t>
            </a:r>
          </a:p>
          <a:p>
            <a:pPr algn="ctr"/>
            <a:endParaRPr lang="en-GB" sz="1600" dirty="0">
              <a:latin typeface="Century Gothic" panose="020B0502020202020204" pitchFamily="34" charset="0"/>
            </a:endParaRPr>
          </a:p>
          <a:p>
            <a:pPr algn="ctr"/>
            <a:r>
              <a:rPr lang="en-GB" sz="1600" dirty="0">
                <a:latin typeface="Century Gothic" panose="020B0502020202020204" pitchFamily="34" charset="0"/>
              </a:rPr>
              <a:t>Contact sports have a higher chance of someone getting injured due to the nature of the sport. </a:t>
            </a:r>
          </a:p>
          <a:p>
            <a:pPr algn="ctr"/>
            <a:r>
              <a:rPr lang="en-GB" sz="1600" dirty="0">
                <a:latin typeface="Century Gothic" panose="020B0502020202020204" pitchFamily="34" charset="0"/>
              </a:rPr>
              <a:t>Examples of </a:t>
            </a:r>
            <a:r>
              <a:rPr lang="en-GB" sz="1600" b="1" dirty="0">
                <a:latin typeface="Century Gothic" panose="020B0502020202020204" pitchFamily="34" charset="0"/>
              </a:rPr>
              <a:t>contact sports </a:t>
            </a:r>
            <a:r>
              <a:rPr lang="en-GB" sz="1600" dirty="0">
                <a:latin typeface="Century Gothic" panose="020B0502020202020204" pitchFamily="34" charset="0"/>
              </a:rPr>
              <a:t>include: Football, Rugby, Boxing, Judo and American football. </a:t>
            </a:r>
          </a:p>
          <a:p>
            <a:pPr algn="ctr"/>
            <a:r>
              <a:rPr lang="en-GB" sz="1600" dirty="0">
                <a:latin typeface="Century Gothic" panose="020B0502020202020204" pitchFamily="34" charset="0"/>
              </a:rPr>
              <a:t>Examples of </a:t>
            </a:r>
            <a:r>
              <a:rPr lang="en-GB" sz="1600" b="1" dirty="0">
                <a:latin typeface="Century Gothic" panose="020B0502020202020204" pitchFamily="34" charset="0"/>
              </a:rPr>
              <a:t>non-contact sports </a:t>
            </a:r>
            <a:r>
              <a:rPr lang="en-GB" sz="1600" dirty="0">
                <a:latin typeface="Century Gothic" panose="020B0502020202020204" pitchFamily="34" charset="0"/>
              </a:rPr>
              <a:t>include: Golf, Tennis, Snooker, and Athletics. </a:t>
            </a:r>
          </a:p>
          <a:p>
            <a:endParaRPr lang="en-GB" dirty="0">
              <a:latin typeface="Century Gothic" panose="020B0502020202020204" pitchFamily="34" charset="0"/>
            </a:endParaRPr>
          </a:p>
        </p:txBody>
      </p:sp>
      <p:sp>
        <p:nvSpPr>
          <p:cNvPr id="20" name="TextBox 19">
            <a:extLst>
              <a:ext uri="{FF2B5EF4-FFF2-40B4-BE49-F238E27FC236}">
                <a16:creationId xmlns:a16="http://schemas.microsoft.com/office/drawing/2014/main" id="{E53275DF-B308-DEA9-9A0D-03FF939A547B}"/>
              </a:ext>
            </a:extLst>
          </p:cNvPr>
          <p:cNvSpPr txBox="1"/>
          <p:nvPr/>
        </p:nvSpPr>
        <p:spPr>
          <a:xfrm>
            <a:off x="63560" y="5917484"/>
            <a:ext cx="3971184" cy="3739485"/>
          </a:xfrm>
          <a:prstGeom prst="rect">
            <a:avLst/>
          </a:prstGeom>
          <a:noFill/>
        </p:spPr>
        <p:txBody>
          <a:bodyPr wrap="square" rtlCol="0">
            <a:spAutoFit/>
          </a:bodyPr>
          <a:lstStyle/>
          <a:p>
            <a:pPr algn="ctr"/>
            <a:r>
              <a:rPr lang="en-GB" b="1" u="sng" dirty="0">
                <a:latin typeface="Century Gothic" panose="020B0502020202020204" pitchFamily="34" charset="0"/>
              </a:rPr>
              <a:t>Extrinsic risk factor 2 </a:t>
            </a:r>
          </a:p>
          <a:p>
            <a:pPr algn="ctr"/>
            <a:endParaRPr lang="en-GB" b="1" u="sng" dirty="0">
              <a:latin typeface="Century Gothic" panose="020B0502020202020204" pitchFamily="34" charset="0"/>
            </a:endParaRPr>
          </a:p>
          <a:p>
            <a:pPr algn="ctr"/>
            <a:r>
              <a:rPr lang="en-GB" b="1" u="sng" dirty="0">
                <a:latin typeface="Century Gothic" panose="020B0502020202020204" pitchFamily="34" charset="0"/>
              </a:rPr>
              <a:t>Equipment </a:t>
            </a:r>
          </a:p>
          <a:p>
            <a:pPr algn="ctr"/>
            <a:r>
              <a:rPr lang="en-GB" sz="1500" dirty="0">
                <a:latin typeface="Century Gothic" panose="020B0502020202020204" pitchFamily="34" charset="0"/>
              </a:rPr>
              <a:t>The equipment you use or wear can cause an injury for many reasons. This includes the equipment being too big or small, breaking, not being suitable for the sport or just by accident.</a:t>
            </a:r>
          </a:p>
          <a:p>
            <a:pPr algn="ctr"/>
            <a:endParaRPr lang="en-GB" sz="1500" dirty="0">
              <a:latin typeface="Century Gothic" panose="020B0502020202020204" pitchFamily="34" charset="0"/>
            </a:endParaRPr>
          </a:p>
          <a:p>
            <a:pPr algn="ctr"/>
            <a:r>
              <a:rPr lang="en-GB" sz="1500" dirty="0">
                <a:latin typeface="Century Gothic" panose="020B0502020202020204" pitchFamily="34" charset="0"/>
              </a:rPr>
              <a:t>Equipment can be broken down in to four areas: Protective equipment, Performance equipment, Clothing and Footwear. </a:t>
            </a:r>
          </a:p>
          <a:p>
            <a:pPr algn="ctr"/>
            <a:endParaRPr lang="en-GB" sz="1500" dirty="0">
              <a:latin typeface="Century Gothic" panose="020B0502020202020204" pitchFamily="34" charset="0"/>
            </a:endParaRPr>
          </a:p>
          <a:p>
            <a:endParaRPr lang="en-GB" dirty="0">
              <a:latin typeface="Century Gothic" panose="020B0502020202020204" pitchFamily="34" charset="0"/>
            </a:endParaRPr>
          </a:p>
        </p:txBody>
      </p:sp>
      <p:sp>
        <p:nvSpPr>
          <p:cNvPr id="21" name="TextBox 20">
            <a:extLst>
              <a:ext uri="{FF2B5EF4-FFF2-40B4-BE49-F238E27FC236}">
                <a16:creationId xmlns:a16="http://schemas.microsoft.com/office/drawing/2014/main" id="{8C5AA483-39FE-A61A-02DA-0051C2D70DCC}"/>
              </a:ext>
            </a:extLst>
          </p:cNvPr>
          <p:cNvSpPr txBox="1"/>
          <p:nvPr/>
        </p:nvSpPr>
        <p:spPr>
          <a:xfrm>
            <a:off x="4346800" y="5884819"/>
            <a:ext cx="4107997" cy="3754874"/>
          </a:xfrm>
          <a:prstGeom prst="rect">
            <a:avLst/>
          </a:prstGeom>
          <a:noFill/>
        </p:spPr>
        <p:txBody>
          <a:bodyPr wrap="square" rtlCol="0">
            <a:spAutoFit/>
          </a:bodyPr>
          <a:lstStyle/>
          <a:p>
            <a:pPr algn="ctr"/>
            <a:r>
              <a:rPr lang="en-GB" b="1" u="sng" dirty="0">
                <a:latin typeface="Century Gothic" panose="020B0502020202020204" pitchFamily="34" charset="0"/>
              </a:rPr>
              <a:t>Extrinsic risk factor 2 continued</a:t>
            </a:r>
          </a:p>
          <a:p>
            <a:pPr algn="ctr"/>
            <a:endParaRPr lang="en-GB" b="1" u="sng" dirty="0">
              <a:latin typeface="Century Gothic" panose="020B0502020202020204" pitchFamily="34" charset="0"/>
            </a:endParaRPr>
          </a:p>
          <a:p>
            <a:pPr algn="ctr"/>
            <a:r>
              <a:rPr lang="en-GB" b="1" u="sng" dirty="0">
                <a:latin typeface="Century Gothic" panose="020B0502020202020204" pitchFamily="34" charset="0"/>
              </a:rPr>
              <a:t>Equipment </a:t>
            </a:r>
          </a:p>
          <a:p>
            <a:pPr algn="ctr"/>
            <a:r>
              <a:rPr lang="en-GB" sz="1500" b="1" dirty="0">
                <a:latin typeface="Century Gothic" panose="020B0502020202020204" pitchFamily="34" charset="0"/>
              </a:rPr>
              <a:t>Protective equipment </a:t>
            </a:r>
            <a:r>
              <a:rPr lang="en-GB" sz="1500" dirty="0">
                <a:latin typeface="Century Gothic" panose="020B0502020202020204" pitchFamily="34" charset="0"/>
              </a:rPr>
              <a:t>is used so you can play a sport safely and the performers are protected from harm. Examples of protective equipment include: </a:t>
            </a:r>
          </a:p>
          <a:p>
            <a:pPr algn="ctr"/>
            <a:r>
              <a:rPr lang="en-GB" sz="1500" dirty="0">
                <a:latin typeface="Century Gothic" panose="020B0502020202020204" pitchFamily="34" charset="0"/>
              </a:rPr>
              <a:t>Rugby – gum shield </a:t>
            </a:r>
          </a:p>
          <a:p>
            <a:pPr algn="ctr"/>
            <a:r>
              <a:rPr lang="en-GB" sz="1500" dirty="0">
                <a:latin typeface="Century Gothic" panose="020B0502020202020204" pitchFamily="34" charset="0"/>
              </a:rPr>
              <a:t>Football – shin pads </a:t>
            </a:r>
          </a:p>
          <a:p>
            <a:pPr algn="ctr"/>
            <a:r>
              <a:rPr lang="en-GB" sz="1500" dirty="0">
                <a:latin typeface="Century Gothic" panose="020B0502020202020204" pitchFamily="34" charset="0"/>
              </a:rPr>
              <a:t>Cycling – helmet </a:t>
            </a:r>
          </a:p>
          <a:p>
            <a:pPr algn="ctr"/>
            <a:endParaRPr lang="en-GB" sz="1500" dirty="0">
              <a:latin typeface="Century Gothic" panose="020B0502020202020204" pitchFamily="34" charset="0"/>
            </a:endParaRPr>
          </a:p>
          <a:p>
            <a:pPr algn="ctr"/>
            <a:r>
              <a:rPr lang="en-GB" sz="1500" dirty="0">
                <a:latin typeface="Century Gothic" panose="020B0502020202020204" pitchFamily="34" charset="0"/>
              </a:rPr>
              <a:t>The purpose of protective equipment is to keep the players safe. </a:t>
            </a:r>
          </a:p>
          <a:p>
            <a:pPr algn="ctr"/>
            <a:endParaRPr lang="en-GB" sz="1600" dirty="0">
              <a:latin typeface="Century Gothic" panose="020B0502020202020204" pitchFamily="34" charset="0"/>
            </a:endParaRPr>
          </a:p>
          <a:p>
            <a:endParaRPr lang="en-GB" dirty="0">
              <a:latin typeface="Century Gothic" panose="020B0502020202020204" pitchFamily="34" charset="0"/>
            </a:endParaRPr>
          </a:p>
        </p:txBody>
      </p:sp>
      <p:sp>
        <p:nvSpPr>
          <p:cNvPr id="22" name="TextBox 21">
            <a:extLst>
              <a:ext uri="{FF2B5EF4-FFF2-40B4-BE49-F238E27FC236}">
                <a16:creationId xmlns:a16="http://schemas.microsoft.com/office/drawing/2014/main" id="{A76E13A7-FA86-8201-597A-FC9567C5E6A6}"/>
              </a:ext>
            </a:extLst>
          </p:cNvPr>
          <p:cNvSpPr txBox="1"/>
          <p:nvPr/>
        </p:nvSpPr>
        <p:spPr>
          <a:xfrm>
            <a:off x="8708569" y="5493264"/>
            <a:ext cx="4087755" cy="3323987"/>
          </a:xfrm>
          <a:prstGeom prst="rect">
            <a:avLst/>
          </a:prstGeom>
          <a:noFill/>
        </p:spPr>
        <p:txBody>
          <a:bodyPr wrap="square" rtlCol="0">
            <a:spAutoFit/>
          </a:bodyPr>
          <a:lstStyle/>
          <a:p>
            <a:endParaRPr lang="en-GB" dirty="0">
              <a:latin typeface="Century Gothic" panose="020B0502020202020204" pitchFamily="34" charset="0"/>
            </a:endParaRPr>
          </a:p>
          <a:p>
            <a:endParaRPr lang="en-GB" sz="1600" b="1" dirty="0">
              <a:latin typeface="Century Gothic" panose="020B0502020202020204" pitchFamily="34" charset="0"/>
            </a:endParaRPr>
          </a:p>
          <a:p>
            <a:r>
              <a:rPr lang="en-GB" sz="1600" b="1" dirty="0">
                <a:latin typeface="Century Gothic" panose="020B0502020202020204" pitchFamily="34" charset="0"/>
              </a:rPr>
              <a:t>Extrinsic</a:t>
            </a:r>
            <a:r>
              <a:rPr lang="en-GB" sz="1600" dirty="0">
                <a:latin typeface="Century Gothic" panose="020B0502020202020204" pitchFamily="34" charset="0"/>
              </a:rPr>
              <a:t>– outside the performers control. </a:t>
            </a:r>
          </a:p>
          <a:p>
            <a:r>
              <a:rPr lang="en-GB" sz="1600" b="1" dirty="0">
                <a:latin typeface="Century Gothic" panose="020B0502020202020204" pitchFamily="34" charset="0"/>
              </a:rPr>
              <a:t>Contact Sports  </a:t>
            </a:r>
            <a:r>
              <a:rPr lang="en-GB" sz="1600" dirty="0">
                <a:latin typeface="Century Gothic" panose="020B0502020202020204" pitchFamily="34" charset="0"/>
              </a:rPr>
              <a:t>-  Sports where you  are allowed to make contact with your opponent e.g. rugby. </a:t>
            </a:r>
          </a:p>
          <a:p>
            <a:r>
              <a:rPr lang="en-GB" sz="1600" b="1" dirty="0">
                <a:latin typeface="Century Gothic" panose="020B0502020202020204" pitchFamily="34" charset="0"/>
              </a:rPr>
              <a:t>Non contact sports</a:t>
            </a:r>
            <a:r>
              <a:rPr lang="en-GB" sz="1600" dirty="0">
                <a:latin typeface="Century Gothic" panose="020B0502020202020204" pitchFamily="34" charset="0"/>
              </a:rPr>
              <a:t>– Sports where you are not allowed to make contact with anyone else, e.g. golf. </a:t>
            </a:r>
          </a:p>
          <a:p>
            <a:r>
              <a:rPr lang="en-GB" sz="1600" b="1" dirty="0">
                <a:latin typeface="Century Gothic" panose="020B0502020202020204" pitchFamily="34" charset="0"/>
              </a:rPr>
              <a:t>Protective Equipment – </a:t>
            </a:r>
            <a:r>
              <a:rPr lang="en-GB" sz="1600" dirty="0">
                <a:latin typeface="Century Gothic" panose="020B0502020202020204" pitchFamily="34" charset="0"/>
              </a:rPr>
              <a:t>Equipment which is to be worn to keep people safe </a:t>
            </a:r>
            <a:r>
              <a:rPr lang="en-GB" sz="1600" dirty="0" err="1">
                <a:latin typeface="Century Gothic" panose="020B0502020202020204" pitchFamily="34" charset="0"/>
              </a:rPr>
              <a:t>eg</a:t>
            </a:r>
            <a:r>
              <a:rPr lang="en-GB" sz="1600" dirty="0">
                <a:latin typeface="Century Gothic" panose="020B0502020202020204" pitchFamily="34" charset="0"/>
              </a:rPr>
              <a:t> a gum shield. </a:t>
            </a:r>
          </a:p>
        </p:txBody>
      </p:sp>
    </p:spTree>
    <p:extLst>
      <p:ext uri="{BB962C8B-B14F-4D97-AF65-F5344CB8AC3E}">
        <p14:creationId xmlns:p14="http://schemas.microsoft.com/office/powerpoint/2010/main" val="1219629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F398988B-A003-EB62-5D8E-59E5F7A05B53}"/>
              </a:ext>
            </a:extLst>
          </p:cNvPr>
          <p:cNvSpPr/>
          <p:nvPr/>
        </p:nvSpPr>
        <p:spPr>
          <a:xfrm>
            <a:off x="8708571" y="5282240"/>
            <a:ext cx="3991429" cy="3904343"/>
          </a:xfrm>
          <a:prstGeom prst="roundRect">
            <a:avLst/>
          </a:prstGeom>
          <a:solidFill>
            <a:schemeClr val="bg1"/>
          </a:solidFill>
          <a:ln w="5715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C7D5EF2-809A-A903-F176-5FDB445649F7}"/>
              </a:ext>
            </a:extLst>
          </p:cNvPr>
          <p:cNvSpPr/>
          <p:nvPr/>
        </p:nvSpPr>
        <p:spPr>
          <a:xfrm>
            <a:off x="4303485" y="4337448"/>
            <a:ext cx="3991429" cy="798287"/>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Year 8 PE : Topic 1</a:t>
            </a:r>
          </a:p>
          <a:p>
            <a:pPr algn="ctr"/>
            <a:r>
              <a:rPr lang="en-GB" dirty="0">
                <a:latin typeface="Century Gothic" panose="020B0502020202020204" pitchFamily="34" charset="0"/>
              </a:rPr>
              <a:t>Title: Extrinsic risk factors </a:t>
            </a:r>
          </a:p>
        </p:txBody>
      </p:sp>
      <p:pic>
        <p:nvPicPr>
          <p:cNvPr id="12" name="Picture 11">
            <a:extLst>
              <a:ext uri="{FF2B5EF4-FFF2-40B4-BE49-F238E27FC236}">
                <a16:creationId xmlns:a16="http://schemas.microsoft.com/office/drawing/2014/main" id="{F0512D08-195B-2067-C8AD-721DF5E72B67}"/>
              </a:ext>
            </a:extLst>
          </p:cNvPr>
          <p:cNvPicPr>
            <a:picLocks noChangeAspect="1"/>
          </p:cNvPicPr>
          <p:nvPr/>
        </p:nvPicPr>
        <p:blipFill>
          <a:blip r:embed="rId2"/>
          <a:stretch>
            <a:fillRect/>
          </a:stretch>
        </p:blipFill>
        <p:spPr>
          <a:xfrm>
            <a:off x="3936772" y="4350828"/>
            <a:ext cx="733425" cy="771525"/>
          </a:xfrm>
          <a:prstGeom prst="rect">
            <a:avLst/>
          </a:prstGeom>
        </p:spPr>
      </p:pic>
      <p:pic>
        <p:nvPicPr>
          <p:cNvPr id="13" name="Picture 12">
            <a:extLst>
              <a:ext uri="{FF2B5EF4-FFF2-40B4-BE49-F238E27FC236}">
                <a16:creationId xmlns:a16="http://schemas.microsoft.com/office/drawing/2014/main" id="{66907492-1A13-6858-9B11-2C686EAD3695}"/>
              </a:ext>
            </a:extLst>
          </p:cNvPr>
          <p:cNvPicPr>
            <a:picLocks noChangeAspect="1"/>
          </p:cNvPicPr>
          <p:nvPr/>
        </p:nvPicPr>
        <p:blipFill>
          <a:blip r:embed="rId2"/>
          <a:stretch>
            <a:fillRect/>
          </a:stretch>
        </p:blipFill>
        <p:spPr>
          <a:xfrm>
            <a:off x="7928202" y="4364210"/>
            <a:ext cx="733425" cy="771525"/>
          </a:xfrm>
          <a:prstGeom prst="rect">
            <a:avLst/>
          </a:prstGeom>
        </p:spPr>
      </p:pic>
      <p:sp>
        <p:nvSpPr>
          <p:cNvPr id="14" name="Rectangle 13">
            <a:extLst>
              <a:ext uri="{FF2B5EF4-FFF2-40B4-BE49-F238E27FC236}">
                <a16:creationId xmlns:a16="http://schemas.microsoft.com/office/drawing/2014/main" id="{12A99988-8097-3B56-010E-23A6B896876F}"/>
              </a:ext>
            </a:extLst>
          </p:cNvPr>
          <p:cNvSpPr/>
          <p:nvPr/>
        </p:nvSpPr>
        <p:spPr>
          <a:xfrm>
            <a:off x="1315453" y="414617"/>
            <a:ext cx="1604210" cy="387488"/>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Week 1</a:t>
            </a:r>
          </a:p>
        </p:txBody>
      </p:sp>
      <p:sp>
        <p:nvSpPr>
          <p:cNvPr id="15" name="Rectangle 14">
            <a:extLst>
              <a:ext uri="{FF2B5EF4-FFF2-40B4-BE49-F238E27FC236}">
                <a16:creationId xmlns:a16="http://schemas.microsoft.com/office/drawing/2014/main" id="{2AF0C54C-B20A-121F-E16A-BA1CD76F6FD9}"/>
              </a:ext>
            </a:extLst>
          </p:cNvPr>
          <p:cNvSpPr/>
          <p:nvPr/>
        </p:nvSpPr>
        <p:spPr>
          <a:xfrm>
            <a:off x="5598694" y="398575"/>
            <a:ext cx="1604210" cy="387488"/>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Week 2</a:t>
            </a:r>
          </a:p>
        </p:txBody>
      </p:sp>
      <p:sp>
        <p:nvSpPr>
          <p:cNvPr id="16" name="Rectangle 15">
            <a:extLst>
              <a:ext uri="{FF2B5EF4-FFF2-40B4-BE49-F238E27FC236}">
                <a16:creationId xmlns:a16="http://schemas.microsoft.com/office/drawing/2014/main" id="{CB35E48E-51CC-DF73-6553-4DA8BF509BA4}"/>
              </a:ext>
            </a:extLst>
          </p:cNvPr>
          <p:cNvSpPr/>
          <p:nvPr/>
        </p:nvSpPr>
        <p:spPr>
          <a:xfrm>
            <a:off x="9902179" y="414617"/>
            <a:ext cx="1604210" cy="387488"/>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Week 3</a:t>
            </a:r>
          </a:p>
        </p:txBody>
      </p:sp>
      <p:sp>
        <p:nvSpPr>
          <p:cNvPr id="17" name="Rectangle 16">
            <a:extLst>
              <a:ext uri="{FF2B5EF4-FFF2-40B4-BE49-F238E27FC236}">
                <a16:creationId xmlns:a16="http://schemas.microsoft.com/office/drawing/2014/main" id="{00CF301C-E60E-0753-3A01-64FA518E115F}"/>
              </a:ext>
            </a:extLst>
          </p:cNvPr>
          <p:cNvSpPr/>
          <p:nvPr/>
        </p:nvSpPr>
        <p:spPr>
          <a:xfrm>
            <a:off x="1315453" y="5529996"/>
            <a:ext cx="1604210" cy="387488"/>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Week 4</a:t>
            </a:r>
          </a:p>
        </p:txBody>
      </p:sp>
      <p:sp>
        <p:nvSpPr>
          <p:cNvPr id="18" name="Rectangle 17">
            <a:extLst>
              <a:ext uri="{FF2B5EF4-FFF2-40B4-BE49-F238E27FC236}">
                <a16:creationId xmlns:a16="http://schemas.microsoft.com/office/drawing/2014/main" id="{3D75CF24-CA8B-8404-17DB-A39EB94D4CC2}"/>
              </a:ext>
            </a:extLst>
          </p:cNvPr>
          <p:cNvSpPr/>
          <p:nvPr/>
        </p:nvSpPr>
        <p:spPr>
          <a:xfrm>
            <a:off x="5598694" y="5513954"/>
            <a:ext cx="1604210" cy="387488"/>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Week 5</a:t>
            </a:r>
          </a:p>
        </p:txBody>
      </p:sp>
      <p:sp>
        <p:nvSpPr>
          <p:cNvPr id="19" name="Rectangle 18">
            <a:extLst>
              <a:ext uri="{FF2B5EF4-FFF2-40B4-BE49-F238E27FC236}">
                <a16:creationId xmlns:a16="http://schemas.microsoft.com/office/drawing/2014/main" id="{E00D2304-EAA4-40C3-8E79-00E62132A069}"/>
              </a:ext>
            </a:extLst>
          </p:cNvPr>
          <p:cNvSpPr/>
          <p:nvPr/>
        </p:nvSpPr>
        <p:spPr>
          <a:xfrm>
            <a:off x="9902179" y="5529996"/>
            <a:ext cx="1604210" cy="387488"/>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Key words:</a:t>
            </a:r>
          </a:p>
        </p:txBody>
      </p:sp>
      <p:graphicFrame>
        <p:nvGraphicFramePr>
          <p:cNvPr id="2" name="Table 1">
            <a:extLst>
              <a:ext uri="{FF2B5EF4-FFF2-40B4-BE49-F238E27FC236}">
                <a16:creationId xmlns:a16="http://schemas.microsoft.com/office/drawing/2014/main" id="{B1C49477-1CC7-9DE1-D047-4C73AD819E49}"/>
              </a:ext>
            </a:extLst>
          </p:cNvPr>
          <p:cNvGraphicFramePr>
            <a:graphicFrameLocks noGrp="1"/>
          </p:cNvGraphicFramePr>
          <p:nvPr>
            <p:extLst>
              <p:ext uri="{D42A27DB-BD31-4B8C-83A1-F6EECF244321}">
                <p14:modId xmlns:p14="http://schemas.microsoft.com/office/powerpoint/2010/main" val="3789679756"/>
              </p:ext>
            </p:extLst>
          </p:nvPr>
        </p:nvGraphicFramePr>
        <p:xfrm>
          <a:off x="141865" y="943868"/>
          <a:ext cx="3951385" cy="2047592"/>
        </p:xfrm>
        <a:graphic>
          <a:graphicData uri="http://schemas.openxmlformats.org/drawingml/2006/table">
            <a:tbl>
              <a:tblPr firstRow="1" bandRow="1">
                <a:tableStyleId>{5940675A-B579-460E-94D1-54222C63F5DA}</a:tableStyleId>
              </a:tblPr>
              <a:tblGrid>
                <a:gridCol w="1464855">
                  <a:extLst>
                    <a:ext uri="{9D8B030D-6E8A-4147-A177-3AD203B41FA5}">
                      <a16:colId xmlns:a16="http://schemas.microsoft.com/office/drawing/2014/main" val="707379950"/>
                    </a:ext>
                  </a:extLst>
                </a:gridCol>
                <a:gridCol w="2486530">
                  <a:extLst>
                    <a:ext uri="{9D8B030D-6E8A-4147-A177-3AD203B41FA5}">
                      <a16:colId xmlns:a16="http://schemas.microsoft.com/office/drawing/2014/main" val="2730753676"/>
                    </a:ext>
                  </a:extLst>
                </a:gridCol>
              </a:tblGrid>
              <a:tr h="171073">
                <a:tc>
                  <a:txBody>
                    <a:bodyPr/>
                    <a:lstStyle/>
                    <a:p>
                      <a:r>
                        <a:rPr lang="en-GB" sz="1400"/>
                        <a:t>Questions</a:t>
                      </a:r>
                    </a:p>
                  </a:txBody>
                  <a:tcPr/>
                </a:tc>
                <a:tc>
                  <a:txBody>
                    <a:bodyPr/>
                    <a:lstStyle/>
                    <a:p>
                      <a:r>
                        <a:rPr lang="en-GB" sz="1400"/>
                        <a:t>Answers</a:t>
                      </a:r>
                    </a:p>
                  </a:txBody>
                  <a:tcPr/>
                </a:tc>
                <a:extLst>
                  <a:ext uri="{0D108BD9-81ED-4DB2-BD59-A6C34878D82A}">
                    <a16:rowId xmlns:a16="http://schemas.microsoft.com/office/drawing/2014/main" val="1783119572"/>
                  </a:ext>
                </a:extLst>
              </a:tr>
              <a:tr h="462632">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What does extrinsic mean ? </a:t>
                      </a: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External to the performers control. </a:t>
                      </a:r>
                    </a:p>
                  </a:txBody>
                  <a:tcPr/>
                </a:tc>
                <a:extLst>
                  <a:ext uri="{0D108BD9-81ED-4DB2-BD59-A6C34878D82A}">
                    <a16:rowId xmlns:a16="http://schemas.microsoft.com/office/drawing/2014/main" val="146694177"/>
                  </a:ext>
                </a:extLst>
              </a:tr>
              <a:tr h="462632">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What is an example of an extrinsic factor ? </a:t>
                      </a: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solidFill>
                            <a:srgbClr val="000000"/>
                          </a:solidFill>
                          <a:highlight>
                            <a:srgbClr val="FFFFFF"/>
                          </a:highlight>
                          <a:latin typeface="Century Gothic" panose="020B0502020202020204" pitchFamily="34" charset="0"/>
                          <a:cs typeface="Arial" panose="020B0604020202020204" pitchFamily="34" charset="0"/>
                        </a:rPr>
                        <a:t>Equipment breaking.</a:t>
                      </a:r>
                    </a:p>
                  </a:txBody>
                  <a:tcPr/>
                </a:tc>
                <a:extLst>
                  <a:ext uri="{0D108BD9-81ED-4DB2-BD59-A6C34878D82A}">
                    <a16:rowId xmlns:a16="http://schemas.microsoft.com/office/drawing/2014/main" val="3439449572"/>
                  </a:ext>
                </a:extLst>
              </a:tr>
              <a:tr h="462632">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Do extrinsic factors cause injuries in sport? </a:t>
                      </a:r>
                    </a:p>
                  </a:txBody>
                  <a:tcPr/>
                </a:tc>
                <a:tc>
                  <a:txBody>
                    <a:bodyPr/>
                    <a:lstStyle/>
                    <a:p>
                      <a:r>
                        <a:rPr lang="en-GB" sz="1200" dirty="0">
                          <a:latin typeface="Century Gothic" panose="020B0502020202020204" pitchFamily="34" charset="0"/>
                        </a:rPr>
                        <a:t>They can </a:t>
                      </a:r>
                      <a:r>
                        <a:rPr lang="en-GB" sz="1200" b="1" dirty="0">
                          <a:latin typeface="Century Gothic" panose="020B0502020202020204" pitchFamily="34" charset="0"/>
                        </a:rPr>
                        <a:t>potentially </a:t>
                      </a:r>
                      <a:r>
                        <a:rPr lang="en-GB" sz="1200" dirty="0">
                          <a:latin typeface="Century Gothic" panose="020B0502020202020204" pitchFamily="34" charset="0"/>
                        </a:rPr>
                        <a:t>cause an injury. </a:t>
                      </a:r>
                    </a:p>
                  </a:txBody>
                  <a:tcPr/>
                </a:tc>
                <a:extLst>
                  <a:ext uri="{0D108BD9-81ED-4DB2-BD59-A6C34878D82A}">
                    <a16:rowId xmlns:a16="http://schemas.microsoft.com/office/drawing/2014/main" val="3916751686"/>
                  </a:ext>
                </a:extLst>
              </a:tr>
            </a:tbl>
          </a:graphicData>
        </a:graphic>
      </p:graphicFrame>
      <p:graphicFrame>
        <p:nvGraphicFramePr>
          <p:cNvPr id="3" name="Table 2">
            <a:extLst>
              <a:ext uri="{FF2B5EF4-FFF2-40B4-BE49-F238E27FC236}">
                <a16:creationId xmlns:a16="http://schemas.microsoft.com/office/drawing/2014/main" id="{2B0F764E-D976-159B-0E55-2AC115F77484}"/>
              </a:ext>
            </a:extLst>
          </p:cNvPr>
          <p:cNvGraphicFramePr>
            <a:graphicFrameLocks noGrp="1"/>
          </p:cNvGraphicFramePr>
          <p:nvPr>
            <p:extLst>
              <p:ext uri="{D42A27DB-BD31-4B8C-83A1-F6EECF244321}">
                <p14:modId xmlns:p14="http://schemas.microsoft.com/office/powerpoint/2010/main" val="3754158173"/>
              </p:ext>
            </p:extLst>
          </p:nvPr>
        </p:nvGraphicFramePr>
        <p:xfrm>
          <a:off x="4425106" y="943868"/>
          <a:ext cx="3951385" cy="2773680"/>
        </p:xfrm>
        <a:graphic>
          <a:graphicData uri="http://schemas.openxmlformats.org/drawingml/2006/table">
            <a:tbl>
              <a:tblPr firstRow="1" bandRow="1">
                <a:tableStyleId>{5940675A-B579-460E-94D1-54222C63F5DA}</a:tableStyleId>
              </a:tblPr>
              <a:tblGrid>
                <a:gridCol w="1464855">
                  <a:extLst>
                    <a:ext uri="{9D8B030D-6E8A-4147-A177-3AD203B41FA5}">
                      <a16:colId xmlns:a16="http://schemas.microsoft.com/office/drawing/2014/main" val="707379950"/>
                    </a:ext>
                  </a:extLst>
                </a:gridCol>
                <a:gridCol w="2486530">
                  <a:extLst>
                    <a:ext uri="{9D8B030D-6E8A-4147-A177-3AD203B41FA5}">
                      <a16:colId xmlns:a16="http://schemas.microsoft.com/office/drawing/2014/main" val="2730753676"/>
                    </a:ext>
                  </a:extLst>
                </a:gridCol>
              </a:tblGrid>
              <a:tr h="171073">
                <a:tc>
                  <a:txBody>
                    <a:bodyPr/>
                    <a:lstStyle/>
                    <a:p>
                      <a:r>
                        <a:rPr lang="en-GB" sz="1400"/>
                        <a:t>Questions</a:t>
                      </a:r>
                    </a:p>
                  </a:txBody>
                  <a:tcPr/>
                </a:tc>
                <a:tc>
                  <a:txBody>
                    <a:bodyPr/>
                    <a:lstStyle/>
                    <a:p>
                      <a:r>
                        <a:rPr lang="en-GB" sz="1400"/>
                        <a:t>Answers</a:t>
                      </a:r>
                    </a:p>
                  </a:txBody>
                  <a:tcPr/>
                </a:tc>
                <a:extLst>
                  <a:ext uri="{0D108BD9-81ED-4DB2-BD59-A6C34878D82A}">
                    <a16:rowId xmlns:a16="http://schemas.microsoft.com/office/drawing/2014/main" val="1783119572"/>
                  </a:ext>
                </a:extLst>
              </a:tr>
              <a:tr h="462632">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What is the name of the first extrinsic risk factor ? </a:t>
                      </a: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The type of activity. </a:t>
                      </a:r>
                    </a:p>
                  </a:txBody>
                  <a:tcPr/>
                </a:tc>
                <a:extLst>
                  <a:ext uri="{0D108BD9-81ED-4DB2-BD59-A6C34878D82A}">
                    <a16:rowId xmlns:a16="http://schemas.microsoft.com/office/drawing/2014/main" val="146694177"/>
                  </a:ext>
                </a:extLst>
              </a:tr>
              <a:tr h="462632">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What type of activity can cause an injury ? </a:t>
                      </a: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solidFill>
                            <a:srgbClr val="000000"/>
                          </a:solidFill>
                          <a:highlight>
                            <a:srgbClr val="FFFFFF"/>
                          </a:highlight>
                          <a:latin typeface="Century Gothic" panose="020B0502020202020204" pitchFamily="34" charset="0"/>
                          <a:cs typeface="Arial" panose="020B0604020202020204" pitchFamily="34" charset="0"/>
                        </a:rPr>
                        <a:t>Contact sports have a higher chance of causing an injury.</a:t>
                      </a:r>
                    </a:p>
                  </a:txBody>
                  <a:tcPr/>
                </a:tc>
                <a:extLst>
                  <a:ext uri="{0D108BD9-81ED-4DB2-BD59-A6C34878D82A}">
                    <a16:rowId xmlns:a16="http://schemas.microsoft.com/office/drawing/2014/main" val="3439449572"/>
                  </a:ext>
                </a:extLst>
              </a:tr>
              <a:tr h="462632">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Why do contact sports have a higher chance of causing an injury ? </a:t>
                      </a:r>
                    </a:p>
                  </a:txBody>
                  <a:tcPr/>
                </a:tc>
                <a:tc>
                  <a:txBody>
                    <a:bodyPr/>
                    <a:lstStyle/>
                    <a:p>
                      <a:r>
                        <a:rPr lang="en-GB" sz="1200" dirty="0">
                          <a:latin typeface="Century Gothic" panose="020B0502020202020204" pitchFamily="34" charset="0"/>
                        </a:rPr>
                        <a:t>As you are allowed to make contact (tackle) an opponent – there is an increased risk of collisions or an injury during the tackle. </a:t>
                      </a:r>
                    </a:p>
                  </a:txBody>
                  <a:tcPr/>
                </a:tc>
                <a:extLst>
                  <a:ext uri="{0D108BD9-81ED-4DB2-BD59-A6C34878D82A}">
                    <a16:rowId xmlns:a16="http://schemas.microsoft.com/office/drawing/2014/main" val="3916751686"/>
                  </a:ext>
                </a:extLst>
              </a:tr>
            </a:tbl>
          </a:graphicData>
        </a:graphic>
      </p:graphicFrame>
      <p:graphicFrame>
        <p:nvGraphicFramePr>
          <p:cNvPr id="4" name="Table 3">
            <a:extLst>
              <a:ext uri="{FF2B5EF4-FFF2-40B4-BE49-F238E27FC236}">
                <a16:creationId xmlns:a16="http://schemas.microsoft.com/office/drawing/2014/main" id="{AB2EC7FA-AC7F-3F2B-4778-6730EA6F3699}"/>
              </a:ext>
            </a:extLst>
          </p:cNvPr>
          <p:cNvGraphicFramePr>
            <a:graphicFrameLocks noGrp="1"/>
          </p:cNvGraphicFramePr>
          <p:nvPr>
            <p:extLst>
              <p:ext uri="{D42A27DB-BD31-4B8C-83A1-F6EECF244321}">
                <p14:modId xmlns:p14="http://schemas.microsoft.com/office/powerpoint/2010/main" val="3698870151"/>
              </p:ext>
            </p:extLst>
          </p:nvPr>
        </p:nvGraphicFramePr>
        <p:xfrm>
          <a:off x="8661627" y="973336"/>
          <a:ext cx="3951385" cy="1584960"/>
        </p:xfrm>
        <a:graphic>
          <a:graphicData uri="http://schemas.openxmlformats.org/drawingml/2006/table">
            <a:tbl>
              <a:tblPr firstRow="1" bandRow="1">
                <a:tableStyleId>{5940675A-B579-460E-94D1-54222C63F5DA}</a:tableStyleId>
              </a:tblPr>
              <a:tblGrid>
                <a:gridCol w="1464855">
                  <a:extLst>
                    <a:ext uri="{9D8B030D-6E8A-4147-A177-3AD203B41FA5}">
                      <a16:colId xmlns:a16="http://schemas.microsoft.com/office/drawing/2014/main" val="707379950"/>
                    </a:ext>
                  </a:extLst>
                </a:gridCol>
                <a:gridCol w="2486530">
                  <a:extLst>
                    <a:ext uri="{9D8B030D-6E8A-4147-A177-3AD203B41FA5}">
                      <a16:colId xmlns:a16="http://schemas.microsoft.com/office/drawing/2014/main" val="2730753676"/>
                    </a:ext>
                  </a:extLst>
                </a:gridCol>
              </a:tblGrid>
              <a:tr h="171073">
                <a:tc>
                  <a:txBody>
                    <a:bodyPr/>
                    <a:lstStyle/>
                    <a:p>
                      <a:r>
                        <a:rPr lang="en-GB" sz="1400"/>
                        <a:t>Questions</a:t>
                      </a:r>
                    </a:p>
                  </a:txBody>
                  <a:tcPr/>
                </a:tc>
                <a:tc>
                  <a:txBody>
                    <a:bodyPr/>
                    <a:lstStyle/>
                    <a:p>
                      <a:r>
                        <a:rPr lang="en-GB" sz="1400"/>
                        <a:t>Answers</a:t>
                      </a:r>
                    </a:p>
                  </a:txBody>
                  <a:tcPr/>
                </a:tc>
                <a:extLst>
                  <a:ext uri="{0D108BD9-81ED-4DB2-BD59-A6C34878D82A}">
                    <a16:rowId xmlns:a16="http://schemas.microsoft.com/office/drawing/2014/main" val="1783119572"/>
                  </a:ext>
                </a:extLst>
              </a:tr>
              <a:tr h="462632">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What are examples of contact sports? </a:t>
                      </a: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Rugby, Football, Boxing and Judo. </a:t>
                      </a:r>
                    </a:p>
                  </a:txBody>
                  <a:tcPr/>
                </a:tc>
                <a:extLst>
                  <a:ext uri="{0D108BD9-81ED-4DB2-BD59-A6C34878D82A}">
                    <a16:rowId xmlns:a16="http://schemas.microsoft.com/office/drawing/2014/main" val="146694177"/>
                  </a:ext>
                </a:extLst>
              </a:tr>
              <a:tr h="462632">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What are examples of non-  contact sports? </a:t>
                      </a:r>
                    </a:p>
                  </a:txBody>
                  <a:tcPr/>
                </a:tc>
                <a:tc>
                  <a:txBody>
                    <a:bodyPr/>
                    <a:lstStyle/>
                    <a:p>
                      <a:pPr algn="l"/>
                      <a:r>
                        <a:rPr lang="en-GB" sz="1200" b="0" dirty="0">
                          <a:highlight>
                            <a:srgbClr val="FFFFFF"/>
                          </a:highlight>
                        </a:rPr>
                        <a:t>Golf, Tennis, Snooker and Athletics. </a:t>
                      </a:r>
                    </a:p>
                  </a:txBody>
                  <a:tcPr/>
                </a:tc>
                <a:extLst>
                  <a:ext uri="{0D108BD9-81ED-4DB2-BD59-A6C34878D82A}">
                    <a16:rowId xmlns:a16="http://schemas.microsoft.com/office/drawing/2014/main" val="3439449572"/>
                  </a:ext>
                </a:extLst>
              </a:tr>
            </a:tbl>
          </a:graphicData>
        </a:graphic>
      </p:graphicFrame>
      <p:graphicFrame>
        <p:nvGraphicFramePr>
          <p:cNvPr id="20" name="Table 19">
            <a:extLst>
              <a:ext uri="{FF2B5EF4-FFF2-40B4-BE49-F238E27FC236}">
                <a16:creationId xmlns:a16="http://schemas.microsoft.com/office/drawing/2014/main" id="{F09A58E8-2757-8AEF-9F81-FA77147F2616}"/>
              </a:ext>
            </a:extLst>
          </p:cNvPr>
          <p:cNvGraphicFramePr>
            <a:graphicFrameLocks noGrp="1"/>
          </p:cNvGraphicFramePr>
          <p:nvPr>
            <p:extLst>
              <p:ext uri="{D42A27DB-BD31-4B8C-83A1-F6EECF244321}">
                <p14:modId xmlns:p14="http://schemas.microsoft.com/office/powerpoint/2010/main" val="3747349916"/>
              </p:ext>
            </p:extLst>
          </p:nvPr>
        </p:nvGraphicFramePr>
        <p:xfrm>
          <a:off x="141865" y="6576882"/>
          <a:ext cx="3951385" cy="2407920"/>
        </p:xfrm>
        <a:graphic>
          <a:graphicData uri="http://schemas.openxmlformats.org/drawingml/2006/table">
            <a:tbl>
              <a:tblPr firstRow="1" bandRow="1">
                <a:tableStyleId>{5940675A-B579-460E-94D1-54222C63F5DA}</a:tableStyleId>
              </a:tblPr>
              <a:tblGrid>
                <a:gridCol w="1464855">
                  <a:extLst>
                    <a:ext uri="{9D8B030D-6E8A-4147-A177-3AD203B41FA5}">
                      <a16:colId xmlns:a16="http://schemas.microsoft.com/office/drawing/2014/main" val="707379950"/>
                    </a:ext>
                  </a:extLst>
                </a:gridCol>
                <a:gridCol w="2486530">
                  <a:extLst>
                    <a:ext uri="{9D8B030D-6E8A-4147-A177-3AD203B41FA5}">
                      <a16:colId xmlns:a16="http://schemas.microsoft.com/office/drawing/2014/main" val="2730753676"/>
                    </a:ext>
                  </a:extLst>
                </a:gridCol>
              </a:tblGrid>
              <a:tr h="171073">
                <a:tc>
                  <a:txBody>
                    <a:bodyPr/>
                    <a:lstStyle/>
                    <a:p>
                      <a:r>
                        <a:rPr lang="en-GB" sz="1400"/>
                        <a:t>Questions</a:t>
                      </a:r>
                    </a:p>
                  </a:txBody>
                  <a:tcPr/>
                </a:tc>
                <a:tc>
                  <a:txBody>
                    <a:bodyPr/>
                    <a:lstStyle/>
                    <a:p>
                      <a:r>
                        <a:rPr lang="en-GB" sz="1400"/>
                        <a:t>Answers</a:t>
                      </a:r>
                    </a:p>
                  </a:txBody>
                  <a:tcPr/>
                </a:tc>
                <a:extLst>
                  <a:ext uri="{0D108BD9-81ED-4DB2-BD59-A6C34878D82A}">
                    <a16:rowId xmlns:a16="http://schemas.microsoft.com/office/drawing/2014/main" val="1783119572"/>
                  </a:ext>
                </a:extLst>
              </a:tr>
              <a:tr h="462632">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What is the second extrinsic risk factor ? </a:t>
                      </a: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Equipment. </a:t>
                      </a:r>
                    </a:p>
                  </a:txBody>
                  <a:tcPr/>
                </a:tc>
                <a:extLst>
                  <a:ext uri="{0D108BD9-81ED-4DB2-BD59-A6C34878D82A}">
                    <a16:rowId xmlns:a16="http://schemas.microsoft.com/office/drawing/2014/main" val="146694177"/>
                  </a:ext>
                </a:extLst>
              </a:tr>
              <a:tr h="462632">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What are the four areas that are classed as equipment ? </a:t>
                      </a: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solidFill>
                            <a:srgbClr val="000000"/>
                          </a:solidFill>
                          <a:highlight>
                            <a:srgbClr val="FFFFFF"/>
                          </a:highlight>
                          <a:latin typeface="Century Gothic" panose="020B0502020202020204" pitchFamily="34" charset="0"/>
                          <a:cs typeface="Arial" panose="020B0604020202020204" pitchFamily="34" charset="0"/>
                        </a:rPr>
                        <a:t>Protective equipment.  Performance equipment.</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solidFill>
                            <a:srgbClr val="000000"/>
                          </a:solidFill>
                          <a:highlight>
                            <a:srgbClr val="FFFFFF"/>
                          </a:highlight>
                          <a:latin typeface="Century Gothic" panose="020B0502020202020204" pitchFamily="34" charset="0"/>
                          <a:cs typeface="Arial" panose="020B0604020202020204" pitchFamily="34" charset="0"/>
                        </a:rPr>
                        <a:t>Clothing.</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solidFill>
                            <a:srgbClr val="000000"/>
                          </a:solidFill>
                          <a:highlight>
                            <a:srgbClr val="FFFFFF"/>
                          </a:highlight>
                          <a:latin typeface="Century Gothic" panose="020B0502020202020204" pitchFamily="34" charset="0"/>
                          <a:cs typeface="Arial" panose="020B0604020202020204" pitchFamily="34" charset="0"/>
                        </a:rPr>
                        <a:t>Footwear. </a:t>
                      </a:r>
                    </a:p>
                  </a:txBody>
                  <a:tcPr/>
                </a:tc>
                <a:extLst>
                  <a:ext uri="{0D108BD9-81ED-4DB2-BD59-A6C34878D82A}">
                    <a16:rowId xmlns:a16="http://schemas.microsoft.com/office/drawing/2014/main" val="3439449572"/>
                  </a:ext>
                </a:extLst>
              </a:tr>
              <a:tr h="526414">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How can equipment cause an injury ? </a:t>
                      </a:r>
                    </a:p>
                  </a:txBody>
                  <a:tcPr/>
                </a:tc>
                <a:tc>
                  <a:txBody>
                    <a:bodyPr/>
                    <a:lstStyle/>
                    <a:p>
                      <a:r>
                        <a:rPr lang="en-GB" sz="1200" dirty="0">
                          <a:latin typeface="Century Gothic" panose="020B0502020202020204" pitchFamily="34" charset="0"/>
                        </a:rPr>
                        <a:t>Equipment breaking, being too big or small, accident or not being suitable for the sport. </a:t>
                      </a:r>
                    </a:p>
                  </a:txBody>
                  <a:tcPr/>
                </a:tc>
                <a:extLst>
                  <a:ext uri="{0D108BD9-81ED-4DB2-BD59-A6C34878D82A}">
                    <a16:rowId xmlns:a16="http://schemas.microsoft.com/office/drawing/2014/main" val="3916751686"/>
                  </a:ext>
                </a:extLst>
              </a:tr>
            </a:tbl>
          </a:graphicData>
        </a:graphic>
      </p:graphicFrame>
      <p:graphicFrame>
        <p:nvGraphicFramePr>
          <p:cNvPr id="21" name="Table 20">
            <a:extLst>
              <a:ext uri="{FF2B5EF4-FFF2-40B4-BE49-F238E27FC236}">
                <a16:creationId xmlns:a16="http://schemas.microsoft.com/office/drawing/2014/main" id="{BC25A5D4-4BB6-47E9-8070-5BB82E805D2C}"/>
              </a:ext>
            </a:extLst>
          </p:cNvPr>
          <p:cNvGraphicFramePr>
            <a:graphicFrameLocks noGrp="1"/>
          </p:cNvGraphicFramePr>
          <p:nvPr>
            <p:extLst>
              <p:ext uri="{D42A27DB-BD31-4B8C-83A1-F6EECF244321}">
                <p14:modId xmlns:p14="http://schemas.microsoft.com/office/powerpoint/2010/main" val="2956676074"/>
              </p:ext>
            </p:extLst>
          </p:nvPr>
        </p:nvGraphicFramePr>
        <p:xfrm>
          <a:off x="4425106" y="6576882"/>
          <a:ext cx="3951385" cy="2590800"/>
        </p:xfrm>
        <a:graphic>
          <a:graphicData uri="http://schemas.openxmlformats.org/drawingml/2006/table">
            <a:tbl>
              <a:tblPr firstRow="1" bandRow="1">
                <a:tableStyleId>{5940675A-B579-460E-94D1-54222C63F5DA}</a:tableStyleId>
              </a:tblPr>
              <a:tblGrid>
                <a:gridCol w="1464855">
                  <a:extLst>
                    <a:ext uri="{9D8B030D-6E8A-4147-A177-3AD203B41FA5}">
                      <a16:colId xmlns:a16="http://schemas.microsoft.com/office/drawing/2014/main" val="707379950"/>
                    </a:ext>
                  </a:extLst>
                </a:gridCol>
                <a:gridCol w="2486530">
                  <a:extLst>
                    <a:ext uri="{9D8B030D-6E8A-4147-A177-3AD203B41FA5}">
                      <a16:colId xmlns:a16="http://schemas.microsoft.com/office/drawing/2014/main" val="2730753676"/>
                    </a:ext>
                  </a:extLst>
                </a:gridCol>
              </a:tblGrid>
              <a:tr h="171073">
                <a:tc>
                  <a:txBody>
                    <a:bodyPr/>
                    <a:lstStyle/>
                    <a:p>
                      <a:r>
                        <a:rPr lang="en-GB" sz="1400"/>
                        <a:t>Questions</a:t>
                      </a:r>
                    </a:p>
                  </a:txBody>
                  <a:tcPr/>
                </a:tc>
                <a:tc>
                  <a:txBody>
                    <a:bodyPr/>
                    <a:lstStyle/>
                    <a:p>
                      <a:r>
                        <a:rPr lang="en-GB" sz="1400"/>
                        <a:t>Answers</a:t>
                      </a:r>
                    </a:p>
                  </a:txBody>
                  <a:tcPr/>
                </a:tc>
                <a:extLst>
                  <a:ext uri="{0D108BD9-81ED-4DB2-BD59-A6C34878D82A}">
                    <a16:rowId xmlns:a16="http://schemas.microsoft.com/office/drawing/2014/main" val="1783119572"/>
                  </a:ext>
                </a:extLst>
              </a:tr>
              <a:tr h="462632">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What is protective equipment ? </a:t>
                      </a: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Equipment used to protect the performers and keep them safe. </a:t>
                      </a:r>
                    </a:p>
                  </a:txBody>
                  <a:tcPr/>
                </a:tc>
                <a:extLst>
                  <a:ext uri="{0D108BD9-81ED-4DB2-BD59-A6C34878D82A}">
                    <a16:rowId xmlns:a16="http://schemas.microsoft.com/office/drawing/2014/main" val="146694177"/>
                  </a:ext>
                </a:extLst>
              </a:tr>
              <a:tr h="462632">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What are examples of protective equipment ? </a:t>
                      </a:r>
                    </a:p>
                  </a:txBody>
                  <a:tcPr/>
                </a:tc>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solidFill>
                            <a:srgbClr val="000000"/>
                          </a:solidFill>
                          <a:highlight>
                            <a:srgbClr val="FFFFFF"/>
                          </a:highlight>
                          <a:latin typeface="Century Gothic" panose="020B0502020202020204" pitchFamily="34" charset="0"/>
                          <a:cs typeface="Arial" panose="020B0604020202020204" pitchFamily="34" charset="0"/>
                        </a:rPr>
                        <a:t>Rugby – Gum Shield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solidFill>
                            <a:srgbClr val="000000"/>
                          </a:solidFill>
                          <a:highlight>
                            <a:srgbClr val="FFFFFF"/>
                          </a:highlight>
                          <a:latin typeface="Century Gothic" panose="020B0502020202020204" pitchFamily="34" charset="0"/>
                          <a:cs typeface="Arial" panose="020B0604020202020204" pitchFamily="34" charset="0"/>
                        </a:rPr>
                        <a:t>Football – Shin Pads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solidFill>
                            <a:srgbClr val="000000"/>
                          </a:solidFill>
                          <a:highlight>
                            <a:srgbClr val="FFFFFF"/>
                          </a:highlight>
                          <a:latin typeface="Century Gothic" panose="020B0502020202020204" pitchFamily="34" charset="0"/>
                          <a:cs typeface="Arial" panose="020B0604020202020204" pitchFamily="34" charset="0"/>
                        </a:rPr>
                        <a:t>Cycling – Helmet. </a:t>
                      </a:r>
                    </a:p>
                  </a:txBody>
                  <a:tcPr/>
                </a:tc>
                <a:extLst>
                  <a:ext uri="{0D108BD9-81ED-4DB2-BD59-A6C34878D82A}">
                    <a16:rowId xmlns:a16="http://schemas.microsoft.com/office/drawing/2014/main" val="3439449572"/>
                  </a:ext>
                </a:extLst>
              </a:tr>
              <a:tr h="462632">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What is the purpose of protective equipment ? </a:t>
                      </a:r>
                    </a:p>
                  </a:txBody>
                  <a:tcPr/>
                </a:tc>
                <a:tc>
                  <a:txBody>
                    <a:bodyPr/>
                    <a:lstStyle/>
                    <a:p>
                      <a:r>
                        <a:rPr lang="en-GB" sz="1200" dirty="0">
                          <a:latin typeface="Century Gothic" panose="020B0502020202020204" pitchFamily="34" charset="0"/>
                        </a:rPr>
                        <a:t>To keep players safe. </a:t>
                      </a:r>
                    </a:p>
                  </a:txBody>
                  <a:tcPr/>
                </a:tc>
                <a:extLst>
                  <a:ext uri="{0D108BD9-81ED-4DB2-BD59-A6C34878D82A}">
                    <a16:rowId xmlns:a16="http://schemas.microsoft.com/office/drawing/2014/main" val="3916751686"/>
                  </a:ext>
                </a:extLst>
              </a:tr>
            </a:tbl>
          </a:graphicData>
        </a:graphic>
      </p:graphicFrame>
      <p:sp>
        <p:nvSpPr>
          <p:cNvPr id="6" name="TextBox 5">
            <a:extLst>
              <a:ext uri="{FF2B5EF4-FFF2-40B4-BE49-F238E27FC236}">
                <a16:creationId xmlns:a16="http://schemas.microsoft.com/office/drawing/2014/main" id="{BB178193-16D6-9256-16C2-7DAB2776BF72}"/>
              </a:ext>
            </a:extLst>
          </p:cNvPr>
          <p:cNvSpPr txBox="1"/>
          <p:nvPr/>
        </p:nvSpPr>
        <p:spPr>
          <a:xfrm>
            <a:off x="8713845" y="5664643"/>
            <a:ext cx="4087755" cy="3139321"/>
          </a:xfrm>
          <a:prstGeom prst="rect">
            <a:avLst/>
          </a:prstGeom>
          <a:noFill/>
        </p:spPr>
        <p:txBody>
          <a:bodyPr wrap="square" rtlCol="0">
            <a:spAutoFit/>
          </a:bodyPr>
          <a:lstStyle/>
          <a:p>
            <a:endParaRPr lang="en-GB" sz="1600" dirty="0">
              <a:latin typeface="Century Gothic" panose="020B0502020202020204" pitchFamily="34" charset="0"/>
            </a:endParaRPr>
          </a:p>
          <a:p>
            <a:r>
              <a:rPr lang="en-GB" sz="1600" b="1" dirty="0">
                <a:latin typeface="Century Gothic" panose="020B0502020202020204" pitchFamily="34" charset="0"/>
              </a:rPr>
              <a:t>Extrinsic</a:t>
            </a:r>
            <a:r>
              <a:rPr lang="en-GB" sz="1600" dirty="0">
                <a:latin typeface="Century Gothic" panose="020B0502020202020204" pitchFamily="34" charset="0"/>
              </a:rPr>
              <a:t>– outside the performers control. </a:t>
            </a:r>
          </a:p>
          <a:p>
            <a:r>
              <a:rPr lang="en-GB" sz="1600" b="1" dirty="0">
                <a:latin typeface="Century Gothic" panose="020B0502020202020204" pitchFamily="34" charset="0"/>
              </a:rPr>
              <a:t>Contact Sports  </a:t>
            </a:r>
            <a:r>
              <a:rPr lang="en-GB" sz="1600" dirty="0">
                <a:latin typeface="Century Gothic" panose="020B0502020202020204" pitchFamily="34" charset="0"/>
              </a:rPr>
              <a:t>-  Sports where you  are allowed to make contact with your opponent e.g. rugby. </a:t>
            </a:r>
          </a:p>
          <a:p>
            <a:r>
              <a:rPr lang="en-GB" sz="1600" b="1" dirty="0">
                <a:latin typeface="Century Gothic" panose="020B0502020202020204" pitchFamily="34" charset="0"/>
              </a:rPr>
              <a:t>Non contact sports</a:t>
            </a:r>
            <a:r>
              <a:rPr lang="en-GB" sz="1600" dirty="0">
                <a:latin typeface="Century Gothic" panose="020B0502020202020204" pitchFamily="34" charset="0"/>
              </a:rPr>
              <a:t>– Sports where you are not allowed to make contact with anyone else, e.g. golf. </a:t>
            </a:r>
          </a:p>
          <a:p>
            <a:r>
              <a:rPr lang="en-GB" sz="1600" b="1" dirty="0">
                <a:latin typeface="Century Gothic" panose="020B0502020202020204" pitchFamily="34" charset="0"/>
              </a:rPr>
              <a:t>Protective Equipment – </a:t>
            </a:r>
            <a:r>
              <a:rPr lang="en-GB" sz="1600" dirty="0">
                <a:latin typeface="Century Gothic" panose="020B0502020202020204" pitchFamily="34" charset="0"/>
              </a:rPr>
              <a:t>Equipment which is to be worn to keep people safe </a:t>
            </a:r>
            <a:r>
              <a:rPr lang="en-GB" sz="1600" dirty="0" err="1">
                <a:latin typeface="Century Gothic" panose="020B0502020202020204" pitchFamily="34" charset="0"/>
              </a:rPr>
              <a:t>eg</a:t>
            </a:r>
            <a:r>
              <a:rPr lang="en-GB" sz="1600" dirty="0">
                <a:latin typeface="Century Gothic" panose="020B0502020202020204" pitchFamily="34" charset="0"/>
              </a:rPr>
              <a:t> a gum shield. </a:t>
            </a:r>
          </a:p>
        </p:txBody>
      </p:sp>
    </p:spTree>
    <p:extLst>
      <p:ext uri="{BB962C8B-B14F-4D97-AF65-F5344CB8AC3E}">
        <p14:creationId xmlns:p14="http://schemas.microsoft.com/office/powerpoint/2010/main" val="330964439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1916</TotalTime>
  <Words>731</Words>
  <Application>Microsoft Office PowerPoint</Application>
  <PresentationFormat>A3 Paper (297x420 mm)</PresentationFormat>
  <Paragraphs>105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Century Gothic</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Wolstenholme</dc:creator>
  <cp:lastModifiedBy>J Maycock</cp:lastModifiedBy>
  <cp:revision>5</cp:revision>
  <cp:lastPrinted>2024-06-13T08:38:23Z</cp:lastPrinted>
  <dcterms:created xsi:type="dcterms:W3CDTF">2024-05-22T19:22:48Z</dcterms:created>
  <dcterms:modified xsi:type="dcterms:W3CDTF">2024-09-01T19:31:42Z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2024-05-22T20:15:20Z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14d57f1e-6165-4f1e-b20c-2dcfa5266152</vt:lpwstr>
  </property>
  <property fmtid="{D5CDD505-2E9C-101B-9397-08002B2CF9AE}" pid="8" name="MSIP_Label_f9d133d5-5401-4903-95cd-de83b334d2cb_ContentBits">
    <vt:lpwstr>0</vt:lpwstr>
  </property>
</Properties>
</file>