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6858000" cy="9144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5A5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F8366F6-75D0-4800-B65F-DB6DDFA037F7}" v="3" dt="2022-08-13T14:18:43.34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57" d="100"/>
          <a:sy n="57" d="100"/>
        </p:scale>
        <p:origin x="1948" y="4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fr-F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0FF9A-E693-BB45-80EA-13D6EB29E71A}" type="datetimeFigureOut">
              <a:rPr lang="en-US" smtClean="0"/>
              <a:t>10/16/2024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14008-1613-CC46-9883-228FEC278DE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79312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fr-F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0FF9A-E693-BB45-80EA-13D6EB29E71A}" type="datetimeFigureOut">
              <a:rPr lang="en-US" smtClean="0"/>
              <a:t>10/16/2024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14008-1613-CC46-9883-228FEC278DE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49022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fr-F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0FF9A-E693-BB45-80EA-13D6EB29E71A}" type="datetimeFigureOut">
              <a:rPr lang="en-US" smtClean="0"/>
              <a:t>10/16/2024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14008-1613-CC46-9883-228FEC278DE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12708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fr-F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fr-F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fr-F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0FF9A-E693-BB45-80EA-13D6EB29E71A}" type="datetimeFigureOut">
              <a:rPr lang="en-US" smtClean="0"/>
              <a:t>10/16/2024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14008-1613-CC46-9883-228FEC278DE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77841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fr-F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fr-F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fr-F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0FF9A-E693-BB45-80EA-13D6EB29E71A}" type="datetimeFigureOut">
              <a:rPr lang="en-US" smtClean="0"/>
              <a:t>10/16/2024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14008-1613-CC46-9883-228FEC278DE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89559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fr-F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0FF9A-E693-BB45-80EA-13D6EB29E71A}" type="datetimeFigureOut">
              <a:rPr lang="en-US" smtClean="0"/>
              <a:t>10/16/2024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14008-1613-CC46-9883-228FEC278DE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35315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0FF9A-E693-BB45-80EA-13D6EB29E71A}" type="datetimeFigureOut">
              <a:rPr lang="en-US" smtClean="0"/>
              <a:t>10/16/2024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14008-1613-CC46-9883-228FEC278DE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0087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fr-F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fr-F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0FF9A-E693-BB45-80EA-13D6EB29E71A}" type="datetimeFigureOut">
              <a:rPr lang="en-US" smtClean="0"/>
              <a:t>10/16/2024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14008-1613-CC46-9883-228FEC278DE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39770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fr-F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0FF9A-E693-BB45-80EA-13D6EB29E71A}" type="datetimeFigureOut">
              <a:rPr lang="en-US" smtClean="0"/>
              <a:t>10/16/2024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14008-1613-CC46-9883-228FEC278DE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53313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fr-F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0FF9A-E693-BB45-80EA-13D6EB29E71A}" type="datetimeFigureOut">
              <a:rPr lang="en-US" smtClean="0"/>
              <a:t>10/16/2024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14008-1613-CC46-9883-228FEC278DE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26250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fr-F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0FF9A-E693-BB45-80EA-13D6EB29E71A}" type="datetimeFigureOut">
              <a:rPr lang="en-US" smtClean="0"/>
              <a:t>10/16/2024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14008-1613-CC46-9883-228FEC278DE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76850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fr-F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40FF9A-E693-BB45-80EA-13D6EB29E71A}" type="datetimeFigureOut">
              <a:rPr lang="en-US" smtClean="0"/>
              <a:t>10/16/2024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014008-1613-CC46-9883-228FEC278DE4}" type="slidenum">
              <a:rPr lang="fr-FR" smtClean="0"/>
              <a:t>‹#›</a:t>
            </a:fld>
            <a:endParaRPr lang="fr-FR"/>
          </a:p>
        </p:txBody>
      </p:sp>
      <p:sp>
        <p:nvSpPr>
          <p:cNvPr id="7" name="MSIPCMContentMarking" descr="{&quot;HashCode&quot;:820584992,&quot;Placement&quot;:&quot;Footer&quot;,&quot;Top&quot;:699.343,&quot;Left&quot;:0.0,&quot;SlideWidth&quot;:540,&quot;SlideHeight&quot;:720}">
            <a:extLst>
              <a:ext uri="{FF2B5EF4-FFF2-40B4-BE49-F238E27FC236}">
                <a16:creationId xmlns:a16="http://schemas.microsoft.com/office/drawing/2014/main" id="{3E8C95F4-165B-41F5-A7B8-A5BE0A064E13}"/>
              </a:ext>
            </a:extLst>
          </p:cNvPr>
          <p:cNvSpPr txBox="1"/>
          <p:nvPr userDrawn="1"/>
        </p:nvSpPr>
        <p:spPr>
          <a:xfrm>
            <a:off x="0" y="8881656"/>
            <a:ext cx="730946" cy="262344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1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en-GB" sz="1000">
                <a:solidFill>
                  <a:srgbClr val="000000"/>
                </a:solidFill>
                <a:latin typeface="Calibri" panose="020F0502020204030204" pitchFamily="34" charset="0"/>
              </a:rPr>
              <a:t>Students</a:t>
            </a:r>
          </a:p>
        </p:txBody>
      </p:sp>
      <p:sp>
        <p:nvSpPr>
          <p:cNvPr id="8" name="MSIPCMContentMarking" descr="{&quot;HashCode&quot;:796447423,&quot;Placement&quot;:&quot;Header&quot;,&quot;Top&quot;:0.0,&quot;Left&quot;:0.0,&quot;SlideWidth&quot;:540,&quot;SlideHeight&quot;:720}">
            <a:extLst>
              <a:ext uri="{FF2B5EF4-FFF2-40B4-BE49-F238E27FC236}">
                <a16:creationId xmlns:a16="http://schemas.microsoft.com/office/drawing/2014/main" id="{759054FB-9874-453E-A91B-C261A95B88E2}"/>
              </a:ext>
            </a:extLst>
          </p:cNvPr>
          <p:cNvSpPr txBox="1"/>
          <p:nvPr userDrawn="1"/>
        </p:nvSpPr>
        <p:spPr>
          <a:xfrm>
            <a:off x="0" y="0"/>
            <a:ext cx="730946" cy="262344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1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en-GB" sz="1000">
                <a:solidFill>
                  <a:srgbClr val="000000"/>
                </a:solidFill>
                <a:latin typeface="Calibri" panose="020F0502020204030204" pitchFamily="34" charset="0"/>
              </a:rPr>
              <a:t>Students</a:t>
            </a:r>
          </a:p>
        </p:txBody>
      </p:sp>
    </p:spTree>
    <p:extLst>
      <p:ext uri="{BB962C8B-B14F-4D97-AF65-F5344CB8AC3E}">
        <p14:creationId xmlns:p14="http://schemas.microsoft.com/office/powerpoint/2010/main" val="30069577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pngimg.com/download/36230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he.wikipedia.org/wiki/%D7%A7%D7%95%D7%91%D7%A5:Sad_smiley_yellow_simple.svg" TargetMode="Externa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9170541"/>
              </p:ext>
            </p:extLst>
          </p:nvPr>
        </p:nvGraphicFramePr>
        <p:xfrm>
          <a:off x="374568" y="341576"/>
          <a:ext cx="6198144" cy="87453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990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990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sz="1200" b="1" dirty="0"/>
                        <a:t>Les sports et les activités physiques </a:t>
                      </a:r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400" b="1" dirty="0" err="1"/>
                        <a:t>Grammar</a:t>
                      </a:r>
                      <a:r>
                        <a:rPr lang="fr-FR" sz="1400" b="1" dirty="0"/>
                        <a:t>:</a:t>
                      </a:r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sz="1200" dirty="0"/>
                    </a:p>
                    <a:p>
                      <a:endParaRPr lang="fr-FR" sz="1000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fr-FR" sz="1200" baseline="0" dirty="0"/>
                        <a:t>depuis + the </a:t>
                      </a:r>
                      <a:r>
                        <a:rPr lang="fr-FR" sz="1200" baseline="0" dirty="0" err="1"/>
                        <a:t>present</a:t>
                      </a:r>
                      <a:r>
                        <a:rPr lang="fr-FR" sz="1200" baseline="0" dirty="0"/>
                        <a:t> </a:t>
                      </a:r>
                      <a:r>
                        <a:rPr lang="fr-FR" sz="1200" baseline="0" dirty="0" err="1"/>
                        <a:t>tense</a:t>
                      </a:r>
                      <a:r>
                        <a:rPr lang="fr-FR" sz="1200" baseline="0" dirty="0"/>
                        <a:t>:</a:t>
                      </a:r>
                    </a:p>
                    <a:p>
                      <a:pPr algn="ctr"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 algn="ctr"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 algn="ctr"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 algn="ctr"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 algn="ctr"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 algn="ctr"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 algn="ctr"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 algn="ctr"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 algn="ctr"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 algn="ctr"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 algn="ctr"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 algn="ctr"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 algn="ctr"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 algn="ctr"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 algn="ctr"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 algn="ctr"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 algn="ctr"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 algn="ctr"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 algn="ctr"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 algn="ctr"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 algn="ctr"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 algn="ctr"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sz="1400" b="1" dirty="0">
                          <a:latin typeface="+mn-lt"/>
                        </a:rPr>
                        <a:t>D</a:t>
                      </a:r>
                      <a:r>
                        <a:rPr lang="fr-FR" sz="1400" b="1" dirty="0">
                          <a:latin typeface="+mn-lt"/>
                          <a:cs typeface="Simplified Arabic" panose="02020603050405020304" pitchFamily="18" charset="-78"/>
                        </a:rPr>
                        <a:t>écrire les activités</a:t>
                      </a:r>
                      <a:r>
                        <a:rPr lang="fr-FR" sz="1400" b="1" dirty="0">
                          <a:latin typeface="+mn-lt"/>
                        </a:rPr>
                        <a:t>:</a:t>
                      </a:r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400" b="1" dirty="0" err="1"/>
                        <a:t>Grammar</a:t>
                      </a:r>
                      <a:r>
                        <a:rPr lang="fr-FR" sz="1400" b="1" dirty="0"/>
                        <a:t>:</a:t>
                      </a:r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sz="1200" b="1" dirty="0" err="1"/>
                        <a:t>Describing</a:t>
                      </a:r>
                      <a:r>
                        <a:rPr lang="fr-FR" sz="1200" b="1" dirty="0"/>
                        <a:t> the </a:t>
                      </a:r>
                      <a:r>
                        <a:rPr lang="fr-FR" sz="1200" b="1" dirty="0" err="1"/>
                        <a:t>activities</a:t>
                      </a:r>
                      <a:r>
                        <a:rPr lang="fr-FR" sz="1200" b="1" dirty="0"/>
                        <a:t>:</a:t>
                      </a:r>
                    </a:p>
                    <a:p>
                      <a:endParaRPr lang="fr-FR" sz="1200" b="1" dirty="0"/>
                    </a:p>
                    <a:p>
                      <a:endParaRPr lang="fr-FR" sz="500" b="1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 marL="0" indent="0">
                        <a:lnSpc>
                          <a:spcPct val="80000"/>
                        </a:lnSpc>
                        <a:buFont typeface="Wingdings" charset="0"/>
                        <a:buNone/>
                      </a:pPr>
                      <a:endParaRPr lang="fr-FR" sz="1200" b="0" baseline="0" dirty="0"/>
                    </a:p>
                    <a:p>
                      <a:pPr marL="0" indent="0">
                        <a:lnSpc>
                          <a:spcPct val="80000"/>
                        </a:lnSpc>
                        <a:buFont typeface="Wingdings" charset="0"/>
                        <a:buNone/>
                      </a:pPr>
                      <a:endParaRPr lang="fr-FR" sz="1200" b="0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baseline="0" dirty="0"/>
                        <a:t>The position of adjectives</a:t>
                      </a:r>
                    </a:p>
                    <a:p>
                      <a:endParaRPr lang="fr-FR" sz="1200" baseline="0" dirty="0"/>
                    </a:p>
                    <a:p>
                      <a:endParaRPr lang="fr-FR" sz="1200" baseline="0" dirty="0"/>
                    </a:p>
                    <a:p>
                      <a:endParaRPr lang="fr-FR" sz="1200" baseline="0" dirty="0"/>
                    </a:p>
                    <a:p>
                      <a:endParaRPr lang="fr-FR" sz="1200" baseline="0" dirty="0"/>
                    </a:p>
                    <a:p>
                      <a:endParaRPr lang="fr-FR" sz="1200" baseline="0" dirty="0"/>
                    </a:p>
                    <a:p>
                      <a:endParaRPr lang="fr-FR" sz="1200" baseline="0" dirty="0"/>
                    </a:p>
                    <a:p>
                      <a:endParaRPr lang="fr-FR" sz="1200" baseline="0" dirty="0"/>
                    </a:p>
                    <a:p>
                      <a:endParaRPr lang="fr-FR" sz="400" baseline="0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496222" y="283"/>
            <a:ext cx="59548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KS4 MODULE 2: Les loisirs (</a:t>
            </a:r>
            <a:r>
              <a:rPr lang="fr-FR" i="1" dirty="0"/>
              <a:t>Leisure </a:t>
            </a:r>
            <a:r>
              <a:rPr lang="fr-FR" i="1" dirty="0" err="1"/>
              <a:t>activities</a:t>
            </a:r>
            <a:r>
              <a:rPr lang="fr-FR" b="1" dirty="0"/>
              <a:t>) – AQA </a:t>
            </a:r>
            <a:r>
              <a:rPr lang="fr-FR" b="1" dirty="0" err="1"/>
              <a:t>Theme</a:t>
            </a:r>
            <a:r>
              <a:rPr lang="fr-FR" b="1" dirty="0"/>
              <a:t> 1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890852" y="352506"/>
            <a:ext cx="137550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b="1" dirty="0"/>
              <a:t>1. LES SPORTS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4285662"/>
              </p:ext>
            </p:extLst>
          </p:nvPr>
        </p:nvGraphicFramePr>
        <p:xfrm>
          <a:off x="447630" y="1328768"/>
          <a:ext cx="2943000" cy="8266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87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142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dirty="0">
                          <a:solidFill>
                            <a:schemeClr val="tx1"/>
                          </a:solidFill>
                        </a:rPr>
                        <a:t>Je joue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dirty="0">
                          <a:solidFill>
                            <a:schemeClr val="tx1"/>
                          </a:solidFill>
                        </a:rPr>
                        <a:t>(I </a:t>
                      </a:r>
                      <a:r>
                        <a:rPr lang="fr-FR" sz="1200" b="0" dirty="0" err="1">
                          <a:solidFill>
                            <a:schemeClr val="tx1"/>
                          </a:solidFill>
                        </a:rPr>
                        <a:t>play</a:t>
                      </a:r>
                      <a:r>
                        <a:rPr lang="fr-FR" sz="1200" b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dirty="0">
                          <a:solidFill>
                            <a:schemeClr val="tx1"/>
                          </a:solidFill>
                        </a:rPr>
                        <a:t>au foot  (</a:t>
                      </a:r>
                      <a:r>
                        <a:rPr lang="fr-FR" sz="1200" b="0" i="1" dirty="0">
                          <a:solidFill>
                            <a:schemeClr val="tx1"/>
                          </a:solidFill>
                        </a:rPr>
                        <a:t>football</a:t>
                      </a:r>
                      <a:r>
                        <a:rPr lang="fr-FR" sz="1200" b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dirty="0">
                          <a:solidFill>
                            <a:schemeClr val="tx1"/>
                          </a:solidFill>
                        </a:rPr>
                        <a:t>au basket (basketball)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dirty="0">
                          <a:solidFill>
                            <a:schemeClr val="tx1"/>
                          </a:solidFill>
                        </a:rPr>
                        <a:t>au hockey (hockey)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dirty="0">
                          <a:solidFill>
                            <a:schemeClr val="tx1"/>
                          </a:solidFill>
                        </a:rPr>
                        <a:t>au volley (volleyball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dirty="0">
                          <a:solidFill>
                            <a:schemeClr val="tx1"/>
                          </a:solidFill>
                        </a:rPr>
                        <a:t>au tennis (tennis)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0064705"/>
              </p:ext>
            </p:extLst>
          </p:nvPr>
        </p:nvGraphicFramePr>
        <p:xfrm>
          <a:off x="455058" y="2367941"/>
          <a:ext cx="2943001" cy="24359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82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447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275614"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dirty="0">
                          <a:solidFill>
                            <a:srgbClr val="000000"/>
                          </a:solidFill>
                        </a:rPr>
                        <a:t>Je fais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dirty="0">
                          <a:solidFill>
                            <a:srgbClr val="000000"/>
                          </a:solidFill>
                        </a:rPr>
                        <a:t>(I do) 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1" dirty="0">
                          <a:solidFill>
                            <a:srgbClr val="000000"/>
                          </a:solidFill>
                        </a:rPr>
                        <a:t>du</a:t>
                      </a:r>
                      <a:r>
                        <a:rPr lang="fr-FR" sz="1200" b="0" dirty="0">
                          <a:solidFill>
                            <a:srgbClr val="000000"/>
                          </a:solidFill>
                        </a:rPr>
                        <a:t> vélo (</a:t>
                      </a:r>
                      <a:r>
                        <a:rPr lang="fr-FR" sz="1200" b="0" i="1" dirty="0" err="1">
                          <a:solidFill>
                            <a:srgbClr val="000000"/>
                          </a:solidFill>
                        </a:rPr>
                        <a:t>cycling</a:t>
                      </a:r>
                      <a:r>
                        <a:rPr lang="fr-FR" sz="1200" b="0" dirty="0">
                          <a:solidFill>
                            <a:srgbClr val="000000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1" dirty="0">
                          <a:solidFill>
                            <a:srgbClr val="000000"/>
                          </a:solidFill>
                        </a:rPr>
                        <a:t>du</a:t>
                      </a:r>
                      <a:r>
                        <a:rPr lang="fr-FR" sz="1200" b="0" dirty="0">
                          <a:solidFill>
                            <a:srgbClr val="000000"/>
                          </a:solidFill>
                        </a:rPr>
                        <a:t> roller (</a:t>
                      </a:r>
                      <a:r>
                        <a:rPr lang="fr-FR" sz="1200" b="0" i="1" dirty="0">
                          <a:solidFill>
                            <a:srgbClr val="000000"/>
                          </a:solidFill>
                        </a:rPr>
                        <a:t>roller skating</a:t>
                      </a:r>
                      <a:r>
                        <a:rPr lang="fr-FR" sz="1200" b="0" dirty="0">
                          <a:solidFill>
                            <a:srgbClr val="000000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1" dirty="0">
                          <a:solidFill>
                            <a:srgbClr val="000000"/>
                          </a:solidFill>
                        </a:rPr>
                        <a:t>du</a:t>
                      </a:r>
                      <a:r>
                        <a:rPr lang="fr-FR" sz="1200" b="0" dirty="0">
                          <a:solidFill>
                            <a:srgbClr val="000000"/>
                          </a:solidFill>
                        </a:rPr>
                        <a:t> footing (</a:t>
                      </a:r>
                      <a:r>
                        <a:rPr lang="fr-FR" sz="1200" b="0" i="1" dirty="0">
                          <a:solidFill>
                            <a:srgbClr val="000000"/>
                          </a:solidFill>
                        </a:rPr>
                        <a:t>jogging</a:t>
                      </a:r>
                      <a:r>
                        <a:rPr lang="fr-FR" sz="1200" b="0" baseline="0" dirty="0">
                          <a:solidFill>
                            <a:srgbClr val="000000"/>
                          </a:solidFill>
                        </a:rPr>
                        <a:t>)</a:t>
                      </a:r>
                      <a:endParaRPr lang="fr-FR" sz="1200" b="0" dirty="0">
                        <a:solidFill>
                          <a:srgbClr val="000000"/>
                        </a:solidFill>
                      </a:endParaRP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1" dirty="0">
                          <a:solidFill>
                            <a:srgbClr val="000000"/>
                          </a:solidFill>
                        </a:rPr>
                        <a:t>du</a:t>
                      </a:r>
                      <a:r>
                        <a:rPr lang="fr-FR" sz="1200" b="0" dirty="0">
                          <a:solidFill>
                            <a:srgbClr val="000000"/>
                          </a:solidFill>
                        </a:rPr>
                        <a:t> patinage (</a:t>
                      </a:r>
                      <a:r>
                        <a:rPr lang="fr-FR" sz="1200" b="0" i="1" dirty="0" err="1">
                          <a:solidFill>
                            <a:srgbClr val="000000"/>
                          </a:solidFill>
                        </a:rPr>
                        <a:t>ice</a:t>
                      </a:r>
                      <a:r>
                        <a:rPr lang="fr-FR" sz="1200" b="0" i="1" dirty="0">
                          <a:solidFill>
                            <a:srgbClr val="000000"/>
                          </a:solidFill>
                        </a:rPr>
                        <a:t> skating</a:t>
                      </a:r>
                      <a:r>
                        <a:rPr lang="fr-FR" sz="1200" b="0" dirty="0">
                          <a:solidFill>
                            <a:srgbClr val="000000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1" dirty="0">
                          <a:solidFill>
                            <a:srgbClr val="000000"/>
                          </a:solidFill>
                        </a:rPr>
                        <a:t>du</a:t>
                      </a:r>
                      <a:r>
                        <a:rPr lang="fr-FR" sz="1200" b="0" dirty="0">
                          <a:solidFill>
                            <a:srgbClr val="000000"/>
                          </a:solidFill>
                        </a:rPr>
                        <a:t> hockey sur glace (</a:t>
                      </a:r>
                      <a:r>
                        <a:rPr lang="fr-FR" sz="1200" b="0" i="1" dirty="0" err="1">
                          <a:solidFill>
                            <a:srgbClr val="000000"/>
                          </a:solidFill>
                        </a:rPr>
                        <a:t>ice</a:t>
                      </a:r>
                      <a:r>
                        <a:rPr lang="fr-FR" sz="1200" b="0" i="1" dirty="0">
                          <a:solidFill>
                            <a:srgbClr val="000000"/>
                          </a:solidFill>
                        </a:rPr>
                        <a:t> hockey</a:t>
                      </a:r>
                      <a:r>
                        <a:rPr lang="fr-FR" sz="1200" b="0" dirty="0">
                          <a:solidFill>
                            <a:srgbClr val="000000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1" dirty="0">
                          <a:solidFill>
                            <a:srgbClr val="000000"/>
                          </a:solidFill>
                        </a:rPr>
                        <a:t>du</a:t>
                      </a:r>
                      <a:r>
                        <a:rPr lang="fr-FR" sz="1200" b="0" dirty="0">
                          <a:solidFill>
                            <a:srgbClr val="000000"/>
                          </a:solidFill>
                        </a:rPr>
                        <a:t> canoë-kayak (</a:t>
                      </a:r>
                      <a:r>
                        <a:rPr lang="fr-FR" sz="1200" b="0" dirty="0" err="1">
                          <a:solidFill>
                            <a:srgbClr val="000000"/>
                          </a:solidFill>
                        </a:rPr>
                        <a:t>canoeing</a:t>
                      </a:r>
                      <a:r>
                        <a:rPr lang="fr-FR" sz="1200" b="0" dirty="0">
                          <a:solidFill>
                            <a:srgbClr val="000000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1" dirty="0">
                          <a:solidFill>
                            <a:srgbClr val="000000"/>
                          </a:solidFill>
                        </a:rPr>
                        <a:t>du</a:t>
                      </a:r>
                      <a:r>
                        <a:rPr lang="fr-FR" sz="1200" b="0" dirty="0">
                          <a:solidFill>
                            <a:srgbClr val="000000"/>
                          </a:solidFill>
                        </a:rPr>
                        <a:t> surf (</a:t>
                      </a:r>
                      <a:r>
                        <a:rPr lang="fr-FR" sz="1200" b="0" dirty="0" err="1">
                          <a:solidFill>
                            <a:srgbClr val="000000"/>
                          </a:solidFill>
                        </a:rPr>
                        <a:t>surfing</a:t>
                      </a:r>
                      <a:r>
                        <a:rPr lang="fr-FR" sz="1200" b="0" dirty="0">
                          <a:solidFill>
                            <a:srgbClr val="000000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1" dirty="0">
                          <a:solidFill>
                            <a:srgbClr val="000000"/>
                          </a:solidFill>
                        </a:rPr>
                        <a:t>de la </a:t>
                      </a:r>
                      <a:r>
                        <a:rPr lang="fr-FR" sz="1200" b="0" dirty="0">
                          <a:solidFill>
                            <a:srgbClr val="000000"/>
                          </a:solidFill>
                        </a:rPr>
                        <a:t>musculation (</a:t>
                      </a:r>
                      <a:r>
                        <a:rPr lang="fr-FR" sz="1200" b="0" dirty="0" err="1">
                          <a:solidFill>
                            <a:srgbClr val="000000"/>
                          </a:solidFill>
                        </a:rPr>
                        <a:t>weight</a:t>
                      </a:r>
                      <a:r>
                        <a:rPr lang="fr-FR" sz="1200" b="0" dirty="0">
                          <a:solidFill>
                            <a:srgbClr val="000000"/>
                          </a:solidFill>
                        </a:rPr>
                        <a:t> training)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1" dirty="0">
                          <a:solidFill>
                            <a:srgbClr val="000000"/>
                          </a:solidFill>
                        </a:rPr>
                        <a:t>de la </a:t>
                      </a:r>
                      <a:r>
                        <a:rPr lang="fr-FR" sz="1200" b="0" dirty="0">
                          <a:solidFill>
                            <a:srgbClr val="000000"/>
                          </a:solidFill>
                        </a:rPr>
                        <a:t>danse (dancing)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1" dirty="0">
                          <a:solidFill>
                            <a:srgbClr val="000000"/>
                          </a:solidFill>
                        </a:rPr>
                        <a:t>de la </a:t>
                      </a:r>
                      <a:r>
                        <a:rPr lang="fr-FR" sz="1200" b="0" dirty="0">
                          <a:solidFill>
                            <a:srgbClr val="000000"/>
                          </a:solidFill>
                        </a:rPr>
                        <a:t>boxe (boxing)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1" dirty="0">
                          <a:solidFill>
                            <a:srgbClr val="000000"/>
                          </a:solidFill>
                        </a:rPr>
                        <a:t>de la </a:t>
                      </a:r>
                      <a:r>
                        <a:rPr lang="fr-FR" sz="1200" b="0" dirty="0">
                          <a:solidFill>
                            <a:srgbClr val="000000"/>
                          </a:solidFill>
                        </a:rPr>
                        <a:t>natation (</a:t>
                      </a:r>
                      <a:r>
                        <a:rPr lang="fr-FR" sz="1200" b="0" dirty="0" err="1">
                          <a:solidFill>
                            <a:srgbClr val="000000"/>
                          </a:solidFill>
                        </a:rPr>
                        <a:t>swimming</a:t>
                      </a:r>
                      <a:r>
                        <a:rPr lang="fr-FR" sz="1200" b="0" dirty="0">
                          <a:solidFill>
                            <a:srgbClr val="000000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1" dirty="0">
                          <a:solidFill>
                            <a:srgbClr val="000000"/>
                          </a:solidFill>
                        </a:rPr>
                        <a:t>de la </a:t>
                      </a:r>
                      <a:r>
                        <a:rPr lang="fr-FR" sz="1200" b="0" dirty="0">
                          <a:solidFill>
                            <a:srgbClr val="000000"/>
                          </a:solidFill>
                        </a:rPr>
                        <a:t>voile (</a:t>
                      </a:r>
                      <a:r>
                        <a:rPr lang="fr-FR" sz="1200" b="0" dirty="0" err="1">
                          <a:solidFill>
                            <a:srgbClr val="000000"/>
                          </a:solidFill>
                        </a:rPr>
                        <a:t>sailing</a:t>
                      </a:r>
                      <a:r>
                        <a:rPr lang="fr-FR" sz="1200" b="0" dirty="0">
                          <a:solidFill>
                            <a:srgbClr val="000000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1" dirty="0">
                          <a:solidFill>
                            <a:srgbClr val="000000"/>
                          </a:solidFill>
                        </a:rPr>
                        <a:t>de la </a:t>
                      </a:r>
                      <a:r>
                        <a:rPr lang="fr-FR" sz="1200" b="0" dirty="0">
                          <a:solidFill>
                            <a:srgbClr val="000000"/>
                          </a:solidFill>
                        </a:rPr>
                        <a:t>planche à voile (</a:t>
                      </a:r>
                      <a:r>
                        <a:rPr lang="fr-FR" sz="1200" b="0" dirty="0" err="1">
                          <a:solidFill>
                            <a:srgbClr val="000000"/>
                          </a:solidFill>
                        </a:rPr>
                        <a:t>windsurfing</a:t>
                      </a:r>
                      <a:r>
                        <a:rPr lang="fr-FR" sz="1200" b="0" dirty="0">
                          <a:solidFill>
                            <a:srgbClr val="000000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1" dirty="0">
                          <a:solidFill>
                            <a:srgbClr val="000000"/>
                          </a:solidFill>
                        </a:rPr>
                        <a:t>de l’</a:t>
                      </a:r>
                      <a:r>
                        <a:rPr lang="fr-FR" sz="1200" b="0" dirty="0">
                          <a:solidFill>
                            <a:srgbClr val="000000"/>
                          </a:solidFill>
                        </a:rPr>
                        <a:t>escalade (rock </a:t>
                      </a:r>
                      <a:r>
                        <a:rPr lang="fr-FR" sz="1200" b="0" dirty="0" err="1">
                          <a:solidFill>
                            <a:srgbClr val="000000"/>
                          </a:solidFill>
                        </a:rPr>
                        <a:t>climbing</a:t>
                      </a:r>
                      <a:r>
                        <a:rPr lang="fr-FR" sz="1200" b="0" dirty="0">
                          <a:solidFill>
                            <a:srgbClr val="000000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1" dirty="0">
                          <a:solidFill>
                            <a:srgbClr val="000000"/>
                          </a:solidFill>
                        </a:rPr>
                        <a:t>de l’</a:t>
                      </a:r>
                      <a:r>
                        <a:rPr lang="fr-FR" sz="1200" b="0" dirty="0">
                          <a:solidFill>
                            <a:srgbClr val="000000"/>
                          </a:solidFill>
                        </a:rPr>
                        <a:t>équitation (horse riding)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1" dirty="0">
                          <a:solidFill>
                            <a:srgbClr val="000000"/>
                          </a:solidFill>
                        </a:rPr>
                        <a:t>des</a:t>
                      </a:r>
                      <a:r>
                        <a:rPr lang="fr-FR" sz="1200" b="0" dirty="0">
                          <a:solidFill>
                            <a:srgbClr val="000000"/>
                          </a:solidFill>
                        </a:rPr>
                        <a:t> </a:t>
                      </a:r>
                      <a:r>
                        <a:rPr lang="fr-FR" sz="1200" b="0" dirty="0">
                          <a:solidFill>
                            <a:srgbClr val="000000"/>
                          </a:solidFill>
                          <a:latin typeface="+mn-lt"/>
                        </a:rPr>
                        <a:t>randonn</a:t>
                      </a:r>
                      <a:r>
                        <a:rPr lang="fr-FR" sz="1200" b="0" dirty="0">
                          <a:solidFill>
                            <a:srgbClr val="000000"/>
                          </a:solidFill>
                          <a:latin typeface="+mn-lt"/>
                          <a:cs typeface="Simplified Arabic" panose="02020603050405020304" pitchFamily="18" charset="-78"/>
                        </a:rPr>
                        <a:t>ées</a:t>
                      </a:r>
                      <a:endParaRPr lang="fr-FR" sz="1200" b="0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4" name="Rounded Rectangle 13"/>
          <p:cNvSpPr/>
          <p:nvPr/>
        </p:nvSpPr>
        <p:spPr>
          <a:xfrm>
            <a:off x="3630073" y="2201190"/>
            <a:ext cx="1141700" cy="1445561"/>
          </a:xfrm>
          <a:prstGeom prst="roundRect">
            <a:avLst/>
          </a:prstGeom>
          <a:solidFill>
            <a:schemeClr val="bg1"/>
          </a:solidFill>
          <a:ln w="19050" cmpd="sng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fr-FR" sz="1200" b="1" dirty="0">
                <a:solidFill>
                  <a:srgbClr val="800000"/>
                </a:solidFill>
              </a:rPr>
              <a:t>FAIRE – to do</a:t>
            </a:r>
          </a:p>
          <a:p>
            <a:pPr algn="ctr">
              <a:lnSpc>
                <a:spcPct val="90000"/>
              </a:lnSpc>
            </a:pPr>
            <a:r>
              <a:rPr lang="fr-FR" sz="1000" b="1" i="1" dirty="0" err="1">
                <a:solidFill>
                  <a:schemeClr val="tx1"/>
                </a:solidFill>
              </a:rPr>
              <a:t>present</a:t>
            </a:r>
            <a:r>
              <a:rPr lang="fr-FR" sz="1000" b="1" i="1" dirty="0">
                <a:solidFill>
                  <a:schemeClr val="tx1"/>
                </a:solidFill>
              </a:rPr>
              <a:t> </a:t>
            </a:r>
            <a:r>
              <a:rPr lang="fr-FR" sz="1000" b="1" i="1" dirty="0" err="1">
                <a:solidFill>
                  <a:schemeClr val="tx1"/>
                </a:solidFill>
              </a:rPr>
              <a:t>tense</a:t>
            </a:r>
            <a:endParaRPr lang="fr-FR" sz="1000" b="1" i="1" dirty="0">
              <a:solidFill>
                <a:schemeClr val="tx1"/>
              </a:solidFill>
            </a:endParaRPr>
          </a:p>
          <a:p>
            <a:pPr>
              <a:lnSpc>
                <a:spcPct val="90000"/>
              </a:lnSpc>
            </a:pPr>
            <a:r>
              <a:rPr lang="fr-FR" sz="1200" b="1" dirty="0">
                <a:solidFill>
                  <a:srgbClr val="000000"/>
                </a:solidFill>
              </a:rPr>
              <a:t>Je </a:t>
            </a:r>
            <a:r>
              <a:rPr lang="fr-FR" sz="1200" b="1" i="1" dirty="0">
                <a:solidFill>
                  <a:srgbClr val="953735"/>
                </a:solidFill>
              </a:rPr>
              <a:t>fais</a:t>
            </a:r>
          </a:p>
          <a:p>
            <a:pPr>
              <a:lnSpc>
                <a:spcPct val="90000"/>
              </a:lnSpc>
            </a:pPr>
            <a:r>
              <a:rPr lang="fr-FR" sz="1200" b="1" dirty="0">
                <a:solidFill>
                  <a:srgbClr val="000000"/>
                </a:solidFill>
              </a:rPr>
              <a:t>tu </a:t>
            </a:r>
            <a:r>
              <a:rPr lang="fr-FR" sz="1200" b="1" i="1" dirty="0">
                <a:solidFill>
                  <a:srgbClr val="953735"/>
                </a:solidFill>
              </a:rPr>
              <a:t>fais</a:t>
            </a:r>
          </a:p>
          <a:p>
            <a:pPr>
              <a:lnSpc>
                <a:spcPct val="90000"/>
              </a:lnSpc>
            </a:pPr>
            <a:r>
              <a:rPr lang="fr-FR" sz="1200" b="1" dirty="0">
                <a:solidFill>
                  <a:srgbClr val="000000"/>
                </a:solidFill>
              </a:rPr>
              <a:t>il/elle </a:t>
            </a:r>
            <a:r>
              <a:rPr lang="fr-FR" sz="1200" b="1" i="1" dirty="0">
                <a:solidFill>
                  <a:srgbClr val="953735"/>
                </a:solidFill>
              </a:rPr>
              <a:t>fait</a:t>
            </a:r>
          </a:p>
          <a:p>
            <a:pPr>
              <a:lnSpc>
                <a:spcPct val="90000"/>
              </a:lnSpc>
            </a:pPr>
            <a:r>
              <a:rPr lang="fr-FR" sz="1200" b="1" dirty="0">
                <a:solidFill>
                  <a:srgbClr val="000000"/>
                </a:solidFill>
              </a:rPr>
              <a:t>nous </a:t>
            </a:r>
            <a:r>
              <a:rPr lang="fr-FR" sz="1200" b="1" i="1" dirty="0">
                <a:solidFill>
                  <a:srgbClr val="953735"/>
                </a:solidFill>
              </a:rPr>
              <a:t>faisons</a:t>
            </a:r>
          </a:p>
          <a:p>
            <a:pPr>
              <a:lnSpc>
                <a:spcPct val="90000"/>
              </a:lnSpc>
            </a:pPr>
            <a:r>
              <a:rPr lang="fr-FR" sz="1200" b="1" dirty="0">
                <a:solidFill>
                  <a:srgbClr val="000000"/>
                </a:solidFill>
              </a:rPr>
              <a:t>vous </a:t>
            </a:r>
            <a:r>
              <a:rPr lang="fr-FR" sz="1200" b="1" i="1" dirty="0">
                <a:solidFill>
                  <a:srgbClr val="953735"/>
                </a:solidFill>
              </a:rPr>
              <a:t>faites</a:t>
            </a:r>
          </a:p>
          <a:p>
            <a:pPr>
              <a:lnSpc>
                <a:spcPct val="90000"/>
              </a:lnSpc>
            </a:pPr>
            <a:r>
              <a:rPr lang="fr-FR" sz="1200" b="1" dirty="0">
                <a:solidFill>
                  <a:srgbClr val="000000"/>
                </a:solidFill>
              </a:rPr>
              <a:t>ils/elles </a:t>
            </a:r>
            <a:r>
              <a:rPr lang="fr-FR" sz="1200" b="1" i="1" dirty="0">
                <a:solidFill>
                  <a:srgbClr val="953735"/>
                </a:solidFill>
              </a:rPr>
              <a:t>font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576273" y="1362102"/>
            <a:ext cx="2871318" cy="75713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fr-FR" sz="1200" dirty="0"/>
              <a:t>Use depuis + the </a:t>
            </a:r>
            <a:r>
              <a:rPr lang="fr-FR" sz="1200" dirty="0" err="1"/>
              <a:t>present</a:t>
            </a:r>
            <a:r>
              <a:rPr lang="fr-FR" sz="1200" dirty="0"/>
              <a:t> </a:t>
            </a:r>
            <a:r>
              <a:rPr lang="fr-FR" sz="1200" dirty="0" err="1"/>
              <a:t>tense</a:t>
            </a:r>
            <a:r>
              <a:rPr lang="fr-FR" sz="1200" dirty="0"/>
              <a:t> to </a:t>
            </a:r>
            <a:r>
              <a:rPr lang="fr-FR" sz="1200" dirty="0" err="1"/>
              <a:t>say</a:t>
            </a:r>
            <a:r>
              <a:rPr lang="fr-FR" sz="1200" dirty="0"/>
              <a:t> how long </a:t>
            </a:r>
            <a:r>
              <a:rPr lang="fr-FR" sz="1200" dirty="0" err="1"/>
              <a:t>something</a:t>
            </a:r>
            <a:r>
              <a:rPr lang="fr-FR" sz="1200" dirty="0"/>
              <a:t> </a:t>
            </a:r>
            <a:r>
              <a:rPr lang="fr-FR" sz="1200" u="sng" dirty="0"/>
              <a:t>has been happening.</a:t>
            </a:r>
          </a:p>
          <a:p>
            <a:pPr algn="ctr">
              <a:lnSpc>
                <a:spcPct val="90000"/>
              </a:lnSpc>
            </a:pPr>
            <a:r>
              <a:rPr lang="fr-FR" sz="1200" dirty="0"/>
              <a:t>Je joue au tennis </a:t>
            </a:r>
            <a:r>
              <a:rPr lang="fr-FR" sz="1200" b="1" dirty="0"/>
              <a:t>depuis</a:t>
            </a:r>
            <a:r>
              <a:rPr lang="fr-FR" sz="1200" dirty="0"/>
              <a:t> cinq ans</a:t>
            </a:r>
          </a:p>
          <a:p>
            <a:pPr algn="ctr">
              <a:lnSpc>
                <a:spcPct val="90000"/>
              </a:lnSpc>
            </a:pPr>
            <a:r>
              <a:rPr lang="fr-FR" sz="1200" dirty="0"/>
              <a:t>I have been </a:t>
            </a:r>
            <a:r>
              <a:rPr lang="fr-FR" sz="1200" dirty="0" err="1"/>
              <a:t>playing</a:t>
            </a:r>
            <a:r>
              <a:rPr lang="fr-FR" sz="1200" dirty="0"/>
              <a:t> tennis for five </a:t>
            </a:r>
            <a:r>
              <a:rPr lang="fr-FR" sz="1200" dirty="0" err="1"/>
              <a:t>years</a:t>
            </a:r>
            <a:r>
              <a:rPr lang="fr-FR" sz="1200" dirty="0"/>
              <a:t> </a:t>
            </a:r>
          </a:p>
        </p:txBody>
      </p:sp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0963577"/>
              </p:ext>
            </p:extLst>
          </p:nvPr>
        </p:nvGraphicFramePr>
        <p:xfrm>
          <a:off x="447631" y="5664255"/>
          <a:ext cx="2942999" cy="3276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429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fr-FR" sz="11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J’aime beaucoup ça car c’est</a:t>
                      </a:r>
                    </a:p>
                    <a:p>
                      <a:r>
                        <a:rPr lang="fr-FR" sz="1100" b="0" i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like </a:t>
                      </a:r>
                      <a:r>
                        <a:rPr lang="fr-FR" sz="1100" b="0" i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it</a:t>
                      </a:r>
                      <a:r>
                        <a:rPr lang="fr-FR" sz="1100" b="0" i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 lot </a:t>
                      </a:r>
                      <a:r>
                        <a:rPr lang="fr-FR" sz="1100" b="0" i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because</a:t>
                      </a:r>
                      <a:r>
                        <a:rPr lang="fr-FR" sz="1100" b="0" i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fr-FR" sz="1100" b="0" i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it’s</a:t>
                      </a:r>
                      <a:endParaRPr lang="en-GB" sz="1100" b="0" i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fr-FR" sz="11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facile / ludique / sympa / rapide / beau.</a:t>
                      </a:r>
                    </a:p>
                    <a:p>
                      <a:r>
                        <a:rPr lang="fr-FR" sz="1100" b="0" i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easy</a:t>
                      </a:r>
                      <a:r>
                        <a:rPr lang="fr-FR" sz="1100" b="0" i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/ fun / </a:t>
                      </a:r>
                      <a:r>
                        <a:rPr lang="fr-FR" sz="1100" b="0" i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nice</a:t>
                      </a:r>
                      <a:r>
                        <a:rPr lang="fr-FR" sz="1100" b="0" i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/ fast / </a:t>
                      </a:r>
                      <a:r>
                        <a:rPr lang="fr-FR" sz="1100" b="0" i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beautiful</a:t>
                      </a:r>
                      <a:r>
                        <a:rPr lang="fr-FR" sz="1100" b="0" i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endParaRPr lang="fr-FR" sz="110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fr-FR" sz="11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C’est un sport qui est bon pour</a:t>
                      </a:r>
                    </a:p>
                    <a:p>
                      <a:r>
                        <a:rPr lang="fr-FR" sz="1100" b="0" i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It’s</a:t>
                      </a:r>
                      <a:r>
                        <a:rPr lang="fr-FR" sz="1100" b="0" i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 sport </a:t>
                      </a:r>
                      <a:r>
                        <a:rPr lang="fr-FR" sz="1100" b="0" i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which</a:t>
                      </a:r>
                      <a:r>
                        <a:rPr lang="fr-FR" sz="1100" b="0" i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fr-FR" sz="1100" b="0" i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is</a:t>
                      </a:r>
                      <a:r>
                        <a:rPr lang="fr-FR" sz="1100" b="0" i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good for </a:t>
                      </a:r>
                      <a:endParaRPr lang="en-GB" sz="1100" b="0" i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fr-FR" sz="11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le corps / le mental / le cœur / la concentration</a:t>
                      </a:r>
                    </a:p>
                    <a:p>
                      <a:r>
                        <a:rPr lang="en-GB" sz="1100" b="0" i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body / the mind / the heart / concentration</a:t>
                      </a:r>
                    </a:p>
                    <a:p>
                      <a:r>
                        <a:rPr lang="fr-FR" sz="11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…et qui demande…</a:t>
                      </a:r>
                    </a:p>
                    <a:p>
                      <a:r>
                        <a:rPr lang="fr-FR" sz="1100" b="0" i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…and </a:t>
                      </a:r>
                      <a:r>
                        <a:rPr lang="fr-FR" sz="1100" b="0" i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which</a:t>
                      </a:r>
                      <a:r>
                        <a:rPr lang="fr-FR" sz="1100" b="0" i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fr-FR" sz="1100" b="0" i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requires</a:t>
                      </a:r>
                      <a:r>
                        <a:rPr lang="fr-FR" sz="1100" b="0" i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…</a:t>
                      </a:r>
                      <a:endParaRPr lang="en-GB" sz="1100" b="0" i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fr-FR" sz="11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une excellente forme physique  / une bonne coordination / de l’endurance / de bons réflexes.</a:t>
                      </a:r>
                    </a:p>
                    <a:p>
                      <a:r>
                        <a:rPr lang="fr-FR" sz="1100" b="0" i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excellent </a:t>
                      </a:r>
                      <a:r>
                        <a:rPr lang="fr-FR" sz="1100" b="0" i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physical</a:t>
                      </a:r>
                      <a:r>
                        <a:rPr lang="fr-FR" sz="1100" b="0" i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fr-FR" sz="1100" b="0" i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shape</a:t>
                      </a:r>
                      <a:r>
                        <a:rPr lang="fr-FR" sz="1100" b="0" i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/ good coordination / </a:t>
                      </a:r>
                      <a:r>
                        <a:rPr lang="fr-FR" sz="1100" b="0" i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stamina</a:t>
                      </a:r>
                      <a:r>
                        <a:rPr lang="fr-FR" sz="1100" b="0" i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/ good reflexes</a:t>
                      </a:r>
                    </a:p>
                    <a:p>
                      <a:endParaRPr lang="en-GB" sz="110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fr-FR" sz="11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Ça m’aide à décompresser = </a:t>
                      </a:r>
                      <a:r>
                        <a:rPr lang="fr-FR" sz="1100" b="0" i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It </a:t>
                      </a:r>
                      <a:r>
                        <a:rPr lang="fr-FR" sz="1100" b="0" i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helps</a:t>
                      </a:r>
                      <a:r>
                        <a:rPr lang="fr-FR" sz="1100" b="0" i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me </a:t>
                      </a:r>
                      <a:r>
                        <a:rPr lang="fr-FR" sz="1100" b="0" i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unwind</a:t>
                      </a:r>
                      <a:endParaRPr lang="en-GB" sz="110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fr-FR" sz="11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Ça me fait du bien = </a:t>
                      </a:r>
                      <a:r>
                        <a:rPr lang="fr-FR" sz="1100" b="0" i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It </a:t>
                      </a:r>
                      <a:r>
                        <a:rPr lang="fr-FR" sz="1100" b="0" i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does</a:t>
                      </a:r>
                      <a:r>
                        <a:rPr lang="fr-FR" sz="1100" b="0" i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me good</a:t>
                      </a:r>
                      <a:endParaRPr lang="fr-FR" sz="1100" b="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8" name="TextBox 27">
            <a:extLst>
              <a:ext uri="{FF2B5EF4-FFF2-40B4-BE49-F238E27FC236}">
                <a16:creationId xmlns:a16="http://schemas.microsoft.com/office/drawing/2014/main" id="{965B592E-9924-45C9-A472-07B8BE6FCA8B}"/>
              </a:ext>
            </a:extLst>
          </p:cNvPr>
          <p:cNvSpPr txBox="1"/>
          <p:nvPr/>
        </p:nvSpPr>
        <p:spPr>
          <a:xfrm>
            <a:off x="3612114" y="5753126"/>
            <a:ext cx="2871318" cy="175432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19050" cmpd="sng"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1200" dirty="0"/>
              <a:t>Most adjectives come </a:t>
            </a:r>
            <a:r>
              <a:rPr lang="fr-FR" sz="1200" u="sng" dirty="0" err="1"/>
              <a:t>after</a:t>
            </a:r>
            <a:r>
              <a:rPr lang="fr-FR" sz="1200" dirty="0"/>
              <a:t> the </a:t>
            </a:r>
            <a:r>
              <a:rPr lang="fr-FR" sz="1200" dirty="0" err="1"/>
              <a:t>nouns</a:t>
            </a:r>
            <a:r>
              <a:rPr lang="fr-FR" sz="1200" dirty="0"/>
              <a:t>:</a:t>
            </a:r>
          </a:p>
          <a:p>
            <a:pPr algn="ctr"/>
            <a:r>
              <a:rPr lang="fr-FR" sz="1200" dirty="0"/>
              <a:t>C’est un sport </a:t>
            </a:r>
            <a:r>
              <a:rPr lang="fr-FR" sz="1200" b="1" dirty="0"/>
              <a:t>rapide</a:t>
            </a:r>
          </a:p>
          <a:p>
            <a:pPr algn="ctr"/>
            <a:endParaRPr lang="fr-FR" sz="1200" b="1" dirty="0"/>
          </a:p>
          <a:p>
            <a:r>
              <a:rPr lang="fr-FR" sz="1200" dirty="0" err="1"/>
              <a:t>However</a:t>
            </a:r>
            <a:r>
              <a:rPr lang="fr-FR" sz="1200" dirty="0"/>
              <a:t>, </a:t>
            </a:r>
            <a:r>
              <a:rPr lang="fr-FR" sz="1200" dirty="0" err="1"/>
              <a:t>some</a:t>
            </a:r>
            <a:r>
              <a:rPr lang="fr-FR" sz="1200" dirty="0"/>
              <a:t> adjectives come </a:t>
            </a:r>
            <a:r>
              <a:rPr lang="fr-FR" sz="1200" u="sng" dirty="0"/>
              <a:t>in front of</a:t>
            </a:r>
            <a:r>
              <a:rPr lang="fr-FR" sz="1200" dirty="0"/>
              <a:t> the </a:t>
            </a:r>
            <a:r>
              <a:rPr lang="fr-FR" sz="1200" dirty="0" err="1"/>
              <a:t>noun</a:t>
            </a:r>
            <a:r>
              <a:rPr lang="fr-FR" sz="1200" dirty="0"/>
              <a:t> e.g. beau and bon</a:t>
            </a:r>
          </a:p>
          <a:p>
            <a:endParaRPr lang="fr-FR" sz="1200" dirty="0"/>
          </a:p>
          <a:p>
            <a:r>
              <a:rPr lang="fr-FR" sz="1200" dirty="0"/>
              <a:t>C’est un </a:t>
            </a:r>
            <a:r>
              <a:rPr lang="fr-FR" sz="1200" b="1" dirty="0"/>
              <a:t>beau </a:t>
            </a:r>
            <a:r>
              <a:rPr lang="fr-FR" sz="1200" dirty="0"/>
              <a:t>sport</a:t>
            </a:r>
          </a:p>
          <a:p>
            <a:r>
              <a:rPr lang="fr-FR" sz="1200" dirty="0"/>
              <a:t>Cela demande… une </a:t>
            </a:r>
            <a:r>
              <a:rPr lang="fr-FR" sz="1200" b="1" dirty="0"/>
              <a:t>bonne</a:t>
            </a:r>
            <a:r>
              <a:rPr lang="fr-FR" sz="1200" dirty="0"/>
              <a:t> coordination</a:t>
            </a:r>
          </a:p>
          <a:p>
            <a:r>
              <a:rPr lang="fr-FR" sz="1200" dirty="0"/>
              <a:t>                             de </a:t>
            </a:r>
            <a:r>
              <a:rPr lang="fr-FR" sz="1200" b="1" dirty="0"/>
              <a:t>bons </a:t>
            </a:r>
            <a:r>
              <a:rPr lang="fr-FR" sz="1200" dirty="0"/>
              <a:t>réflexes</a:t>
            </a:r>
          </a:p>
        </p:txBody>
      </p:sp>
      <p:sp>
        <p:nvSpPr>
          <p:cNvPr id="13" name="Rounded Rectangle 13">
            <a:extLst>
              <a:ext uri="{FF2B5EF4-FFF2-40B4-BE49-F238E27FC236}">
                <a16:creationId xmlns:a16="http://schemas.microsoft.com/office/drawing/2014/main" id="{A8FA7E60-0821-44D8-984F-82AB09D84D9A}"/>
              </a:ext>
            </a:extLst>
          </p:cNvPr>
          <p:cNvSpPr/>
          <p:nvPr/>
        </p:nvSpPr>
        <p:spPr>
          <a:xfrm>
            <a:off x="4926195" y="2201190"/>
            <a:ext cx="1450944" cy="1445561"/>
          </a:xfrm>
          <a:prstGeom prst="roundRect">
            <a:avLst/>
          </a:prstGeom>
          <a:solidFill>
            <a:schemeClr val="bg1"/>
          </a:solidFill>
          <a:ln w="19050" cmpd="sng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fr-FR" sz="1200" b="1" dirty="0">
                <a:solidFill>
                  <a:srgbClr val="800000"/>
                </a:solidFill>
              </a:rPr>
              <a:t>FAIRE – to do</a:t>
            </a:r>
          </a:p>
          <a:p>
            <a:pPr algn="ctr">
              <a:lnSpc>
                <a:spcPct val="90000"/>
              </a:lnSpc>
            </a:pPr>
            <a:r>
              <a:rPr lang="fr-FR" sz="1000" b="1" i="1" dirty="0" err="1">
                <a:solidFill>
                  <a:schemeClr val="tx1"/>
                </a:solidFill>
              </a:rPr>
              <a:t>imperfect</a:t>
            </a:r>
            <a:r>
              <a:rPr lang="fr-FR" sz="1000" b="1" i="1" dirty="0">
                <a:solidFill>
                  <a:schemeClr val="tx1"/>
                </a:solidFill>
              </a:rPr>
              <a:t> </a:t>
            </a:r>
            <a:r>
              <a:rPr lang="fr-FR" sz="1000" b="1" i="1" dirty="0" err="1">
                <a:solidFill>
                  <a:schemeClr val="tx1"/>
                </a:solidFill>
              </a:rPr>
              <a:t>tense</a:t>
            </a:r>
            <a:endParaRPr lang="fr-FR" sz="1000" b="1" i="1" dirty="0">
              <a:solidFill>
                <a:schemeClr val="tx1"/>
              </a:solidFill>
            </a:endParaRPr>
          </a:p>
          <a:p>
            <a:pPr>
              <a:lnSpc>
                <a:spcPct val="90000"/>
              </a:lnSpc>
            </a:pPr>
            <a:r>
              <a:rPr lang="fr-FR" sz="1200" b="1" dirty="0">
                <a:solidFill>
                  <a:srgbClr val="000000"/>
                </a:solidFill>
              </a:rPr>
              <a:t>Je </a:t>
            </a:r>
            <a:r>
              <a:rPr lang="fr-FR" sz="1200" b="1" i="1" dirty="0">
                <a:solidFill>
                  <a:srgbClr val="953735"/>
                </a:solidFill>
              </a:rPr>
              <a:t>faisais</a:t>
            </a:r>
          </a:p>
          <a:p>
            <a:pPr>
              <a:lnSpc>
                <a:spcPct val="90000"/>
              </a:lnSpc>
            </a:pPr>
            <a:r>
              <a:rPr lang="fr-FR" sz="1200" b="1" dirty="0">
                <a:solidFill>
                  <a:srgbClr val="000000"/>
                </a:solidFill>
              </a:rPr>
              <a:t>tu as </a:t>
            </a:r>
            <a:r>
              <a:rPr lang="fr-FR" sz="1200" b="1" i="1" dirty="0">
                <a:solidFill>
                  <a:srgbClr val="953735"/>
                </a:solidFill>
              </a:rPr>
              <a:t>faisais</a:t>
            </a:r>
          </a:p>
          <a:p>
            <a:pPr>
              <a:lnSpc>
                <a:spcPct val="90000"/>
              </a:lnSpc>
            </a:pPr>
            <a:r>
              <a:rPr lang="fr-FR" sz="1200" b="1" dirty="0">
                <a:solidFill>
                  <a:srgbClr val="000000"/>
                </a:solidFill>
              </a:rPr>
              <a:t>il/elle  </a:t>
            </a:r>
            <a:r>
              <a:rPr lang="fr-FR" sz="1200" b="1" i="1" dirty="0">
                <a:solidFill>
                  <a:srgbClr val="953735"/>
                </a:solidFill>
              </a:rPr>
              <a:t>faisait</a:t>
            </a:r>
          </a:p>
          <a:p>
            <a:pPr>
              <a:lnSpc>
                <a:spcPct val="90000"/>
              </a:lnSpc>
            </a:pPr>
            <a:r>
              <a:rPr lang="fr-FR" sz="1200" b="1" dirty="0">
                <a:solidFill>
                  <a:srgbClr val="000000"/>
                </a:solidFill>
              </a:rPr>
              <a:t>nous  </a:t>
            </a:r>
            <a:r>
              <a:rPr lang="fr-FR" sz="1200" b="1" i="1" dirty="0">
                <a:solidFill>
                  <a:srgbClr val="953735"/>
                </a:solidFill>
              </a:rPr>
              <a:t>faisions</a:t>
            </a:r>
          </a:p>
          <a:p>
            <a:pPr>
              <a:lnSpc>
                <a:spcPct val="90000"/>
              </a:lnSpc>
            </a:pPr>
            <a:r>
              <a:rPr lang="fr-FR" sz="1200" b="1" dirty="0">
                <a:solidFill>
                  <a:srgbClr val="000000"/>
                </a:solidFill>
              </a:rPr>
              <a:t>vous </a:t>
            </a:r>
            <a:r>
              <a:rPr lang="fr-FR" sz="1200" b="1" i="1" dirty="0">
                <a:solidFill>
                  <a:srgbClr val="953735"/>
                </a:solidFill>
              </a:rPr>
              <a:t>faisiez</a:t>
            </a:r>
          </a:p>
          <a:p>
            <a:pPr>
              <a:lnSpc>
                <a:spcPct val="90000"/>
              </a:lnSpc>
            </a:pPr>
            <a:r>
              <a:rPr lang="fr-FR" sz="1200" b="1" dirty="0">
                <a:solidFill>
                  <a:srgbClr val="000000"/>
                </a:solidFill>
              </a:rPr>
              <a:t>ils/elles </a:t>
            </a:r>
            <a:r>
              <a:rPr lang="fr-FR" sz="1200" b="1" i="1" dirty="0">
                <a:solidFill>
                  <a:srgbClr val="953735"/>
                </a:solidFill>
              </a:rPr>
              <a:t>faisaient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D214539-453A-45C4-8FCE-7333F0084EA3}"/>
              </a:ext>
            </a:extLst>
          </p:cNvPr>
          <p:cNvSpPr txBox="1"/>
          <p:nvPr/>
        </p:nvSpPr>
        <p:spPr>
          <a:xfrm>
            <a:off x="3576273" y="7642833"/>
            <a:ext cx="2942999" cy="120032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19050" cmpd="sng"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1200" b="1" dirty="0"/>
              <a:t>jouer </a:t>
            </a:r>
            <a:r>
              <a:rPr lang="fr-FR" sz="1200" b="1" dirty="0">
                <a:cs typeface="Simplified Arabic" panose="02020603050405020304" pitchFamily="18" charset="-78"/>
              </a:rPr>
              <a:t>à or jouer de?</a:t>
            </a:r>
            <a:endParaRPr lang="fr-FR" sz="1200" dirty="0">
              <a:cs typeface="Simplified Arabic" panose="02020603050405020304" pitchFamily="18" charset="-78"/>
            </a:endParaRPr>
          </a:p>
          <a:p>
            <a:r>
              <a:rPr lang="fr-FR" sz="1200" dirty="0" err="1">
                <a:cs typeface="Simplified Arabic" panose="02020603050405020304" pitchFamily="18" charset="-78"/>
              </a:rPr>
              <a:t>When</a:t>
            </a:r>
            <a:r>
              <a:rPr lang="fr-FR" sz="1200" dirty="0">
                <a:cs typeface="Simplified Arabic" panose="02020603050405020304" pitchFamily="18" charset="-78"/>
              </a:rPr>
              <a:t> </a:t>
            </a:r>
            <a:r>
              <a:rPr lang="fr-FR" sz="1200" dirty="0" err="1">
                <a:cs typeface="Simplified Arabic" panose="02020603050405020304" pitchFamily="18" charset="-78"/>
              </a:rPr>
              <a:t>you</a:t>
            </a:r>
            <a:r>
              <a:rPr lang="fr-FR" sz="1200" dirty="0">
                <a:cs typeface="Simplified Arabic" panose="02020603050405020304" pitchFamily="18" charset="-78"/>
              </a:rPr>
              <a:t> are </a:t>
            </a:r>
            <a:r>
              <a:rPr lang="fr-FR" sz="1200" dirty="0" err="1">
                <a:cs typeface="Simplified Arabic" panose="02020603050405020304" pitchFamily="18" charset="-78"/>
              </a:rPr>
              <a:t>talking</a:t>
            </a:r>
            <a:r>
              <a:rPr lang="fr-FR" sz="1200" dirty="0">
                <a:cs typeface="Simplified Arabic" panose="02020603050405020304" pitchFamily="18" charset="-78"/>
              </a:rPr>
              <a:t> about a sport, use </a:t>
            </a:r>
            <a:r>
              <a:rPr lang="fr-FR" sz="1200" b="1" dirty="0">
                <a:cs typeface="Simplified Arabic" panose="02020603050405020304" pitchFamily="18" charset="-78"/>
              </a:rPr>
              <a:t>jouer </a:t>
            </a:r>
            <a:r>
              <a:rPr lang="fr-FR" sz="1200" b="1" u="sng" dirty="0">
                <a:cs typeface="Simplified Arabic" panose="02020603050405020304" pitchFamily="18" charset="-78"/>
              </a:rPr>
              <a:t>à</a:t>
            </a:r>
            <a:r>
              <a:rPr lang="fr-FR" sz="1200" dirty="0">
                <a:cs typeface="Simplified Arabic" panose="02020603050405020304" pitchFamily="18" charset="-78"/>
              </a:rPr>
              <a:t>: Je </a:t>
            </a:r>
            <a:r>
              <a:rPr lang="fr-FR" sz="1200" b="1" dirty="0">
                <a:cs typeface="Simplified Arabic" panose="02020603050405020304" pitchFamily="18" charset="-78"/>
              </a:rPr>
              <a:t>joue au </a:t>
            </a:r>
            <a:r>
              <a:rPr lang="fr-FR" sz="1200" dirty="0">
                <a:cs typeface="Simplified Arabic" panose="02020603050405020304" pitchFamily="18" charset="-78"/>
              </a:rPr>
              <a:t>football ( I </a:t>
            </a:r>
            <a:r>
              <a:rPr lang="fr-FR" sz="1200" dirty="0" err="1">
                <a:cs typeface="Simplified Arabic" panose="02020603050405020304" pitchFamily="18" charset="-78"/>
              </a:rPr>
              <a:t>play</a:t>
            </a:r>
            <a:r>
              <a:rPr lang="fr-FR" sz="1200" dirty="0">
                <a:cs typeface="Simplified Arabic" panose="02020603050405020304" pitchFamily="18" charset="-78"/>
              </a:rPr>
              <a:t> football.) </a:t>
            </a:r>
            <a:r>
              <a:rPr lang="fr-FR" sz="1200" dirty="0" err="1">
                <a:cs typeface="Simplified Arabic" panose="02020603050405020304" pitchFamily="18" charset="-78"/>
              </a:rPr>
              <a:t>When</a:t>
            </a:r>
            <a:r>
              <a:rPr lang="fr-FR" sz="1200" dirty="0">
                <a:cs typeface="Simplified Arabic" panose="02020603050405020304" pitchFamily="18" charset="-78"/>
              </a:rPr>
              <a:t> </a:t>
            </a:r>
            <a:r>
              <a:rPr lang="fr-FR" sz="1200" dirty="0" err="1">
                <a:cs typeface="Simplified Arabic" panose="02020603050405020304" pitchFamily="18" charset="-78"/>
              </a:rPr>
              <a:t>you</a:t>
            </a:r>
            <a:r>
              <a:rPr lang="fr-FR" sz="1200" dirty="0">
                <a:cs typeface="Simplified Arabic" panose="02020603050405020304" pitchFamily="18" charset="-78"/>
              </a:rPr>
              <a:t> are </a:t>
            </a:r>
            <a:r>
              <a:rPr lang="fr-FR" sz="1200" dirty="0" err="1">
                <a:cs typeface="Simplified Arabic" panose="02020603050405020304" pitchFamily="18" charset="-78"/>
              </a:rPr>
              <a:t>talking</a:t>
            </a:r>
            <a:r>
              <a:rPr lang="fr-FR" sz="1200" dirty="0">
                <a:cs typeface="Simplified Arabic" panose="02020603050405020304" pitchFamily="18" charset="-78"/>
              </a:rPr>
              <a:t> about a musical instrument use </a:t>
            </a:r>
            <a:r>
              <a:rPr lang="fr-FR" sz="1200" b="1" dirty="0">
                <a:cs typeface="Simplified Arabic" panose="02020603050405020304" pitchFamily="18" charset="-78"/>
              </a:rPr>
              <a:t>jouer de</a:t>
            </a:r>
            <a:r>
              <a:rPr lang="fr-FR" sz="1200" dirty="0">
                <a:cs typeface="Simplified Arabic" panose="02020603050405020304" pitchFamily="18" charset="-78"/>
              </a:rPr>
              <a:t>: Je </a:t>
            </a:r>
            <a:r>
              <a:rPr lang="fr-FR" sz="1200" b="1" dirty="0">
                <a:cs typeface="Simplified Arabic" panose="02020603050405020304" pitchFamily="18" charset="-78"/>
              </a:rPr>
              <a:t>joue de </a:t>
            </a:r>
            <a:r>
              <a:rPr lang="fr-FR" sz="1200" dirty="0">
                <a:cs typeface="Simplified Arabic" panose="02020603050405020304" pitchFamily="18" charset="-78"/>
              </a:rPr>
              <a:t>la flûte (I </a:t>
            </a:r>
            <a:r>
              <a:rPr lang="fr-FR" sz="1200" dirty="0" err="1">
                <a:cs typeface="Simplified Arabic" panose="02020603050405020304" pitchFamily="18" charset="-78"/>
              </a:rPr>
              <a:t>play</a:t>
            </a:r>
            <a:r>
              <a:rPr lang="fr-FR" sz="1200" dirty="0">
                <a:cs typeface="Simplified Arabic" panose="02020603050405020304" pitchFamily="18" charset="-78"/>
              </a:rPr>
              <a:t> the flute.)</a:t>
            </a:r>
            <a:endParaRPr lang="fr-FR" sz="1200" b="1" dirty="0"/>
          </a:p>
        </p:txBody>
      </p:sp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B44AB07C-0784-4201-9F61-F8F871D9CA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1713042"/>
              </p:ext>
            </p:extLst>
          </p:nvPr>
        </p:nvGraphicFramePr>
        <p:xfrm>
          <a:off x="3537948" y="3707579"/>
          <a:ext cx="2981324" cy="1193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28688">
                  <a:extLst>
                    <a:ext uri="{9D8B030D-6E8A-4147-A177-3AD203B41FA5}">
                      <a16:colId xmlns:a16="http://schemas.microsoft.com/office/drawing/2014/main" val="3045608033"/>
                    </a:ext>
                  </a:extLst>
                </a:gridCol>
                <a:gridCol w="975743">
                  <a:extLst>
                    <a:ext uri="{9D8B030D-6E8A-4147-A177-3AD203B41FA5}">
                      <a16:colId xmlns:a16="http://schemas.microsoft.com/office/drawing/2014/main" val="3385990130"/>
                    </a:ext>
                  </a:extLst>
                </a:gridCol>
                <a:gridCol w="1076893">
                  <a:extLst>
                    <a:ext uri="{9D8B030D-6E8A-4147-A177-3AD203B41FA5}">
                      <a16:colId xmlns:a16="http://schemas.microsoft.com/office/drawing/2014/main" val="381820808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200" u="sng" dirty="0">
                          <a:solidFill>
                            <a:schemeClr val="tx1"/>
                          </a:solidFill>
                        </a:rPr>
                        <a:t>Opinions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921043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+mn-lt"/>
                        </a:rPr>
                        <a:t>Je </a:t>
                      </a:r>
                      <a:r>
                        <a:rPr lang="en-GB" sz="1200" dirty="0" err="1">
                          <a:latin typeface="+mn-lt"/>
                        </a:rPr>
                        <a:t>trouve</a:t>
                      </a:r>
                      <a:r>
                        <a:rPr lang="en-GB" sz="1200" dirty="0">
                          <a:latin typeface="+mn-lt"/>
                        </a:rPr>
                        <a:t> </a:t>
                      </a:r>
                      <a:r>
                        <a:rPr lang="en-GB" sz="1200" dirty="0" err="1">
                          <a:latin typeface="+mn-lt"/>
                          <a:cs typeface="Simplified Arabic" panose="02020603050405020304" pitchFamily="18" charset="-78"/>
                        </a:rPr>
                        <a:t>ça</a:t>
                      </a:r>
                      <a:endParaRPr lang="en-GB" sz="1200" dirty="0">
                        <a:latin typeface="+mn-lt"/>
                        <a:cs typeface="Simplified Arabic" panose="02020603050405020304" pitchFamily="18" charset="-78"/>
                      </a:endParaRPr>
                    </a:p>
                    <a:p>
                      <a:r>
                        <a:rPr lang="en-GB" sz="1200" dirty="0">
                          <a:latin typeface="+mn-lt"/>
                          <a:cs typeface="Simplified Arabic" panose="02020603050405020304" pitchFamily="18" charset="-78"/>
                        </a:rPr>
                        <a:t>(I find it…)</a:t>
                      </a:r>
                      <a:endParaRPr lang="en-GB" sz="12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super.</a:t>
                      </a:r>
                    </a:p>
                    <a:p>
                      <a:pPr algn="ctr"/>
                      <a:r>
                        <a:rPr lang="en-GB" sz="1200" dirty="0" err="1">
                          <a:latin typeface="+mn-lt"/>
                        </a:rPr>
                        <a:t>g</a:t>
                      </a:r>
                      <a:r>
                        <a:rPr lang="en-GB" sz="1200" dirty="0" err="1">
                          <a:latin typeface="+mn-lt"/>
                          <a:cs typeface="Simplified Arabic" panose="02020603050405020304" pitchFamily="18" charset="-78"/>
                        </a:rPr>
                        <a:t>énial</a:t>
                      </a:r>
                      <a:r>
                        <a:rPr lang="en-GB" sz="1200" dirty="0">
                          <a:latin typeface="+mn-lt"/>
                          <a:cs typeface="Simplified Arabic" panose="02020603050405020304" pitchFamily="18" charset="-78"/>
                        </a:rPr>
                        <a:t>.</a:t>
                      </a:r>
                    </a:p>
                    <a:p>
                      <a:pPr algn="ctr"/>
                      <a:r>
                        <a:rPr lang="en-GB" sz="1200" dirty="0" err="1">
                          <a:latin typeface="+mn-lt"/>
                          <a:cs typeface="Simplified Arabic" panose="02020603050405020304" pitchFamily="18" charset="-78"/>
                        </a:rPr>
                        <a:t>passionnant</a:t>
                      </a:r>
                      <a:r>
                        <a:rPr lang="en-GB" sz="1200" dirty="0">
                          <a:latin typeface="+mn-lt"/>
                          <a:cs typeface="Simplified Arabic" panose="02020603050405020304" pitchFamily="18" charset="-78"/>
                        </a:rPr>
                        <a:t>.</a:t>
                      </a:r>
                    </a:p>
                    <a:p>
                      <a:pPr algn="ctr"/>
                      <a:r>
                        <a:rPr lang="en-GB" sz="1200" dirty="0">
                          <a:latin typeface="+mn-lt"/>
                          <a:cs typeface="Simplified Arabic" panose="02020603050405020304" pitchFamily="18" charset="-78"/>
                        </a:rPr>
                        <a:t>bien.</a:t>
                      </a:r>
                      <a:endParaRPr lang="en-GB" sz="12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err="1"/>
                        <a:t>ennuyeux</a:t>
                      </a:r>
                      <a:r>
                        <a:rPr lang="en-GB" sz="1200" dirty="0"/>
                        <a:t>.</a:t>
                      </a:r>
                    </a:p>
                    <a:p>
                      <a:pPr algn="ctr"/>
                      <a:r>
                        <a:rPr lang="en-GB" sz="1200" dirty="0" err="1"/>
                        <a:t>barbant</a:t>
                      </a:r>
                      <a:r>
                        <a:rPr lang="en-GB" sz="1200" dirty="0"/>
                        <a:t>.</a:t>
                      </a:r>
                    </a:p>
                    <a:p>
                      <a:pPr algn="ctr"/>
                      <a:r>
                        <a:rPr lang="en-GB" sz="1200" dirty="0" err="1"/>
                        <a:t>nul</a:t>
                      </a:r>
                      <a:r>
                        <a:rPr lang="en-GB" sz="1200" dirty="0"/>
                        <a:t>.</a:t>
                      </a:r>
                    </a:p>
                    <a:p>
                      <a:pPr algn="ctr"/>
                      <a:r>
                        <a:rPr lang="en-GB" sz="1200" dirty="0"/>
                        <a:t>stupide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95756869"/>
                  </a:ext>
                </a:extLst>
              </a:tr>
            </a:tbl>
          </a:graphicData>
        </a:graphic>
      </p:graphicFrame>
      <p:pic>
        <p:nvPicPr>
          <p:cNvPr id="9" name="Picture 8" descr="Logo&#10;&#10;Description automatically generated">
            <a:extLst>
              <a:ext uri="{FF2B5EF4-FFF2-40B4-BE49-F238E27FC236}">
                <a16:creationId xmlns:a16="http://schemas.microsoft.com/office/drawing/2014/main" id="{C1DB5C17-5E15-402E-81A2-03CEA7F029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4826876" y="3782132"/>
            <a:ext cx="220896" cy="220839"/>
          </a:xfrm>
          <a:prstGeom prst="rect">
            <a:avLst/>
          </a:prstGeom>
        </p:spPr>
      </p:pic>
      <p:pic>
        <p:nvPicPr>
          <p:cNvPr id="18" name="Picture 17" descr="Icon&#10;&#10;Description automatically generated">
            <a:extLst>
              <a:ext uri="{FF2B5EF4-FFF2-40B4-BE49-F238E27FC236}">
                <a16:creationId xmlns:a16="http://schemas.microsoft.com/office/drawing/2014/main" id="{D726770A-39A6-46AF-8123-233B90339F3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5826868" y="3788681"/>
            <a:ext cx="220897" cy="220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06705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2755141"/>
              </p:ext>
            </p:extLst>
          </p:nvPr>
        </p:nvGraphicFramePr>
        <p:xfrm>
          <a:off x="374568" y="500788"/>
          <a:ext cx="6198144" cy="81983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990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990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61787">
                <a:tc gridSpan="2"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1787">
                <a:tc>
                  <a:txBody>
                    <a:bodyPr/>
                    <a:lstStyle/>
                    <a:p>
                      <a:pPr algn="ctr"/>
                      <a:r>
                        <a:rPr lang="fr-FR" sz="1200" b="1" baseline="0" dirty="0"/>
                        <a:t>Ce que je fais en ligne (</a:t>
                      </a:r>
                      <a:r>
                        <a:rPr lang="fr-FR" sz="1200" b="1" i="1" baseline="0" dirty="0" err="1"/>
                        <a:t>What</a:t>
                      </a:r>
                      <a:r>
                        <a:rPr lang="fr-FR" sz="1200" b="1" i="1" baseline="0" dirty="0"/>
                        <a:t> I do online</a:t>
                      </a:r>
                      <a:r>
                        <a:rPr lang="fr-FR" sz="1200" b="1" dirty="0"/>
                        <a:t>):</a:t>
                      </a:r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400" b="1" dirty="0" err="1"/>
                        <a:t>Grammar</a:t>
                      </a:r>
                      <a:r>
                        <a:rPr lang="fr-FR" sz="1400" b="1" dirty="0"/>
                        <a:t>:</a:t>
                      </a:r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36655">
                <a:tc>
                  <a:txBody>
                    <a:bodyPr/>
                    <a:lstStyle/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sz="1200" dirty="0"/>
                    </a:p>
                    <a:p>
                      <a:endParaRPr lang="fr-FR" sz="1200" dirty="0"/>
                    </a:p>
                    <a:p>
                      <a:endParaRPr lang="fr-FR" sz="1200" dirty="0"/>
                    </a:p>
                    <a:p>
                      <a:endParaRPr lang="fr-FR" sz="1000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fr-FR" sz="1200" b="1" baseline="0" dirty="0"/>
                        <a:t>Comparative adjectives:</a:t>
                      </a:r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05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0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lang="fr-FR" sz="1400" b="0" baseline="0" dirty="0">
                          <a:latin typeface="+mn-lt"/>
                        </a:rPr>
                        <a:t>The relative </a:t>
                      </a:r>
                      <a:r>
                        <a:rPr lang="fr-FR" sz="1400" b="0" baseline="0" dirty="0" err="1">
                          <a:latin typeface="+mn-lt"/>
                        </a:rPr>
                        <a:t>pronoun</a:t>
                      </a:r>
                      <a:r>
                        <a:rPr lang="fr-FR" sz="1400" b="0" baseline="0" dirty="0">
                          <a:latin typeface="+mn-lt"/>
                        </a:rPr>
                        <a:t> que</a:t>
                      </a:r>
                      <a:r>
                        <a:rPr lang="fr-FR" sz="1200" b="1" baseline="0" dirty="0"/>
                        <a:t>:</a:t>
                      </a:r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5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5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5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4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1787">
                <a:tc gridSpan="2">
                  <a:txBody>
                    <a:bodyPr/>
                    <a:lstStyle/>
                    <a:p>
                      <a:pPr algn="ctr"/>
                      <a:endParaRPr lang="fr-FR" sz="1400" b="1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fr-FR" sz="1400" b="1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91912">
                <a:tc>
                  <a:txBody>
                    <a:bodyPr/>
                    <a:lstStyle/>
                    <a:p>
                      <a:endParaRPr lang="fr-FR" sz="1200" b="1" dirty="0"/>
                    </a:p>
                    <a:p>
                      <a:endParaRPr lang="fr-FR" sz="1200" b="1" dirty="0"/>
                    </a:p>
                    <a:p>
                      <a:endParaRPr lang="fr-FR" sz="500" b="1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5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1" dirty="0"/>
                        <a:t>Note: </a:t>
                      </a:r>
                      <a:r>
                        <a:rPr lang="fr-FR" sz="1200" b="0" dirty="0"/>
                        <a:t>mon amie (</a:t>
                      </a:r>
                      <a:r>
                        <a:rPr lang="fr-FR" sz="1200" b="1" dirty="0"/>
                        <a:t>ma</a:t>
                      </a:r>
                      <a:r>
                        <a:rPr lang="fr-FR" sz="1200" b="0" dirty="0"/>
                        <a:t> changes to </a:t>
                      </a:r>
                      <a:r>
                        <a:rPr lang="fr-FR" sz="1200" b="1" dirty="0"/>
                        <a:t>mon</a:t>
                      </a:r>
                      <a:r>
                        <a:rPr lang="fr-FR" sz="1200" b="0" dirty="0"/>
                        <a:t> </a:t>
                      </a:r>
                      <a:r>
                        <a:rPr lang="fr-FR" sz="1200" b="0" dirty="0" err="1"/>
                        <a:t>when</a:t>
                      </a:r>
                      <a:r>
                        <a:rPr lang="fr-FR" sz="1200" b="0" dirty="0"/>
                        <a:t> the </a:t>
                      </a:r>
                      <a:r>
                        <a:rPr lang="fr-FR" sz="1200" b="0" dirty="0" err="1"/>
                        <a:t>noun</a:t>
                      </a:r>
                      <a:r>
                        <a:rPr lang="fr-FR" sz="1200" b="0" dirty="0"/>
                        <a:t> starts </a:t>
                      </a:r>
                      <a:r>
                        <a:rPr lang="fr-FR" sz="1200" b="0" dirty="0" err="1"/>
                        <a:t>with</a:t>
                      </a:r>
                      <a:r>
                        <a:rPr lang="fr-FR" sz="1200" b="0" dirty="0"/>
                        <a:t> a </a:t>
                      </a:r>
                      <a:r>
                        <a:rPr lang="fr-FR" sz="1200" b="0" dirty="0" err="1"/>
                        <a:t>vowel</a:t>
                      </a:r>
                      <a:r>
                        <a:rPr lang="fr-FR" sz="1200" b="0" dirty="0"/>
                        <a:t>.)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="1" baseline="0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="1" baseline="0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="1" baseline="0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="1" baseline="0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="1" baseline="0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="1" baseline="0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="1" baseline="0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="1" baseline="0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="1" baseline="0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="1" baseline="0" dirty="0"/>
                    </a:p>
                    <a:p>
                      <a:endParaRPr lang="fr-FR" sz="1200" baseline="0" dirty="0"/>
                    </a:p>
                    <a:p>
                      <a:endParaRPr lang="fr-FR" sz="1200" baseline="0" dirty="0"/>
                    </a:p>
                    <a:p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00" baseline="0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aseline="0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773944" y="500788"/>
            <a:ext cx="366940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b="1" dirty="0"/>
              <a:t>2. MA VIE D’INTERNAUTE (</a:t>
            </a:r>
            <a:r>
              <a:rPr lang="fr-FR" sz="1600" b="1" dirty="0" err="1"/>
              <a:t>my</a:t>
            </a:r>
            <a:r>
              <a:rPr lang="fr-FR" sz="1600" b="1" dirty="0"/>
              <a:t> life online)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8888485"/>
              </p:ext>
            </p:extLst>
          </p:nvPr>
        </p:nvGraphicFramePr>
        <p:xfrm>
          <a:off x="434393" y="1303395"/>
          <a:ext cx="2949461" cy="39844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494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Je suis 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  <a:latin typeface="+mn-lt"/>
                        </a:rPr>
                        <a:t>passionn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  <a:latin typeface="+mn-lt"/>
                          <a:cs typeface="Simplified Arabic" panose="02020603050405020304" pitchFamily="18" charset="-78"/>
                        </a:rPr>
                        <a:t>é(e) de… (</a:t>
                      </a:r>
                      <a:r>
                        <a:rPr lang="fr-FR" sz="1200" b="0" baseline="0" noProof="0" dirty="0" err="1">
                          <a:solidFill>
                            <a:schemeClr val="tx1"/>
                          </a:solidFill>
                          <a:latin typeface="+mn-lt"/>
                          <a:cs typeface="Simplified Arabic" panose="02020603050405020304" pitchFamily="18" charset="-78"/>
                        </a:rPr>
                        <a:t>I’m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  <a:latin typeface="+mn-lt"/>
                          <a:cs typeface="Simplified Arabic" panose="02020603050405020304" pitchFamily="18" charset="-78"/>
                        </a:rPr>
                        <a:t> </a:t>
                      </a:r>
                      <a:r>
                        <a:rPr lang="fr-FR" sz="1200" b="0" baseline="0" noProof="0" dirty="0" err="1">
                          <a:solidFill>
                            <a:schemeClr val="tx1"/>
                          </a:solidFill>
                          <a:latin typeface="+mn-lt"/>
                          <a:cs typeface="Simplified Arabic" panose="02020603050405020304" pitchFamily="18" charset="-78"/>
                        </a:rPr>
                        <a:t>passionate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  <a:latin typeface="+mn-lt"/>
                          <a:cs typeface="Simplified Arabic" panose="02020603050405020304" pitchFamily="18" charset="-78"/>
                        </a:rPr>
                        <a:t> about)</a:t>
                      </a:r>
                      <a:endParaRPr lang="fr-FR" sz="1200" b="0" baseline="0" noProof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depuis… (</a:t>
                      </a:r>
                      <a:r>
                        <a:rPr lang="fr-FR" sz="1200" b="0" baseline="0" noProof="0" dirty="0" err="1">
                          <a:solidFill>
                            <a:schemeClr val="tx1"/>
                          </a:solidFill>
                        </a:rPr>
                        <a:t>since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Il y a six mois (</a:t>
                      </a:r>
                      <a:r>
                        <a:rPr lang="fr-FR" sz="1200" b="0" i="1" baseline="0" noProof="0" dirty="0">
                          <a:solidFill>
                            <a:schemeClr val="tx1"/>
                          </a:solidFill>
                        </a:rPr>
                        <a:t>six </a:t>
                      </a:r>
                      <a:r>
                        <a:rPr lang="fr-FR" sz="1200" b="0" i="1" baseline="0" noProof="0" dirty="0" err="1">
                          <a:solidFill>
                            <a:schemeClr val="tx1"/>
                          </a:solidFill>
                        </a:rPr>
                        <a:t>months</a:t>
                      </a:r>
                      <a:r>
                        <a:rPr lang="fr-FR" sz="1200" b="0" i="1" baseline="0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fr-FR" sz="1200" b="0" i="1" baseline="0" noProof="0" dirty="0" err="1">
                          <a:solidFill>
                            <a:schemeClr val="tx1"/>
                          </a:solidFill>
                        </a:rPr>
                        <a:t>ago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  <a:latin typeface="+mn-lt"/>
                        </a:rPr>
                        <a:t>j’ai cr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  <a:latin typeface="+mn-lt"/>
                          <a:cs typeface="Simplified Arabic" panose="02020603050405020304" pitchFamily="18" charset="-78"/>
                        </a:rPr>
                        <a:t>éé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  <a:latin typeface="+mn-lt"/>
                        </a:rPr>
                        <a:t> 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fr-FR" sz="1200" b="0" i="1" baseline="0" noProof="0" dirty="0">
                          <a:solidFill>
                            <a:schemeClr val="tx1"/>
                          </a:solidFill>
                        </a:rPr>
                        <a:t>I </a:t>
                      </a:r>
                      <a:r>
                        <a:rPr lang="fr-FR" sz="1200" b="0" i="1" baseline="0" noProof="0" dirty="0" err="1">
                          <a:solidFill>
                            <a:schemeClr val="tx1"/>
                          </a:solidFill>
                        </a:rPr>
                        <a:t>created</a:t>
                      </a:r>
                      <a:r>
                        <a:rPr lang="fr-FR" sz="1200" b="0" i="1" baseline="0" noProof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  <a:latin typeface="Simplified Arabic" panose="02020603050405020304" pitchFamily="18" charset="-78"/>
                          <a:cs typeface="Simplified Arabic" panose="02020603050405020304" pitchFamily="18" charset="-78"/>
                        </a:rPr>
                        <a:t>ça marche très bien / ça ne marche pas très bien (</a:t>
                      </a:r>
                      <a:r>
                        <a:rPr lang="fr-FR" sz="1200" b="0" baseline="0" noProof="0" dirty="0" err="1">
                          <a:solidFill>
                            <a:schemeClr val="tx1"/>
                          </a:solidFill>
                          <a:latin typeface="Simplified Arabic" panose="02020603050405020304" pitchFamily="18" charset="-78"/>
                          <a:cs typeface="Simplified Arabic" panose="02020603050405020304" pitchFamily="18" charset="-78"/>
                        </a:rPr>
                        <a:t>it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  <a:latin typeface="Simplified Arabic" panose="02020603050405020304" pitchFamily="18" charset="-78"/>
                          <a:cs typeface="Simplified Arabic" panose="02020603050405020304" pitchFamily="18" charset="-78"/>
                        </a:rPr>
                        <a:t> </a:t>
                      </a:r>
                      <a:r>
                        <a:rPr lang="fr-FR" sz="1200" b="0" baseline="0" noProof="0" dirty="0" err="1">
                          <a:solidFill>
                            <a:schemeClr val="tx1"/>
                          </a:solidFill>
                          <a:latin typeface="Simplified Arabic" panose="02020603050405020304" pitchFamily="18" charset="-78"/>
                          <a:cs typeface="Simplified Arabic" panose="02020603050405020304" pitchFamily="18" charset="-78"/>
                        </a:rPr>
                        <a:t>works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  <a:latin typeface="Simplified Arabic" panose="02020603050405020304" pitchFamily="18" charset="-78"/>
                          <a:cs typeface="Simplified Arabic" panose="02020603050405020304" pitchFamily="18" charset="-78"/>
                        </a:rPr>
                        <a:t> </a:t>
                      </a:r>
                      <a:r>
                        <a:rPr lang="fr-FR" sz="1200" b="0" baseline="0" noProof="0" dirty="0" err="1">
                          <a:solidFill>
                            <a:schemeClr val="tx1"/>
                          </a:solidFill>
                          <a:latin typeface="Simplified Arabic" panose="02020603050405020304" pitchFamily="18" charset="-78"/>
                          <a:cs typeface="Simplified Arabic" panose="02020603050405020304" pitchFamily="18" charset="-78"/>
                        </a:rPr>
                        <a:t>very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  <a:latin typeface="Simplified Arabic" panose="02020603050405020304" pitchFamily="18" charset="-78"/>
                          <a:cs typeface="Simplified Arabic" panose="02020603050405020304" pitchFamily="18" charset="-78"/>
                        </a:rPr>
                        <a:t> </a:t>
                      </a:r>
                      <a:r>
                        <a:rPr lang="fr-FR" sz="1200" b="0" baseline="0" noProof="0" dirty="0" err="1">
                          <a:solidFill>
                            <a:schemeClr val="tx1"/>
                          </a:solidFill>
                          <a:latin typeface="Simplified Arabic" panose="02020603050405020304" pitchFamily="18" charset="-78"/>
                          <a:cs typeface="Simplified Arabic" panose="02020603050405020304" pitchFamily="18" charset="-78"/>
                        </a:rPr>
                        <a:t>well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  <a:latin typeface="Simplified Arabic" panose="02020603050405020304" pitchFamily="18" charset="-78"/>
                          <a:cs typeface="Simplified Arabic" panose="02020603050405020304" pitchFamily="18" charset="-78"/>
                        </a:rPr>
                        <a:t> / </a:t>
                      </a:r>
                      <a:r>
                        <a:rPr lang="fr-FR" sz="1200" b="0" baseline="0" noProof="0" dirty="0" err="1">
                          <a:solidFill>
                            <a:schemeClr val="tx1"/>
                          </a:solidFill>
                          <a:latin typeface="Simplified Arabic" panose="02020603050405020304" pitchFamily="18" charset="-78"/>
                          <a:cs typeface="Simplified Arabic" panose="02020603050405020304" pitchFamily="18" charset="-78"/>
                        </a:rPr>
                        <a:t>it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  <a:latin typeface="Simplified Arabic" panose="02020603050405020304" pitchFamily="18" charset="-78"/>
                          <a:cs typeface="Simplified Arabic" panose="02020603050405020304" pitchFamily="18" charset="-78"/>
                        </a:rPr>
                        <a:t> </a:t>
                      </a:r>
                      <a:r>
                        <a:rPr lang="fr-FR" sz="1200" b="0" baseline="0" noProof="0" dirty="0" err="1">
                          <a:solidFill>
                            <a:schemeClr val="tx1"/>
                          </a:solidFill>
                          <a:latin typeface="Simplified Arabic" panose="02020603050405020304" pitchFamily="18" charset="-78"/>
                          <a:cs typeface="Simplified Arabic" panose="02020603050405020304" pitchFamily="18" charset="-78"/>
                        </a:rPr>
                        <a:t>doesn’t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  <a:latin typeface="Simplified Arabic" panose="02020603050405020304" pitchFamily="18" charset="-78"/>
                          <a:cs typeface="Simplified Arabic" panose="02020603050405020304" pitchFamily="18" charset="-78"/>
                        </a:rPr>
                        <a:t> </a:t>
                      </a:r>
                      <a:r>
                        <a:rPr lang="fr-FR" sz="1200" b="0" baseline="0" noProof="0" dirty="0" err="1">
                          <a:solidFill>
                            <a:schemeClr val="tx1"/>
                          </a:solidFill>
                          <a:latin typeface="Simplified Arabic" panose="02020603050405020304" pitchFamily="18" charset="-78"/>
                          <a:cs typeface="Simplified Arabic" panose="02020603050405020304" pitchFamily="18" charset="-78"/>
                        </a:rPr>
                        <a:t>work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  <a:latin typeface="Simplified Arabic" panose="02020603050405020304" pitchFamily="18" charset="-78"/>
                          <a:cs typeface="Simplified Arabic" panose="02020603050405020304" pitchFamily="18" charset="-78"/>
                        </a:rPr>
                        <a:t> </a:t>
                      </a:r>
                      <a:r>
                        <a:rPr lang="fr-FR" sz="1200" b="0" baseline="0" noProof="0" dirty="0" err="1">
                          <a:solidFill>
                            <a:schemeClr val="tx1"/>
                          </a:solidFill>
                          <a:latin typeface="Simplified Arabic" panose="02020603050405020304" pitchFamily="18" charset="-78"/>
                          <a:cs typeface="Simplified Arabic" panose="02020603050405020304" pitchFamily="18" charset="-78"/>
                        </a:rPr>
                        <a:t>well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  <a:latin typeface="Simplified Arabic" panose="02020603050405020304" pitchFamily="18" charset="-78"/>
                          <a:cs typeface="Simplified Arabic" panose="02020603050405020304" pitchFamily="18" charset="-78"/>
                        </a:rPr>
                        <a:t>)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endParaRPr lang="fr-FR" sz="1200" b="0" baseline="0" noProof="0" dirty="0">
                        <a:solidFill>
                          <a:schemeClr val="tx1"/>
                        </a:solidFill>
                        <a:latin typeface="Simplified Arabic" panose="02020603050405020304" pitchFamily="18" charset="-78"/>
                        <a:cs typeface="Simplified Arabic" panose="02020603050405020304" pitchFamily="18" charset="-78"/>
                      </a:endParaRP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  <a:latin typeface="Simplified Arabic" panose="02020603050405020304" pitchFamily="18" charset="-78"/>
                          <a:cs typeface="Simplified Arabic" panose="02020603050405020304" pitchFamily="18" charset="-78"/>
                        </a:rPr>
                        <a:t>J’ai / Je n’ai pas beaucoup d’abonnés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  <a:latin typeface="Simplified Arabic" panose="02020603050405020304" pitchFamily="18" charset="-78"/>
                          <a:cs typeface="Simplified Arabic" panose="02020603050405020304" pitchFamily="18" charset="-78"/>
                        </a:rPr>
                        <a:t>(I have / I </a:t>
                      </a:r>
                      <a:r>
                        <a:rPr lang="fr-FR" sz="1200" b="0" baseline="0" noProof="0" dirty="0" err="1">
                          <a:solidFill>
                            <a:schemeClr val="tx1"/>
                          </a:solidFill>
                          <a:latin typeface="Simplified Arabic" panose="02020603050405020304" pitchFamily="18" charset="-78"/>
                          <a:cs typeface="Simplified Arabic" panose="02020603050405020304" pitchFamily="18" charset="-78"/>
                        </a:rPr>
                        <a:t>don’t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  <a:latin typeface="Simplified Arabic" panose="02020603050405020304" pitchFamily="18" charset="-78"/>
                          <a:cs typeface="Simplified Arabic" panose="02020603050405020304" pitchFamily="18" charset="-78"/>
                        </a:rPr>
                        <a:t> have a lot of </a:t>
                      </a:r>
                      <a:r>
                        <a:rPr lang="fr-FR" sz="1200" b="0" baseline="0" noProof="0" dirty="0" err="1">
                          <a:solidFill>
                            <a:schemeClr val="tx1"/>
                          </a:solidFill>
                          <a:latin typeface="Simplified Arabic" panose="02020603050405020304" pitchFamily="18" charset="-78"/>
                          <a:cs typeface="Simplified Arabic" panose="02020603050405020304" pitchFamily="18" charset="-78"/>
                        </a:rPr>
                        <a:t>subscribers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  <a:latin typeface="Simplified Arabic" panose="02020603050405020304" pitchFamily="18" charset="-78"/>
                          <a:cs typeface="Simplified Arabic" panose="02020603050405020304" pitchFamily="18" charset="-78"/>
                        </a:rPr>
                        <a:t>)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  <a:latin typeface="Simplified Arabic" panose="02020603050405020304" pitchFamily="18" charset="-78"/>
                          <a:cs typeface="Simplified Arabic" panose="02020603050405020304" pitchFamily="18" charset="-78"/>
                        </a:rPr>
                        <a:t>J’ai / Je n’ai pas beaucoup de mentions ‘J’aime’(I have / I </a:t>
                      </a:r>
                      <a:r>
                        <a:rPr lang="fr-FR" sz="1200" b="0" baseline="0" noProof="0" dirty="0" err="1">
                          <a:solidFill>
                            <a:schemeClr val="tx1"/>
                          </a:solidFill>
                          <a:latin typeface="Simplified Arabic" panose="02020603050405020304" pitchFamily="18" charset="-78"/>
                          <a:cs typeface="Simplified Arabic" panose="02020603050405020304" pitchFamily="18" charset="-78"/>
                        </a:rPr>
                        <a:t>don’t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  <a:latin typeface="Simplified Arabic" panose="02020603050405020304" pitchFamily="18" charset="-78"/>
                          <a:cs typeface="Simplified Arabic" panose="02020603050405020304" pitchFamily="18" charset="-78"/>
                        </a:rPr>
                        <a:t> have a lot of likes)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endParaRPr lang="fr-FR" sz="1200" b="0" baseline="0" noProof="0" dirty="0">
                        <a:solidFill>
                          <a:schemeClr val="tx1"/>
                        </a:solidFill>
                        <a:latin typeface="Simplified Arabic" panose="02020603050405020304" pitchFamily="18" charset="-78"/>
                        <a:cs typeface="Simplified Arabic" panose="02020603050405020304" pitchFamily="18" charset="-78"/>
                      </a:endParaRP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  <a:latin typeface="Simplified Arabic" panose="02020603050405020304" pitchFamily="18" charset="-78"/>
                          <a:cs typeface="Simplified Arabic" panose="02020603050405020304" pitchFamily="18" charset="-78"/>
                        </a:rPr>
                        <a:t>L’été prochain, je vais travailler avec…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  <a:latin typeface="Simplified Arabic" panose="02020603050405020304" pitchFamily="18" charset="-78"/>
                          <a:cs typeface="Simplified Arabic" panose="02020603050405020304" pitchFamily="18" charset="-78"/>
                        </a:rPr>
                        <a:t>(Next </a:t>
                      </a:r>
                      <a:r>
                        <a:rPr lang="fr-FR" sz="1200" b="0" baseline="0" noProof="0" dirty="0" err="1">
                          <a:solidFill>
                            <a:schemeClr val="tx1"/>
                          </a:solidFill>
                          <a:latin typeface="Simplified Arabic" panose="02020603050405020304" pitchFamily="18" charset="-78"/>
                          <a:cs typeface="Simplified Arabic" panose="02020603050405020304" pitchFamily="18" charset="-78"/>
                        </a:rPr>
                        <a:t>summer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  <a:latin typeface="Simplified Arabic" panose="02020603050405020304" pitchFamily="18" charset="-78"/>
                          <a:cs typeface="Simplified Arabic" panose="02020603050405020304" pitchFamily="18" charset="-78"/>
                        </a:rPr>
                        <a:t>, I </a:t>
                      </a:r>
                      <a:r>
                        <a:rPr lang="fr-FR" sz="1200" b="0" baseline="0" noProof="0" dirty="0" err="1">
                          <a:solidFill>
                            <a:schemeClr val="tx1"/>
                          </a:solidFill>
                          <a:latin typeface="Simplified Arabic" panose="02020603050405020304" pitchFamily="18" charset="-78"/>
                          <a:cs typeface="Simplified Arabic" panose="02020603050405020304" pitchFamily="18" charset="-78"/>
                        </a:rPr>
                        <a:t>am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  <a:latin typeface="Simplified Arabic" panose="02020603050405020304" pitchFamily="18" charset="-78"/>
                          <a:cs typeface="Simplified Arabic" panose="02020603050405020304" pitchFamily="18" charset="-78"/>
                        </a:rPr>
                        <a:t> </a:t>
                      </a:r>
                      <a:r>
                        <a:rPr lang="fr-FR" sz="1200" b="0" baseline="0" noProof="0" dirty="0" err="1">
                          <a:solidFill>
                            <a:schemeClr val="tx1"/>
                          </a:solidFill>
                          <a:latin typeface="Simplified Arabic" panose="02020603050405020304" pitchFamily="18" charset="-78"/>
                          <a:cs typeface="Simplified Arabic" panose="02020603050405020304" pitchFamily="18" charset="-78"/>
                        </a:rPr>
                        <a:t>going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  <a:latin typeface="Simplified Arabic" panose="02020603050405020304" pitchFamily="18" charset="-78"/>
                          <a:cs typeface="Simplified Arabic" panose="02020603050405020304" pitchFamily="18" charset="-78"/>
                        </a:rPr>
                        <a:t> to </a:t>
                      </a:r>
                      <a:r>
                        <a:rPr lang="fr-FR" sz="1200" b="0" baseline="0" noProof="0" dirty="0" err="1">
                          <a:solidFill>
                            <a:schemeClr val="tx1"/>
                          </a:solidFill>
                          <a:latin typeface="Simplified Arabic" panose="02020603050405020304" pitchFamily="18" charset="-78"/>
                          <a:cs typeface="Simplified Arabic" panose="02020603050405020304" pitchFamily="18" charset="-78"/>
                        </a:rPr>
                        <a:t>work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  <a:latin typeface="Simplified Arabic" panose="02020603050405020304" pitchFamily="18" charset="-78"/>
                          <a:cs typeface="Simplified Arabic" panose="02020603050405020304" pitchFamily="18" charset="-78"/>
                        </a:rPr>
                        <a:t> </a:t>
                      </a:r>
                      <a:r>
                        <a:rPr lang="fr-FR" sz="1200" b="0" baseline="0" noProof="0" dirty="0" err="1">
                          <a:solidFill>
                            <a:schemeClr val="tx1"/>
                          </a:solidFill>
                          <a:latin typeface="Simplified Arabic" panose="02020603050405020304" pitchFamily="18" charset="-78"/>
                          <a:cs typeface="Simplified Arabic" panose="02020603050405020304" pitchFamily="18" charset="-78"/>
                        </a:rPr>
                        <a:t>with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  <a:latin typeface="Simplified Arabic" panose="02020603050405020304" pitchFamily="18" charset="-78"/>
                          <a:cs typeface="Simplified Arabic" panose="02020603050405020304" pitchFamily="18" charset="-78"/>
                        </a:rPr>
                        <a:t>…)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endParaRPr lang="fr-FR" sz="1200" b="0" baseline="0" noProof="0" dirty="0">
                        <a:solidFill>
                          <a:schemeClr val="tx1"/>
                        </a:solidFill>
                        <a:latin typeface="Simplified Arabic" panose="02020603050405020304" pitchFamily="18" charset="-78"/>
                        <a:cs typeface="Simplified Arabic" panose="02020603050405020304" pitchFamily="18" charset="-78"/>
                      </a:endParaRP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  <a:latin typeface="Simplified Arabic" panose="02020603050405020304" pitchFamily="18" charset="-78"/>
                          <a:cs typeface="Simplified Arabic" panose="02020603050405020304" pitchFamily="18" charset="-78"/>
                        </a:rPr>
                        <a:t>car il/elle est </a:t>
                      </a:r>
                      <a:r>
                        <a:rPr lang="fr-FR" sz="1200" b="1" baseline="0" noProof="0" dirty="0">
                          <a:solidFill>
                            <a:schemeClr val="tx1"/>
                          </a:solidFill>
                          <a:latin typeface="Simplified Arabic" panose="02020603050405020304" pitchFamily="18" charset="-78"/>
                          <a:cs typeface="Simplified Arabic" panose="02020603050405020304" pitchFamily="18" charset="-78"/>
                        </a:rPr>
                        <a:t>plus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  <a:latin typeface="Simplified Arabic" panose="02020603050405020304" pitchFamily="18" charset="-78"/>
                          <a:cs typeface="Simplified Arabic" panose="02020603050405020304" pitchFamily="18" charset="-78"/>
                        </a:rPr>
                        <a:t>/</a:t>
                      </a:r>
                      <a:r>
                        <a:rPr lang="fr-FR" sz="1200" b="1" baseline="0" noProof="0" dirty="0">
                          <a:solidFill>
                            <a:schemeClr val="tx1"/>
                          </a:solidFill>
                          <a:latin typeface="Simplified Arabic" panose="02020603050405020304" pitchFamily="18" charset="-78"/>
                          <a:cs typeface="Simplified Arabic" panose="02020603050405020304" pitchFamily="18" charset="-78"/>
                        </a:rPr>
                        <a:t>moins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  <a:latin typeface="Simplified Arabic" panose="02020603050405020304" pitchFamily="18" charset="-78"/>
                          <a:cs typeface="Simplified Arabic" panose="02020603050405020304" pitchFamily="18" charset="-78"/>
                        </a:rPr>
                        <a:t> (</a:t>
                      </a:r>
                      <a:r>
                        <a:rPr lang="fr-FR" sz="1200" b="0" baseline="0" noProof="0" dirty="0" err="1">
                          <a:solidFill>
                            <a:schemeClr val="tx1"/>
                          </a:solidFill>
                          <a:latin typeface="Simplified Arabic" panose="02020603050405020304" pitchFamily="18" charset="-78"/>
                          <a:cs typeface="Simplified Arabic" panose="02020603050405020304" pitchFamily="18" charset="-78"/>
                        </a:rPr>
                        <a:t>because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  <a:latin typeface="Simplified Arabic" panose="02020603050405020304" pitchFamily="18" charset="-78"/>
                          <a:cs typeface="Simplified Arabic" panose="02020603050405020304" pitchFamily="18" charset="-78"/>
                        </a:rPr>
                        <a:t> </a:t>
                      </a:r>
                      <a:r>
                        <a:rPr lang="fr-FR" sz="1200" b="0" baseline="0" noProof="0" dirty="0" err="1">
                          <a:solidFill>
                            <a:schemeClr val="tx1"/>
                          </a:solidFill>
                          <a:latin typeface="Simplified Arabic" panose="02020603050405020304" pitchFamily="18" charset="-78"/>
                          <a:cs typeface="Simplified Arabic" panose="02020603050405020304" pitchFamily="18" charset="-78"/>
                        </a:rPr>
                        <a:t>he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  <a:latin typeface="Simplified Arabic" panose="02020603050405020304" pitchFamily="18" charset="-78"/>
                          <a:cs typeface="Simplified Arabic" panose="02020603050405020304" pitchFamily="18" charset="-78"/>
                        </a:rPr>
                        <a:t>/</a:t>
                      </a:r>
                      <a:r>
                        <a:rPr lang="fr-FR" sz="1200" b="0" baseline="0" noProof="0" dirty="0" err="1">
                          <a:solidFill>
                            <a:schemeClr val="tx1"/>
                          </a:solidFill>
                          <a:latin typeface="Simplified Arabic" panose="02020603050405020304" pitchFamily="18" charset="-78"/>
                          <a:cs typeface="Simplified Arabic" panose="02020603050405020304" pitchFamily="18" charset="-78"/>
                        </a:rPr>
                        <a:t>she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  <a:latin typeface="Simplified Arabic" panose="02020603050405020304" pitchFamily="18" charset="-78"/>
                          <a:cs typeface="Simplified Arabic" panose="02020603050405020304" pitchFamily="18" charset="-78"/>
                        </a:rPr>
                        <a:t> </a:t>
                      </a:r>
                      <a:r>
                        <a:rPr lang="fr-FR" sz="1200" b="0" baseline="0" noProof="0" dirty="0" err="1">
                          <a:solidFill>
                            <a:schemeClr val="tx1"/>
                          </a:solidFill>
                          <a:latin typeface="Simplified Arabic" panose="02020603050405020304" pitchFamily="18" charset="-78"/>
                          <a:cs typeface="Simplified Arabic" panose="02020603050405020304" pitchFamily="18" charset="-78"/>
                        </a:rPr>
                        <a:t>is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  <a:latin typeface="Simplified Arabic" panose="02020603050405020304" pitchFamily="18" charset="-78"/>
                          <a:cs typeface="Simplified Arabic" panose="02020603050405020304" pitchFamily="18" charset="-78"/>
                        </a:rPr>
                        <a:t> more/</a:t>
                      </a:r>
                      <a:r>
                        <a:rPr lang="fr-FR" sz="1200" b="0" baseline="0" noProof="0" dirty="0" err="1">
                          <a:solidFill>
                            <a:schemeClr val="tx1"/>
                          </a:solidFill>
                          <a:latin typeface="Simplified Arabic" panose="02020603050405020304" pitchFamily="18" charset="-78"/>
                          <a:cs typeface="Simplified Arabic" panose="02020603050405020304" pitchFamily="18" charset="-78"/>
                        </a:rPr>
                        <a:t>less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  <a:latin typeface="Simplified Arabic" panose="02020603050405020304" pitchFamily="18" charset="-78"/>
                          <a:cs typeface="Simplified Arabic" panose="02020603050405020304" pitchFamily="18" charset="-78"/>
                        </a:rPr>
                        <a:t>)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  <a:latin typeface="Simplified Arabic" panose="02020603050405020304" pitchFamily="18" charset="-78"/>
                          <a:cs typeface="Simplified Arabic" panose="02020603050405020304" pitchFamily="18" charset="-78"/>
                        </a:rPr>
                        <a:t>énergique/optimiste/patient(e)/créatif/ive / arrogant(e)/technophobe (</a:t>
                      </a:r>
                      <a:r>
                        <a:rPr lang="fr-FR" sz="1200" b="0" baseline="0" noProof="0" dirty="0" err="1">
                          <a:solidFill>
                            <a:schemeClr val="tx1"/>
                          </a:solidFill>
                          <a:latin typeface="Simplified Arabic" panose="02020603050405020304" pitchFamily="18" charset="-78"/>
                          <a:cs typeface="Simplified Arabic" panose="02020603050405020304" pitchFamily="18" charset="-78"/>
                        </a:rPr>
                        <a:t>energetic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  <a:latin typeface="Simplified Arabic" panose="02020603050405020304" pitchFamily="18" charset="-78"/>
                          <a:cs typeface="Simplified Arabic" panose="02020603050405020304" pitchFamily="18" charset="-78"/>
                        </a:rPr>
                        <a:t> / </a:t>
                      </a:r>
                      <a:r>
                        <a:rPr lang="fr-FR" sz="1200" b="0" baseline="0" noProof="0" dirty="0" err="1">
                          <a:solidFill>
                            <a:schemeClr val="tx1"/>
                          </a:solidFill>
                          <a:latin typeface="Simplified Arabic" panose="02020603050405020304" pitchFamily="18" charset="-78"/>
                          <a:cs typeface="Simplified Arabic" panose="02020603050405020304" pitchFamily="18" charset="-78"/>
                        </a:rPr>
                        <a:t>optimistic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  <a:latin typeface="Simplified Arabic" panose="02020603050405020304" pitchFamily="18" charset="-78"/>
                          <a:cs typeface="Simplified Arabic" panose="02020603050405020304" pitchFamily="18" charset="-78"/>
                        </a:rPr>
                        <a:t>/patient/</a:t>
                      </a:r>
                      <a:r>
                        <a:rPr lang="fr-FR" sz="1200" b="0" baseline="0" noProof="0" dirty="0" err="1">
                          <a:solidFill>
                            <a:schemeClr val="tx1"/>
                          </a:solidFill>
                          <a:latin typeface="Simplified Arabic" panose="02020603050405020304" pitchFamily="18" charset="-78"/>
                          <a:cs typeface="Simplified Arabic" panose="02020603050405020304" pitchFamily="18" charset="-78"/>
                        </a:rPr>
                        <a:t>creative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  <a:latin typeface="Simplified Arabic" panose="02020603050405020304" pitchFamily="18" charset="-78"/>
                          <a:cs typeface="Simplified Arabic" panose="02020603050405020304" pitchFamily="18" charset="-78"/>
                        </a:rPr>
                        <a:t>/arrogant/ </a:t>
                      </a:r>
                      <a:r>
                        <a:rPr lang="fr-FR" sz="1200" b="0" baseline="0" noProof="0" dirty="0" err="1">
                          <a:solidFill>
                            <a:schemeClr val="tx1"/>
                          </a:solidFill>
                          <a:latin typeface="Simplified Arabic" panose="02020603050405020304" pitchFamily="18" charset="-78"/>
                          <a:cs typeface="Simplified Arabic" panose="02020603050405020304" pitchFamily="18" charset="-78"/>
                        </a:rPr>
                        <a:t>technophobic</a:t>
                      </a:r>
                      <a:endParaRPr lang="fr-FR" sz="1200" b="0" baseline="0" noProof="0" dirty="0">
                        <a:solidFill>
                          <a:schemeClr val="tx1"/>
                        </a:solidFill>
                        <a:latin typeface="Simplified Arabic" panose="02020603050405020304" pitchFamily="18" charset="-78"/>
                        <a:cs typeface="Simplified Arabic" panose="02020603050405020304" pitchFamily="18" charset="-78"/>
                      </a:endParaRP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  <a:latin typeface="Simplified Arabic" panose="02020603050405020304" pitchFamily="18" charset="-78"/>
                          <a:cs typeface="Simplified Arabic" panose="02020603050405020304" pitchFamily="18" charset="-78"/>
                        </a:rPr>
                        <a:t>Nous allons créer… (</a:t>
                      </a:r>
                      <a:r>
                        <a:rPr lang="fr-FR" sz="1200" b="0" baseline="0" noProof="0" dirty="0" err="1">
                          <a:solidFill>
                            <a:schemeClr val="tx1"/>
                          </a:solidFill>
                          <a:latin typeface="Simplified Arabic" panose="02020603050405020304" pitchFamily="18" charset="-78"/>
                          <a:cs typeface="Simplified Arabic" panose="02020603050405020304" pitchFamily="18" charset="-78"/>
                        </a:rPr>
                        <a:t>We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  <a:latin typeface="Simplified Arabic" panose="02020603050405020304" pitchFamily="18" charset="-78"/>
                          <a:cs typeface="Simplified Arabic" panose="02020603050405020304" pitchFamily="18" charset="-78"/>
                        </a:rPr>
                        <a:t> are </a:t>
                      </a:r>
                      <a:r>
                        <a:rPr lang="fr-FR" sz="1200" b="0" baseline="0" noProof="0" dirty="0" err="1">
                          <a:solidFill>
                            <a:schemeClr val="tx1"/>
                          </a:solidFill>
                          <a:latin typeface="Simplified Arabic" panose="02020603050405020304" pitchFamily="18" charset="-78"/>
                          <a:cs typeface="Simplified Arabic" panose="02020603050405020304" pitchFamily="18" charset="-78"/>
                        </a:rPr>
                        <a:t>going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  <a:latin typeface="Simplified Arabic" panose="02020603050405020304" pitchFamily="18" charset="-78"/>
                          <a:cs typeface="Simplified Arabic" panose="02020603050405020304" pitchFamily="18" charset="-78"/>
                        </a:rPr>
                        <a:t> to </a:t>
                      </a:r>
                      <a:r>
                        <a:rPr lang="fr-FR" sz="1200" b="0" baseline="0" noProof="0" dirty="0" err="1">
                          <a:solidFill>
                            <a:schemeClr val="tx1"/>
                          </a:solidFill>
                          <a:latin typeface="Simplified Arabic" panose="02020603050405020304" pitchFamily="18" charset="-78"/>
                          <a:cs typeface="Simplified Arabic" panose="02020603050405020304" pitchFamily="18" charset="-78"/>
                        </a:rPr>
                        <a:t>create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  <a:latin typeface="Simplified Arabic" panose="02020603050405020304" pitchFamily="18" charset="-78"/>
                          <a:cs typeface="Simplified Arabic" panose="02020603050405020304" pitchFamily="18" charset="-78"/>
                        </a:rPr>
                        <a:t>…)</a:t>
                      </a:r>
                      <a:endParaRPr lang="fr-FR" sz="1200" b="0" noProof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BEE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7308256"/>
              </p:ext>
            </p:extLst>
          </p:nvPr>
        </p:nvGraphicFramePr>
        <p:xfrm>
          <a:off x="421826" y="5907760"/>
          <a:ext cx="2994607" cy="25800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946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559966">
                <a:tc>
                  <a:txBody>
                    <a:bodyPr/>
                    <a:lstStyle/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Quand j’avais X ans, je lisais… (</a:t>
                      </a:r>
                      <a:r>
                        <a:rPr lang="fr-FR" sz="1200" b="0" baseline="0" noProof="0" dirty="0" err="1">
                          <a:solidFill>
                            <a:schemeClr val="tx1"/>
                          </a:solidFill>
                        </a:rPr>
                        <a:t>When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 I </a:t>
                      </a:r>
                      <a:r>
                        <a:rPr lang="fr-FR" sz="1200" b="0" baseline="0" noProof="0" dirty="0" err="1">
                          <a:solidFill>
                            <a:schemeClr val="tx1"/>
                          </a:solidFill>
                        </a:rPr>
                        <a:t>was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 X </a:t>
                      </a:r>
                      <a:r>
                        <a:rPr lang="fr-FR" sz="1200" b="0" baseline="0" noProof="0" dirty="0" err="1">
                          <a:solidFill>
                            <a:schemeClr val="tx1"/>
                          </a:solidFill>
                        </a:rPr>
                        <a:t>years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fr-FR" sz="1200" b="0" baseline="0" noProof="0" dirty="0" err="1">
                          <a:solidFill>
                            <a:schemeClr val="tx1"/>
                          </a:solidFill>
                        </a:rPr>
                        <a:t>old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, I </a:t>
                      </a:r>
                      <a:r>
                        <a:rPr lang="fr-FR" sz="1200" b="0" baseline="0" noProof="0" dirty="0" err="1">
                          <a:solidFill>
                            <a:schemeClr val="tx1"/>
                          </a:solidFill>
                        </a:rPr>
                        <a:t>used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 to </a:t>
                      </a:r>
                      <a:r>
                        <a:rPr lang="fr-FR" sz="1200" b="0" baseline="0" noProof="0" dirty="0" err="1">
                          <a:solidFill>
                            <a:schemeClr val="tx1"/>
                          </a:solidFill>
                        </a:rPr>
                        <a:t>read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…)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J’aimais… (I </a:t>
                      </a:r>
                      <a:r>
                        <a:rPr lang="fr-FR" sz="1200" b="0" baseline="0" noProof="0" dirty="0" err="1">
                          <a:solidFill>
                            <a:schemeClr val="tx1"/>
                          </a:solidFill>
                        </a:rPr>
                        <a:t>used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 to like…)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baseline="0" noProof="0" dirty="0" err="1">
                          <a:solidFill>
                            <a:schemeClr val="tx1"/>
                          </a:solidFill>
                        </a:rPr>
                        <a:t>Maintentant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, je lis…(</a:t>
                      </a:r>
                      <a:r>
                        <a:rPr lang="fr-FR" sz="1200" b="0" baseline="0" noProof="0" dirty="0" err="1">
                          <a:solidFill>
                            <a:schemeClr val="tx1"/>
                          </a:solidFill>
                        </a:rPr>
                        <a:t>Now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, I </a:t>
                      </a:r>
                      <a:r>
                        <a:rPr lang="fr-FR" sz="1200" b="0" baseline="0" noProof="0" dirty="0" err="1">
                          <a:solidFill>
                            <a:schemeClr val="tx1"/>
                          </a:solidFill>
                        </a:rPr>
                        <a:t>read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…)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sur ma tablette / sur internet / sur mon ordi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(on </a:t>
                      </a:r>
                      <a:r>
                        <a:rPr lang="fr-FR" sz="1200" b="0" baseline="0" noProof="0" dirty="0" err="1">
                          <a:solidFill>
                            <a:schemeClr val="tx1"/>
                          </a:solidFill>
                        </a:rPr>
                        <a:t>my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fr-FR" sz="1200" b="0" baseline="0" noProof="0" dirty="0" err="1">
                          <a:solidFill>
                            <a:schemeClr val="tx1"/>
                          </a:solidFill>
                        </a:rPr>
                        <a:t>tablet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 / on the internet / on </a:t>
                      </a:r>
                      <a:r>
                        <a:rPr lang="fr-FR" sz="1200" b="0" baseline="0" noProof="0" dirty="0" err="1">
                          <a:solidFill>
                            <a:schemeClr val="tx1"/>
                          </a:solidFill>
                        </a:rPr>
                        <a:t>my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 PC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Maintenant, les jeunes lisent… (</a:t>
                      </a:r>
                      <a:r>
                        <a:rPr lang="fr-FR" sz="1200" b="0" baseline="0" noProof="0" dirty="0" err="1">
                          <a:solidFill>
                            <a:schemeClr val="tx1"/>
                          </a:solidFill>
                        </a:rPr>
                        <a:t>Now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fr-FR" sz="1200" b="0" baseline="0" noProof="0" dirty="0" err="1">
                          <a:solidFill>
                            <a:schemeClr val="tx1"/>
                          </a:solidFill>
                        </a:rPr>
                        <a:t>young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 people </a:t>
                      </a:r>
                      <a:r>
                        <a:rPr lang="fr-FR" sz="1200" b="0" baseline="0" noProof="0" dirty="0" err="1">
                          <a:solidFill>
                            <a:schemeClr val="tx1"/>
                          </a:solidFill>
                        </a:rPr>
                        <a:t>read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…)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</a:rPr>
                        <a:t>Je 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  <a:latin typeface="+mn-lt"/>
                        </a:rPr>
                        <a:t>trouve 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  <a:latin typeface="+mn-lt"/>
                          <a:cs typeface="Simplified Arabic" panose="02020603050405020304" pitchFamily="18" charset="-78"/>
                        </a:rPr>
                        <a:t>ça génial (I </a:t>
                      </a:r>
                      <a:r>
                        <a:rPr lang="fr-FR" sz="1200" b="0" baseline="0" noProof="0" dirty="0" err="1">
                          <a:solidFill>
                            <a:schemeClr val="tx1"/>
                          </a:solidFill>
                          <a:latin typeface="+mn-lt"/>
                          <a:cs typeface="Simplified Arabic" panose="02020603050405020304" pitchFamily="18" charset="-78"/>
                        </a:rPr>
                        <a:t>find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  <a:latin typeface="+mn-lt"/>
                          <a:cs typeface="Simplified Arabic" panose="02020603050405020304" pitchFamily="18" charset="-78"/>
                        </a:rPr>
                        <a:t> </a:t>
                      </a:r>
                      <a:r>
                        <a:rPr lang="fr-FR" sz="1200" b="0" baseline="0" noProof="0" dirty="0" err="1">
                          <a:solidFill>
                            <a:schemeClr val="tx1"/>
                          </a:solidFill>
                          <a:latin typeface="+mn-lt"/>
                          <a:cs typeface="Simplified Arabic" panose="02020603050405020304" pitchFamily="18" charset="-78"/>
                        </a:rPr>
                        <a:t>that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  <a:latin typeface="+mn-lt"/>
                          <a:cs typeface="Simplified Arabic" panose="02020603050405020304" pitchFamily="18" charset="-78"/>
                        </a:rPr>
                        <a:t> </a:t>
                      </a:r>
                      <a:r>
                        <a:rPr lang="fr-FR" sz="1200" b="0" baseline="0" noProof="0" dirty="0" err="1">
                          <a:solidFill>
                            <a:schemeClr val="tx1"/>
                          </a:solidFill>
                          <a:latin typeface="+mn-lt"/>
                          <a:cs typeface="Simplified Arabic" panose="02020603050405020304" pitchFamily="18" charset="-78"/>
                        </a:rPr>
                        <a:t>great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  <a:latin typeface="+mn-lt"/>
                          <a:cs typeface="Simplified Arabic" panose="02020603050405020304" pitchFamily="18" charset="-78"/>
                        </a:rPr>
                        <a:t>)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  <a:latin typeface="+mn-lt"/>
                          <a:cs typeface="Simplified Arabic" panose="02020603050405020304" pitchFamily="18" charset="-78"/>
                        </a:rPr>
                        <a:t>Je trouve que c’est bien. (I </a:t>
                      </a:r>
                      <a:r>
                        <a:rPr lang="fr-FR" sz="1200" b="0" baseline="0" noProof="0" dirty="0" err="1">
                          <a:solidFill>
                            <a:schemeClr val="tx1"/>
                          </a:solidFill>
                          <a:latin typeface="+mn-lt"/>
                          <a:cs typeface="Simplified Arabic" panose="02020603050405020304" pitchFamily="18" charset="-78"/>
                        </a:rPr>
                        <a:t>find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  <a:latin typeface="+mn-lt"/>
                          <a:cs typeface="Simplified Arabic" panose="02020603050405020304" pitchFamily="18" charset="-78"/>
                        </a:rPr>
                        <a:t> </a:t>
                      </a:r>
                      <a:r>
                        <a:rPr lang="fr-FR" sz="1200" b="0" baseline="0" noProof="0" dirty="0" err="1">
                          <a:solidFill>
                            <a:schemeClr val="tx1"/>
                          </a:solidFill>
                          <a:latin typeface="+mn-lt"/>
                          <a:cs typeface="Simplified Arabic" panose="02020603050405020304" pitchFamily="18" charset="-78"/>
                        </a:rPr>
                        <a:t>that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  <a:latin typeface="+mn-lt"/>
                          <a:cs typeface="Simplified Arabic" panose="02020603050405020304" pitchFamily="18" charset="-78"/>
                        </a:rPr>
                        <a:t> </a:t>
                      </a:r>
                      <a:r>
                        <a:rPr lang="fr-FR" sz="1200" b="0" baseline="0" noProof="0" dirty="0" err="1">
                          <a:solidFill>
                            <a:schemeClr val="tx1"/>
                          </a:solidFill>
                          <a:latin typeface="+mn-lt"/>
                          <a:cs typeface="Simplified Arabic" panose="02020603050405020304" pitchFamily="18" charset="-78"/>
                        </a:rPr>
                        <a:t>it’s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  <a:latin typeface="+mn-lt"/>
                          <a:cs typeface="Simplified Arabic" panose="02020603050405020304" pitchFamily="18" charset="-78"/>
                        </a:rPr>
                        <a:t> good.)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  <a:latin typeface="+mn-lt"/>
                          <a:cs typeface="Simplified Arabic" panose="02020603050405020304" pitchFamily="18" charset="-78"/>
                        </a:rPr>
                        <a:t>Je trouve que c’est un peu dommage. (I </a:t>
                      </a:r>
                      <a:r>
                        <a:rPr lang="fr-FR" sz="1200" b="0" baseline="0" noProof="0" dirty="0" err="1">
                          <a:solidFill>
                            <a:schemeClr val="tx1"/>
                          </a:solidFill>
                          <a:latin typeface="+mn-lt"/>
                          <a:cs typeface="Simplified Arabic" panose="02020603050405020304" pitchFamily="18" charset="-78"/>
                        </a:rPr>
                        <a:t>find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  <a:latin typeface="+mn-lt"/>
                          <a:cs typeface="Simplified Arabic" panose="02020603050405020304" pitchFamily="18" charset="-78"/>
                        </a:rPr>
                        <a:t> </a:t>
                      </a:r>
                      <a:r>
                        <a:rPr lang="fr-FR" sz="1200" b="0" baseline="0" noProof="0" dirty="0" err="1">
                          <a:solidFill>
                            <a:schemeClr val="tx1"/>
                          </a:solidFill>
                          <a:latin typeface="+mn-lt"/>
                          <a:cs typeface="Simplified Arabic" panose="02020603050405020304" pitchFamily="18" charset="-78"/>
                        </a:rPr>
                        <a:t>that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  <a:latin typeface="+mn-lt"/>
                          <a:cs typeface="Simplified Arabic" panose="02020603050405020304" pitchFamily="18" charset="-78"/>
                        </a:rPr>
                        <a:t> </a:t>
                      </a:r>
                      <a:r>
                        <a:rPr lang="fr-FR" sz="1200" b="0" baseline="0" noProof="0" dirty="0" err="1">
                          <a:solidFill>
                            <a:schemeClr val="tx1"/>
                          </a:solidFill>
                          <a:latin typeface="+mn-lt"/>
                          <a:cs typeface="Simplified Arabic" panose="02020603050405020304" pitchFamily="18" charset="-78"/>
                        </a:rPr>
                        <a:t>it’s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  <a:latin typeface="+mn-lt"/>
                          <a:cs typeface="Simplified Arabic" panose="02020603050405020304" pitchFamily="18" charset="-78"/>
                        </a:rPr>
                        <a:t> a bit of a </a:t>
                      </a:r>
                      <a:r>
                        <a:rPr lang="fr-FR" sz="1200" b="0" baseline="0" noProof="0" dirty="0" err="1">
                          <a:solidFill>
                            <a:schemeClr val="tx1"/>
                          </a:solidFill>
                          <a:latin typeface="+mn-lt"/>
                          <a:cs typeface="Simplified Arabic" panose="02020603050405020304" pitchFamily="18" charset="-78"/>
                        </a:rPr>
                        <a:t>shame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  <a:latin typeface="+mn-lt"/>
                          <a:cs typeface="Simplified Arabic" panose="02020603050405020304" pitchFamily="18" charset="-78"/>
                        </a:rPr>
                        <a:t>.)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  <a:latin typeface="+mn-lt"/>
                          <a:cs typeface="Simplified Arabic" panose="02020603050405020304" pitchFamily="18" charset="-78"/>
                        </a:rPr>
                        <a:t>Avant, mes parents / grands-parents/ copains (</a:t>
                      </a:r>
                      <a:r>
                        <a:rPr lang="fr-FR" sz="1200" b="0" baseline="0" noProof="0" dirty="0" err="1">
                          <a:solidFill>
                            <a:schemeClr val="tx1"/>
                          </a:solidFill>
                          <a:latin typeface="+mn-lt"/>
                          <a:cs typeface="Simplified Arabic" panose="02020603050405020304" pitchFamily="18" charset="-78"/>
                        </a:rPr>
                        <a:t>Before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  <a:latin typeface="+mn-lt"/>
                          <a:cs typeface="Simplified Arabic" panose="02020603050405020304" pitchFamily="18" charset="-78"/>
                        </a:rPr>
                        <a:t>, </a:t>
                      </a:r>
                      <a:r>
                        <a:rPr lang="fr-FR" sz="1200" b="0" baseline="0" noProof="0" dirty="0" err="1">
                          <a:solidFill>
                            <a:schemeClr val="tx1"/>
                          </a:solidFill>
                          <a:latin typeface="+mn-lt"/>
                          <a:cs typeface="Simplified Arabic" panose="02020603050405020304" pitchFamily="18" charset="-78"/>
                        </a:rPr>
                        <a:t>my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  <a:latin typeface="+mn-lt"/>
                          <a:cs typeface="Simplified Arabic" panose="02020603050405020304" pitchFamily="18" charset="-78"/>
                        </a:rPr>
                        <a:t> parents/</a:t>
                      </a:r>
                      <a:r>
                        <a:rPr lang="fr-FR" sz="1200" b="0" baseline="0" noProof="0" dirty="0" err="1">
                          <a:solidFill>
                            <a:schemeClr val="tx1"/>
                          </a:solidFill>
                          <a:latin typeface="+mn-lt"/>
                          <a:cs typeface="Simplified Arabic" panose="02020603050405020304" pitchFamily="18" charset="-78"/>
                        </a:rPr>
                        <a:t>my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  <a:latin typeface="+mn-lt"/>
                          <a:cs typeface="Simplified Arabic" panose="02020603050405020304" pitchFamily="18" charset="-78"/>
                        </a:rPr>
                        <a:t> </a:t>
                      </a:r>
                      <a:r>
                        <a:rPr lang="fr-FR" sz="1200" b="0" baseline="0" noProof="0" dirty="0" err="1">
                          <a:solidFill>
                            <a:schemeClr val="tx1"/>
                          </a:solidFill>
                          <a:latin typeface="+mn-lt"/>
                          <a:cs typeface="Simplified Arabic" panose="02020603050405020304" pitchFamily="18" charset="-78"/>
                        </a:rPr>
                        <a:t>grandparents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  <a:latin typeface="+mn-lt"/>
                          <a:cs typeface="Simplified Arabic" panose="02020603050405020304" pitchFamily="18" charset="-78"/>
                        </a:rPr>
                        <a:t>/ </a:t>
                      </a:r>
                      <a:r>
                        <a:rPr lang="fr-FR" sz="1200" b="0" baseline="0" noProof="0" dirty="0" err="1">
                          <a:solidFill>
                            <a:schemeClr val="tx1"/>
                          </a:solidFill>
                          <a:latin typeface="+mn-lt"/>
                          <a:cs typeface="Simplified Arabic" panose="02020603050405020304" pitchFamily="18" charset="-78"/>
                        </a:rPr>
                        <a:t>friends</a:t>
                      </a:r>
                      <a:r>
                        <a:rPr lang="fr-FR" sz="1200" b="0" baseline="0" noProof="0" dirty="0">
                          <a:solidFill>
                            <a:schemeClr val="tx1"/>
                          </a:solidFill>
                          <a:latin typeface="+mn-lt"/>
                          <a:cs typeface="Simplified Arabic" panose="02020603050405020304" pitchFamily="18" charset="-78"/>
                        </a:rPr>
                        <a:t>)</a:t>
                      </a:r>
                      <a:endParaRPr lang="fr-FR" sz="1200" b="0" baseline="0" noProof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3576201" y="4657644"/>
            <a:ext cx="934721" cy="3939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80000"/>
              </a:lnSpc>
            </a:pPr>
            <a:r>
              <a:rPr lang="fr-FR" sz="1200" b="1" dirty="0"/>
              <a:t>plus</a:t>
            </a:r>
            <a:r>
              <a:rPr lang="fr-FR" sz="1200" dirty="0"/>
              <a:t> (</a:t>
            </a:r>
            <a:r>
              <a:rPr lang="fr-FR" sz="1200" i="1" dirty="0"/>
              <a:t>more</a:t>
            </a:r>
            <a:r>
              <a:rPr lang="fr-FR" sz="1200" dirty="0"/>
              <a:t>)  </a:t>
            </a:r>
          </a:p>
          <a:p>
            <a:pPr>
              <a:lnSpc>
                <a:spcPct val="80000"/>
              </a:lnSpc>
            </a:pPr>
            <a:r>
              <a:rPr lang="fr-FR" sz="1200" b="1" dirty="0"/>
              <a:t>moins</a:t>
            </a:r>
            <a:r>
              <a:rPr lang="fr-FR" sz="1200" dirty="0"/>
              <a:t> (</a:t>
            </a:r>
            <a:r>
              <a:rPr lang="fr-FR" sz="1200" i="1" dirty="0" err="1"/>
              <a:t>less</a:t>
            </a:r>
            <a:r>
              <a:rPr lang="fr-FR" sz="1200" dirty="0"/>
              <a:t>)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87F611E-BA01-4B65-9D0D-109076FE0F6F}"/>
              </a:ext>
            </a:extLst>
          </p:cNvPr>
          <p:cNvSpPr txBox="1"/>
          <p:nvPr/>
        </p:nvSpPr>
        <p:spPr>
          <a:xfrm>
            <a:off x="3582787" y="1477311"/>
            <a:ext cx="2871318" cy="1015663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19050" cmpd="sng"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r>
              <a:rPr lang="fr-FR" sz="1200" dirty="0"/>
              <a:t>You use comparative adjectives to compare </a:t>
            </a:r>
            <a:r>
              <a:rPr lang="fr-FR" sz="1200" dirty="0" err="1"/>
              <a:t>things</a:t>
            </a:r>
            <a:r>
              <a:rPr lang="fr-FR" sz="1200" dirty="0"/>
              <a:t>:</a:t>
            </a:r>
          </a:p>
          <a:p>
            <a:r>
              <a:rPr lang="fr-FR" sz="1200" b="1" dirty="0"/>
              <a:t>plus</a:t>
            </a:r>
            <a:r>
              <a:rPr lang="fr-FR" sz="1200" dirty="0"/>
              <a:t> + </a:t>
            </a:r>
            <a:r>
              <a:rPr lang="fr-FR" sz="1200" b="1" dirty="0"/>
              <a:t>adjective</a:t>
            </a:r>
            <a:r>
              <a:rPr lang="fr-FR" sz="1200" dirty="0"/>
              <a:t> + </a:t>
            </a:r>
            <a:r>
              <a:rPr lang="fr-FR" sz="1200" b="1" dirty="0"/>
              <a:t>que </a:t>
            </a:r>
            <a:r>
              <a:rPr lang="fr-FR" sz="1200" dirty="0"/>
              <a:t>= more… </a:t>
            </a:r>
            <a:r>
              <a:rPr lang="fr-FR" sz="1200" dirty="0" err="1"/>
              <a:t>than</a:t>
            </a:r>
            <a:endParaRPr lang="fr-FR" sz="1200" dirty="0"/>
          </a:p>
          <a:p>
            <a:r>
              <a:rPr lang="fr-FR" sz="1200" dirty="0"/>
              <a:t>plus simple que = more simple </a:t>
            </a:r>
            <a:r>
              <a:rPr lang="fr-FR" sz="1200" dirty="0" err="1"/>
              <a:t>than</a:t>
            </a:r>
            <a:endParaRPr lang="fr-FR" sz="1200" dirty="0"/>
          </a:p>
          <a:p>
            <a:r>
              <a:rPr lang="fr-FR" sz="1200" b="1" dirty="0"/>
              <a:t>moins </a:t>
            </a:r>
            <a:r>
              <a:rPr lang="fr-FR" sz="1200" dirty="0"/>
              <a:t>+ </a:t>
            </a:r>
            <a:r>
              <a:rPr lang="fr-FR" sz="1200" b="1" dirty="0"/>
              <a:t>adjective</a:t>
            </a:r>
            <a:r>
              <a:rPr lang="fr-FR" sz="1200" dirty="0"/>
              <a:t> + </a:t>
            </a:r>
            <a:r>
              <a:rPr lang="fr-FR" sz="1200" b="1" dirty="0"/>
              <a:t>que</a:t>
            </a:r>
            <a:r>
              <a:rPr lang="fr-FR" sz="1200" dirty="0"/>
              <a:t> = </a:t>
            </a:r>
            <a:r>
              <a:rPr lang="fr-FR" sz="1200" dirty="0" err="1"/>
              <a:t>less</a:t>
            </a:r>
            <a:r>
              <a:rPr lang="fr-FR" sz="1200" dirty="0"/>
              <a:t>… </a:t>
            </a:r>
            <a:r>
              <a:rPr lang="fr-FR" sz="1200" dirty="0" err="1"/>
              <a:t>than</a:t>
            </a:r>
            <a:endParaRPr lang="fr-FR" sz="12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DA9EA723-8944-4CF1-AC57-84D946047A1E}"/>
              </a:ext>
            </a:extLst>
          </p:cNvPr>
          <p:cNvSpPr txBox="1"/>
          <p:nvPr/>
        </p:nvSpPr>
        <p:spPr>
          <a:xfrm>
            <a:off x="3582787" y="2953772"/>
            <a:ext cx="2851783" cy="157337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19050" cmpd="sng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fr-FR" sz="1200" b="1" dirty="0"/>
              <a:t>Que</a:t>
            </a:r>
            <a:r>
              <a:rPr lang="fr-FR" sz="1200" dirty="0"/>
              <a:t> </a:t>
            </a:r>
            <a:r>
              <a:rPr lang="fr-FR" sz="1200" dirty="0" err="1"/>
              <a:t>means</a:t>
            </a:r>
            <a:r>
              <a:rPr lang="fr-FR" sz="1200" dirty="0"/>
              <a:t> ‘</a:t>
            </a:r>
            <a:r>
              <a:rPr lang="fr-FR" sz="1200" dirty="0" err="1"/>
              <a:t>who</a:t>
            </a:r>
            <a:r>
              <a:rPr lang="fr-FR" sz="1200" dirty="0"/>
              <a:t>’, ‘</a:t>
            </a:r>
            <a:r>
              <a:rPr lang="fr-FR" sz="1200" dirty="0" err="1"/>
              <a:t>which</a:t>
            </a:r>
            <a:r>
              <a:rPr lang="fr-FR" sz="1200" dirty="0"/>
              <a:t>’ or ‘</a:t>
            </a:r>
            <a:r>
              <a:rPr lang="fr-FR" sz="1200" dirty="0" err="1"/>
              <a:t>that</a:t>
            </a:r>
            <a:r>
              <a:rPr lang="fr-FR" sz="1200" dirty="0"/>
              <a:t>’, </a:t>
            </a:r>
            <a:r>
              <a:rPr lang="fr-FR" sz="1200" dirty="0" err="1"/>
              <a:t>when</a:t>
            </a:r>
            <a:r>
              <a:rPr lang="fr-FR" sz="1200" dirty="0"/>
              <a:t> ‘</a:t>
            </a:r>
            <a:r>
              <a:rPr lang="fr-FR" sz="1200" dirty="0" err="1"/>
              <a:t>who</a:t>
            </a:r>
            <a:r>
              <a:rPr lang="fr-FR" sz="1200" dirty="0"/>
              <a:t>’, ‘</a:t>
            </a:r>
            <a:r>
              <a:rPr lang="fr-FR" sz="1200" dirty="0" err="1"/>
              <a:t>which</a:t>
            </a:r>
            <a:r>
              <a:rPr lang="fr-FR" sz="1200" dirty="0"/>
              <a:t>’ or ‘</a:t>
            </a:r>
            <a:r>
              <a:rPr lang="fr-FR" sz="1200" dirty="0" err="1"/>
              <a:t>that</a:t>
            </a:r>
            <a:r>
              <a:rPr lang="fr-FR" sz="1200" dirty="0"/>
              <a:t>’ </a:t>
            </a:r>
            <a:r>
              <a:rPr lang="fr-FR" sz="1200" dirty="0" err="1"/>
              <a:t>is</a:t>
            </a:r>
            <a:r>
              <a:rPr lang="fr-FR" sz="1200" dirty="0"/>
              <a:t> the </a:t>
            </a:r>
            <a:r>
              <a:rPr lang="fr-FR" sz="1200" b="1" dirty="0" err="1"/>
              <a:t>object</a:t>
            </a:r>
            <a:r>
              <a:rPr lang="fr-FR" sz="1200" dirty="0"/>
              <a:t> of a </a:t>
            </a:r>
            <a:r>
              <a:rPr lang="fr-FR" sz="1200" dirty="0" err="1"/>
              <a:t>verb</a:t>
            </a:r>
            <a:r>
              <a:rPr lang="fr-FR" sz="1200" dirty="0"/>
              <a:t>. It </a:t>
            </a:r>
            <a:r>
              <a:rPr lang="fr-FR" sz="1200" dirty="0" err="1"/>
              <a:t>is</a:t>
            </a:r>
            <a:r>
              <a:rPr lang="fr-FR" sz="1200" dirty="0"/>
              <a:t> </a:t>
            </a:r>
            <a:r>
              <a:rPr lang="fr-FR" sz="1200" dirty="0" err="1"/>
              <a:t>very</a:t>
            </a:r>
            <a:r>
              <a:rPr lang="fr-FR" sz="1200" dirty="0"/>
              <a:t> </a:t>
            </a:r>
            <a:r>
              <a:rPr lang="fr-FR" sz="1200" dirty="0" err="1"/>
              <a:t>useful</a:t>
            </a:r>
            <a:r>
              <a:rPr lang="fr-FR" sz="1200" dirty="0"/>
              <a:t> for </a:t>
            </a:r>
            <a:r>
              <a:rPr lang="fr-FR" sz="1200" dirty="0" err="1"/>
              <a:t>creating</a:t>
            </a:r>
            <a:r>
              <a:rPr lang="fr-FR" sz="1200" dirty="0"/>
              <a:t> longer, more </a:t>
            </a:r>
            <a:r>
              <a:rPr lang="fr-FR" sz="1200" dirty="0" err="1"/>
              <a:t>complex</a:t>
            </a:r>
            <a:r>
              <a:rPr lang="fr-FR" sz="1200" dirty="0"/>
              <a:t> sentences:</a:t>
            </a:r>
          </a:p>
          <a:p>
            <a:pPr>
              <a:lnSpc>
                <a:spcPct val="80000"/>
              </a:lnSpc>
            </a:pPr>
            <a:endParaRPr lang="fr-FR" sz="1200" dirty="0"/>
          </a:p>
          <a:p>
            <a:pPr>
              <a:lnSpc>
                <a:spcPct val="80000"/>
              </a:lnSpc>
            </a:pPr>
            <a:r>
              <a:rPr lang="fr-FR" sz="1200" dirty="0"/>
              <a:t>J’y mets toutes les photos </a:t>
            </a:r>
            <a:r>
              <a:rPr lang="fr-FR" sz="1200" b="1" dirty="0"/>
              <a:t>que</a:t>
            </a:r>
            <a:r>
              <a:rPr lang="fr-FR" sz="1200" dirty="0"/>
              <a:t> j’aime et </a:t>
            </a:r>
            <a:r>
              <a:rPr lang="fr-FR" sz="1200" b="1" dirty="0"/>
              <a:t>que</a:t>
            </a:r>
            <a:r>
              <a:rPr lang="fr-FR" sz="1200" dirty="0"/>
              <a:t> je veux partager avec les autres</a:t>
            </a:r>
          </a:p>
          <a:p>
            <a:pPr>
              <a:lnSpc>
                <a:spcPct val="80000"/>
              </a:lnSpc>
            </a:pPr>
            <a:endParaRPr lang="fr-FR" sz="1200" dirty="0"/>
          </a:p>
          <a:p>
            <a:pPr>
              <a:lnSpc>
                <a:spcPct val="80000"/>
              </a:lnSpc>
            </a:pPr>
            <a:r>
              <a:rPr lang="fr-FR" sz="1200" dirty="0"/>
              <a:t>I put all the photos </a:t>
            </a:r>
            <a:r>
              <a:rPr lang="fr-FR" sz="1200" b="1" dirty="0" err="1"/>
              <a:t>which</a:t>
            </a:r>
            <a:r>
              <a:rPr lang="fr-FR" sz="1200" dirty="0"/>
              <a:t> I like and </a:t>
            </a:r>
            <a:r>
              <a:rPr lang="fr-FR" sz="1200" b="1" dirty="0" err="1"/>
              <a:t>which</a:t>
            </a:r>
            <a:r>
              <a:rPr lang="fr-FR" sz="1200" dirty="0"/>
              <a:t> I </a:t>
            </a:r>
            <a:r>
              <a:rPr lang="fr-FR" sz="1200" dirty="0" err="1"/>
              <a:t>want</a:t>
            </a:r>
            <a:r>
              <a:rPr lang="fr-FR" sz="1200" dirty="0"/>
              <a:t> to </a:t>
            </a:r>
            <a:r>
              <a:rPr lang="fr-FR" sz="1200" dirty="0" err="1"/>
              <a:t>share</a:t>
            </a:r>
            <a:r>
              <a:rPr lang="fr-FR" sz="1200" dirty="0"/>
              <a:t> </a:t>
            </a:r>
            <a:r>
              <a:rPr lang="fr-FR" sz="1200" dirty="0" err="1"/>
              <a:t>with</a:t>
            </a:r>
            <a:r>
              <a:rPr lang="fr-FR" sz="1200" dirty="0"/>
              <a:t> </a:t>
            </a:r>
            <a:r>
              <a:rPr lang="fr-FR" sz="1200" dirty="0" err="1"/>
              <a:t>other</a:t>
            </a:r>
            <a:r>
              <a:rPr lang="fr-FR" sz="1200" dirty="0"/>
              <a:t> people </a:t>
            </a:r>
            <a:r>
              <a:rPr lang="fr-FR" sz="1200" dirty="0" err="1"/>
              <a:t>there</a:t>
            </a:r>
            <a:r>
              <a:rPr lang="fr-FR" sz="1200" dirty="0"/>
              <a:t>.</a:t>
            </a:r>
          </a:p>
        </p:txBody>
      </p:sp>
      <p:sp>
        <p:nvSpPr>
          <p:cNvPr id="20" name="Rounded Rectangle 13">
            <a:extLst>
              <a:ext uri="{FF2B5EF4-FFF2-40B4-BE49-F238E27FC236}">
                <a16:creationId xmlns:a16="http://schemas.microsoft.com/office/drawing/2014/main" id="{9114AF77-DA15-4613-855B-7565E16F7ACD}"/>
              </a:ext>
            </a:extLst>
          </p:cNvPr>
          <p:cNvSpPr/>
          <p:nvPr/>
        </p:nvSpPr>
        <p:spPr>
          <a:xfrm>
            <a:off x="3557734" y="6151441"/>
            <a:ext cx="1450944" cy="1445561"/>
          </a:xfrm>
          <a:prstGeom prst="roundRect">
            <a:avLst/>
          </a:prstGeom>
          <a:solidFill>
            <a:schemeClr val="bg1"/>
          </a:solidFill>
          <a:ln w="19050" cmpd="sng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fr-FR" sz="1200" b="1" dirty="0">
                <a:solidFill>
                  <a:srgbClr val="800000"/>
                </a:solidFill>
              </a:rPr>
              <a:t>LIRE – to </a:t>
            </a:r>
            <a:r>
              <a:rPr lang="fr-FR" sz="1200" b="1" dirty="0" err="1">
                <a:solidFill>
                  <a:srgbClr val="800000"/>
                </a:solidFill>
              </a:rPr>
              <a:t>read</a:t>
            </a:r>
            <a:endParaRPr lang="fr-FR" sz="1200" b="1" dirty="0">
              <a:solidFill>
                <a:srgbClr val="800000"/>
              </a:solidFill>
            </a:endParaRPr>
          </a:p>
          <a:p>
            <a:pPr algn="ctr">
              <a:lnSpc>
                <a:spcPct val="90000"/>
              </a:lnSpc>
            </a:pPr>
            <a:r>
              <a:rPr lang="fr-FR" sz="1000" b="1" i="1" dirty="0" err="1">
                <a:solidFill>
                  <a:schemeClr val="tx1"/>
                </a:solidFill>
              </a:rPr>
              <a:t>present</a:t>
            </a:r>
            <a:r>
              <a:rPr lang="fr-FR" sz="1000" b="1" i="1" dirty="0">
                <a:solidFill>
                  <a:schemeClr val="tx1"/>
                </a:solidFill>
              </a:rPr>
              <a:t> </a:t>
            </a:r>
            <a:r>
              <a:rPr lang="fr-FR" sz="1000" b="1" i="1" dirty="0" err="1">
                <a:solidFill>
                  <a:schemeClr val="tx1"/>
                </a:solidFill>
              </a:rPr>
              <a:t>tense</a:t>
            </a:r>
            <a:endParaRPr lang="fr-FR" sz="1000" b="1" i="1" dirty="0">
              <a:solidFill>
                <a:schemeClr val="tx1"/>
              </a:solidFill>
            </a:endParaRPr>
          </a:p>
          <a:p>
            <a:pPr>
              <a:lnSpc>
                <a:spcPct val="90000"/>
              </a:lnSpc>
            </a:pPr>
            <a:r>
              <a:rPr lang="fr-FR" sz="1200" b="1" dirty="0">
                <a:solidFill>
                  <a:srgbClr val="000000"/>
                </a:solidFill>
              </a:rPr>
              <a:t>Je </a:t>
            </a:r>
            <a:r>
              <a:rPr lang="fr-FR" sz="1200" b="1" i="1" dirty="0">
                <a:solidFill>
                  <a:srgbClr val="953735"/>
                </a:solidFill>
              </a:rPr>
              <a:t>lis</a:t>
            </a:r>
          </a:p>
          <a:p>
            <a:pPr>
              <a:lnSpc>
                <a:spcPct val="90000"/>
              </a:lnSpc>
            </a:pPr>
            <a:r>
              <a:rPr lang="fr-FR" sz="1200" b="1" dirty="0">
                <a:solidFill>
                  <a:srgbClr val="000000"/>
                </a:solidFill>
              </a:rPr>
              <a:t>tu  </a:t>
            </a:r>
            <a:r>
              <a:rPr lang="fr-FR" sz="1200" b="1" i="1" dirty="0">
                <a:solidFill>
                  <a:srgbClr val="953735"/>
                </a:solidFill>
              </a:rPr>
              <a:t>lis</a:t>
            </a:r>
          </a:p>
          <a:p>
            <a:pPr>
              <a:lnSpc>
                <a:spcPct val="90000"/>
              </a:lnSpc>
            </a:pPr>
            <a:r>
              <a:rPr lang="fr-FR" sz="1200" b="1" dirty="0">
                <a:solidFill>
                  <a:srgbClr val="000000"/>
                </a:solidFill>
              </a:rPr>
              <a:t>il/elle </a:t>
            </a:r>
            <a:r>
              <a:rPr lang="fr-FR" sz="1200" b="1" i="1" dirty="0">
                <a:solidFill>
                  <a:srgbClr val="953735"/>
                </a:solidFill>
              </a:rPr>
              <a:t>lit</a:t>
            </a:r>
          </a:p>
          <a:p>
            <a:pPr>
              <a:lnSpc>
                <a:spcPct val="90000"/>
              </a:lnSpc>
            </a:pPr>
            <a:r>
              <a:rPr lang="fr-FR" sz="1200" b="1" dirty="0">
                <a:solidFill>
                  <a:srgbClr val="000000"/>
                </a:solidFill>
              </a:rPr>
              <a:t>nous  </a:t>
            </a:r>
            <a:r>
              <a:rPr lang="fr-FR" sz="1200" b="1" i="1" dirty="0">
                <a:solidFill>
                  <a:srgbClr val="953735"/>
                </a:solidFill>
              </a:rPr>
              <a:t>lisons</a:t>
            </a:r>
          </a:p>
          <a:p>
            <a:pPr>
              <a:lnSpc>
                <a:spcPct val="90000"/>
              </a:lnSpc>
            </a:pPr>
            <a:r>
              <a:rPr lang="fr-FR" sz="1200" b="1" dirty="0">
                <a:solidFill>
                  <a:srgbClr val="000000"/>
                </a:solidFill>
              </a:rPr>
              <a:t>vous </a:t>
            </a:r>
            <a:r>
              <a:rPr lang="fr-FR" sz="1200" b="1" i="1" dirty="0">
                <a:solidFill>
                  <a:srgbClr val="953735"/>
                </a:solidFill>
              </a:rPr>
              <a:t>lisez</a:t>
            </a:r>
          </a:p>
          <a:p>
            <a:pPr>
              <a:lnSpc>
                <a:spcPct val="90000"/>
              </a:lnSpc>
            </a:pPr>
            <a:r>
              <a:rPr lang="fr-FR" sz="1200" b="1" dirty="0">
                <a:solidFill>
                  <a:srgbClr val="000000"/>
                </a:solidFill>
              </a:rPr>
              <a:t>ils/elles </a:t>
            </a:r>
            <a:r>
              <a:rPr lang="fr-FR" sz="1200" b="1" i="1" dirty="0">
                <a:solidFill>
                  <a:srgbClr val="953735"/>
                </a:solidFill>
              </a:rPr>
              <a:t>lisent</a:t>
            </a:r>
          </a:p>
        </p:txBody>
      </p:sp>
      <p:sp>
        <p:nvSpPr>
          <p:cNvPr id="21" name="Rounded Rectangle 13">
            <a:extLst>
              <a:ext uri="{FF2B5EF4-FFF2-40B4-BE49-F238E27FC236}">
                <a16:creationId xmlns:a16="http://schemas.microsoft.com/office/drawing/2014/main" id="{F7AD3C14-62F6-4C61-8FDA-DB3A6EC23461}"/>
              </a:ext>
            </a:extLst>
          </p:cNvPr>
          <p:cNvSpPr/>
          <p:nvPr/>
        </p:nvSpPr>
        <p:spPr>
          <a:xfrm>
            <a:off x="5065223" y="6152513"/>
            <a:ext cx="1450944" cy="1445561"/>
          </a:xfrm>
          <a:prstGeom prst="roundRect">
            <a:avLst/>
          </a:prstGeom>
          <a:solidFill>
            <a:schemeClr val="bg1"/>
          </a:solidFill>
          <a:ln w="19050" cmpd="sng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fr-FR" sz="1200" b="1" dirty="0">
                <a:solidFill>
                  <a:srgbClr val="800000"/>
                </a:solidFill>
              </a:rPr>
              <a:t>LIRE – to </a:t>
            </a:r>
            <a:r>
              <a:rPr lang="fr-FR" sz="1200" b="1" dirty="0" err="1">
                <a:solidFill>
                  <a:srgbClr val="800000"/>
                </a:solidFill>
              </a:rPr>
              <a:t>read</a:t>
            </a:r>
            <a:endParaRPr lang="fr-FR" sz="1200" b="1" dirty="0">
              <a:solidFill>
                <a:srgbClr val="800000"/>
              </a:solidFill>
            </a:endParaRPr>
          </a:p>
          <a:p>
            <a:pPr algn="ctr">
              <a:lnSpc>
                <a:spcPct val="90000"/>
              </a:lnSpc>
            </a:pPr>
            <a:r>
              <a:rPr lang="fr-FR" sz="1000" b="1" i="1" dirty="0" err="1">
                <a:solidFill>
                  <a:schemeClr val="tx1"/>
                </a:solidFill>
              </a:rPr>
              <a:t>imperfect</a:t>
            </a:r>
            <a:r>
              <a:rPr lang="fr-FR" sz="1000" b="1" i="1" dirty="0">
                <a:solidFill>
                  <a:schemeClr val="tx1"/>
                </a:solidFill>
              </a:rPr>
              <a:t> </a:t>
            </a:r>
            <a:r>
              <a:rPr lang="fr-FR" sz="1000" b="1" i="1" dirty="0" err="1">
                <a:solidFill>
                  <a:schemeClr val="tx1"/>
                </a:solidFill>
              </a:rPr>
              <a:t>tense</a:t>
            </a:r>
            <a:endParaRPr lang="fr-FR" sz="1000" b="1" i="1" dirty="0">
              <a:solidFill>
                <a:schemeClr val="tx1"/>
              </a:solidFill>
            </a:endParaRPr>
          </a:p>
          <a:p>
            <a:pPr>
              <a:lnSpc>
                <a:spcPct val="90000"/>
              </a:lnSpc>
            </a:pPr>
            <a:r>
              <a:rPr lang="fr-FR" sz="1200" b="1" dirty="0">
                <a:solidFill>
                  <a:srgbClr val="000000"/>
                </a:solidFill>
              </a:rPr>
              <a:t>Je </a:t>
            </a:r>
            <a:r>
              <a:rPr lang="fr-FR" sz="1200" b="1" i="1" dirty="0">
                <a:solidFill>
                  <a:srgbClr val="953735"/>
                </a:solidFill>
              </a:rPr>
              <a:t>lisais</a:t>
            </a:r>
          </a:p>
          <a:p>
            <a:pPr>
              <a:lnSpc>
                <a:spcPct val="90000"/>
              </a:lnSpc>
            </a:pPr>
            <a:r>
              <a:rPr lang="fr-FR" sz="1200" b="1" dirty="0">
                <a:solidFill>
                  <a:srgbClr val="000000"/>
                </a:solidFill>
              </a:rPr>
              <a:t>tu  </a:t>
            </a:r>
            <a:r>
              <a:rPr lang="fr-FR" sz="1200" b="1" i="1" dirty="0">
                <a:solidFill>
                  <a:srgbClr val="953735"/>
                </a:solidFill>
              </a:rPr>
              <a:t>lisais</a:t>
            </a:r>
          </a:p>
          <a:p>
            <a:pPr>
              <a:lnSpc>
                <a:spcPct val="90000"/>
              </a:lnSpc>
            </a:pPr>
            <a:r>
              <a:rPr lang="fr-FR" sz="1200" b="1" dirty="0">
                <a:solidFill>
                  <a:srgbClr val="000000"/>
                </a:solidFill>
              </a:rPr>
              <a:t>il/elle </a:t>
            </a:r>
            <a:r>
              <a:rPr lang="fr-FR" sz="1200" b="1" i="1" dirty="0">
                <a:solidFill>
                  <a:srgbClr val="953735"/>
                </a:solidFill>
              </a:rPr>
              <a:t>lisait</a:t>
            </a:r>
          </a:p>
          <a:p>
            <a:pPr>
              <a:lnSpc>
                <a:spcPct val="90000"/>
              </a:lnSpc>
            </a:pPr>
            <a:r>
              <a:rPr lang="fr-FR" sz="1200" b="1" dirty="0">
                <a:solidFill>
                  <a:srgbClr val="000000"/>
                </a:solidFill>
              </a:rPr>
              <a:t>nous  </a:t>
            </a:r>
            <a:r>
              <a:rPr lang="fr-FR" sz="1200" b="1" i="1" dirty="0">
                <a:solidFill>
                  <a:srgbClr val="953735"/>
                </a:solidFill>
              </a:rPr>
              <a:t>lisions</a:t>
            </a:r>
          </a:p>
          <a:p>
            <a:pPr>
              <a:lnSpc>
                <a:spcPct val="90000"/>
              </a:lnSpc>
            </a:pPr>
            <a:r>
              <a:rPr lang="fr-FR" sz="1200" b="1" dirty="0">
                <a:solidFill>
                  <a:srgbClr val="000000"/>
                </a:solidFill>
              </a:rPr>
              <a:t>vous </a:t>
            </a:r>
            <a:r>
              <a:rPr lang="fr-FR" sz="1200" b="1" i="1" dirty="0">
                <a:solidFill>
                  <a:srgbClr val="953735"/>
                </a:solidFill>
              </a:rPr>
              <a:t>lisiez</a:t>
            </a:r>
          </a:p>
          <a:p>
            <a:pPr>
              <a:lnSpc>
                <a:spcPct val="90000"/>
              </a:lnSpc>
            </a:pPr>
            <a:r>
              <a:rPr lang="fr-FR" sz="1200" b="1" dirty="0">
                <a:solidFill>
                  <a:srgbClr val="000000"/>
                </a:solidFill>
              </a:rPr>
              <a:t>ils/elles </a:t>
            </a:r>
            <a:r>
              <a:rPr lang="fr-FR" sz="1200" b="1" i="1" dirty="0">
                <a:solidFill>
                  <a:srgbClr val="953735"/>
                </a:solidFill>
              </a:rPr>
              <a:t>lisaient</a:t>
            </a:r>
          </a:p>
        </p:txBody>
      </p:sp>
      <p:graphicFrame>
        <p:nvGraphicFramePr>
          <p:cNvPr id="3" name="Table 5">
            <a:extLst>
              <a:ext uri="{FF2B5EF4-FFF2-40B4-BE49-F238E27FC236}">
                <a16:creationId xmlns:a16="http://schemas.microsoft.com/office/drawing/2014/main" id="{5EB1ABDA-BD61-473D-B069-269F1616D6B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8379768"/>
              </p:ext>
            </p:extLst>
          </p:nvPr>
        </p:nvGraphicFramePr>
        <p:xfrm>
          <a:off x="3521142" y="7908739"/>
          <a:ext cx="2994607" cy="7344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50991">
                  <a:extLst>
                    <a:ext uri="{9D8B030D-6E8A-4147-A177-3AD203B41FA5}">
                      <a16:colId xmlns:a16="http://schemas.microsoft.com/office/drawing/2014/main" val="1438449780"/>
                    </a:ext>
                  </a:extLst>
                </a:gridCol>
                <a:gridCol w="1743616">
                  <a:extLst>
                    <a:ext uri="{9D8B030D-6E8A-4147-A177-3AD203B41FA5}">
                      <a16:colId xmlns:a16="http://schemas.microsoft.com/office/drawing/2014/main" val="23988582"/>
                    </a:ext>
                  </a:extLst>
                </a:gridCol>
              </a:tblGrid>
              <a:tr h="246793">
                <a:tc>
                  <a:txBody>
                    <a:bodyPr/>
                    <a:lstStyle/>
                    <a:p>
                      <a:r>
                        <a:rPr lang="en-GB" sz="1000" b="0" dirty="0" err="1">
                          <a:solidFill>
                            <a:schemeClr val="tx1"/>
                          </a:solidFill>
                          <a:latin typeface="+mn-lt"/>
                        </a:rPr>
                        <a:t>ils</a:t>
                      </a:r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+mn-lt"/>
                        </a:rPr>
                        <a:t> </a:t>
                      </a:r>
                      <a:r>
                        <a:rPr lang="en-GB" sz="1000" b="0" dirty="0" err="1">
                          <a:solidFill>
                            <a:schemeClr val="tx1"/>
                          </a:solidFill>
                          <a:latin typeface="+mn-lt"/>
                          <a:cs typeface="Simplified Arabic" panose="02020603050405020304" pitchFamily="18" charset="-78"/>
                        </a:rPr>
                        <a:t>sont</a:t>
                      </a:r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+mn-lt"/>
                          <a:cs typeface="Simplified Arabic" panose="02020603050405020304" pitchFamily="18" charset="-78"/>
                        </a:rPr>
                        <a:t> (they are)</a:t>
                      </a:r>
                      <a:endParaRPr lang="en-GB" sz="1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0" dirty="0" err="1">
                          <a:solidFill>
                            <a:schemeClr val="tx1"/>
                          </a:solidFill>
                          <a:latin typeface="+mn-lt"/>
                        </a:rPr>
                        <a:t>ils</a:t>
                      </a:r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+mn-lt"/>
                        </a:rPr>
                        <a:t> </a:t>
                      </a:r>
                      <a:r>
                        <a:rPr lang="en-GB" sz="1000" b="0" dirty="0" err="1">
                          <a:solidFill>
                            <a:schemeClr val="tx1"/>
                          </a:solidFill>
                          <a:latin typeface="+mn-lt"/>
                          <a:cs typeface="Simplified Arabic" panose="02020603050405020304" pitchFamily="18" charset="-78"/>
                        </a:rPr>
                        <a:t>étaient</a:t>
                      </a:r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+mn-lt"/>
                          <a:cs typeface="Simplified Arabic" panose="02020603050405020304" pitchFamily="18" charset="-78"/>
                        </a:rPr>
                        <a:t> (they used to be)</a:t>
                      </a:r>
                      <a:endParaRPr lang="en-GB" sz="1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4673473"/>
                  </a:ext>
                </a:extLst>
              </a:tr>
              <a:tr h="235541">
                <a:tc>
                  <a:txBody>
                    <a:bodyPr/>
                    <a:lstStyle/>
                    <a:p>
                      <a:r>
                        <a:rPr lang="en-GB" sz="1000" dirty="0" err="1">
                          <a:latin typeface="+mn-lt"/>
                        </a:rPr>
                        <a:t>ils</a:t>
                      </a:r>
                      <a:r>
                        <a:rPr lang="en-GB" sz="1000" dirty="0">
                          <a:latin typeface="+mn-lt"/>
                        </a:rPr>
                        <a:t> font (they do)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 err="1">
                          <a:latin typeface="+mn-lt"/>
                        </a:rPr>
                        <a:t>ils</a:t>
                      </a:r>
                      <a:r>
                        <a:rPr lang="en-GB" sz="1000" dirty="0">
                          <a:latin typeface="+mn-lt"/>
                        </a:rPr>
                        <a:t> </a:t>
                      </a:r>
                      <a:r>
                        <a:rPr lang="en-GB" sz="1000" dirty="0" err="1">
                          <a:latin typeface="+mn-lt"/>
                        </a:rPr>
                        <a:t>faisaient</a:t>
                      </a:r>
                      <a:r>
                        <a:rPr lang="en-GB" sz="1000" dirty="0">
                          <a:latin typeface="+mn-lt"/>
                        </a:rPr>
                        <a:t> (they used to do)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31953916"/>
                  </a:ext>
                </a:extLst>
              </a:tr>
              <a:tr h="235541">
                <a:tc>
                  <a:txBody>
                    <a:bodyPr/>
                    <a:lstStyle/>
                    <a:p>
                      <a:r>
                        <a:rPr lang="en-GB" sz="1000" dirty="0" err="1">
                          <a:latin typeface="+mn-lt"/>
                        </a:rPr>
                        <a:t>ils</a:t>
                      </a:r>
                      <a:r>
                        <a:rPr lang="en-GB" sz="1000" dirty="0">
                          <a:latin typeface="+mn-lt"/>
                        </a:rPr>
                        <a:t> </a:t>
                      </a:r>
                      <a:r>
                        <a:rPr lang="en-GB" sz="1000" dirty="0" err="1">
                          <a:latin typeface="+mn-lt"/>
                        </a:rPr>
                        <a:t>jouent</a:t>
                      </a:r>
                      <a:r>
                        <a:rPr lang="en-GB" sz="1000" dirty="0">
                          <a:latin typeface="+mn-lt"/>
                        </a:rPr>
                        <a:t> (they play)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 err="1">
                          <a:latin typeface="+mn-lt"/>
                        </a:rPr>
                        <a:t>ils</a:t>
                      </a:r>
                      <a:r>
                        <a:rPr lang="en-GB" sz="1000" dirty="0">
                          <a:latin typeface="+mn-lt"/>
                        </a:rPr>
                        <a:t> </a:t>
                      </a:r>
                      <a:r>
                        <a:rPr lang="en-GB" sz="1000" dirty="0" err="1">
                          <a:latin typeface="+mn-lt"/>
                        </a:rPr>
                        <a:t>jouaient</a:t>
                      </a:r>
                      <a:r>
                        <a:rPr lang="en-GB" sz="1000" dirty="0">
                          <a:latin typeface="+mn-lt"/>
                        </a:rPr>
                        <a:t> (they used to play)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43648682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id="{E02EC059-7916-4370-87DD-EA578EB36361}"/>
              </a:ext>
            </a:extLst>
          </p:cNvPr>
          <p:cNvSpPr txBox="1"/>
          <p:nvPr/>
        </p:nvSpPr>
        <p:spPr>
          <a:xfrm>
            <a:off x="2326769" y="5335061"/>
            <a:ext cx="225074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b="1" dirty="0"/>
              <a:t>3. LA LECTURE (Reading)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9C4D76E-AECE-4520-AD12-DDE5F456AB69}"/>
              </a:ext>
            </a:extLst>
          </p:cNvPr>
          <p:cNvSpPr txBox="1"/>
          <p:nvPr/>
        </p:nvSpPr>
        <p:spPr>
          <a:xfrm>
            <a:off x="3414628" y="5681739"/>
            <a:ext cx="17217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/>
              <a:t>Ce que je </a:t>
            </a:r>
            <a:r>
              <a:rPr lang="en-GB" sz="1200" b="1" dirty="0" err="1"/>
              <a:t>lis</a:t>
            </a:r>
            <a:r>
              <a:rPr lang="en-GB" sz="1200" b="1" dirty="0"/>
              <a:t> </a:t>
            </a:r>
            <a:r>
              <a:rPr lang="en-GB" sz="1200" b="1" dirty="0" err="1"/>
              <a:t>maintenant</a:t>
            </a:r>
            <a:endParaRPr lang="en-GB" sz="1200" b="1" dirty="0"/>
          </a:p>
          <a:p>
            <a:r>
              <a:rPr lang="en-GB" sz="1200" dirty="0"/>
              <a:t>(What I’m reading now)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8F90F63-ACE0-494C-9471-3708C94B4EAA}"/>
              </a:ext>
            </a:extLst>
          </p:cNvPr>
          <p:cNvSpPr txBox="1"/>
          <p:nvPr/>
        </p:nvSpPr>
        <p:spPr>
          <a:xfrm>
            <a:off x="5059933" y="5687540"/>
            <a:ext cx="15127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/>
              <a:t>Ce que je </a:t>
            </a:r>
            <a:r>
              <a:rPr lang="en-GB" sz="1200" b="1" dirty="0" err="1"/>
              <a:t>lisais</a:t>
            </a:r>
            <a:r>
              <a:rPr lang="en-GB" sz="1200" b="1" dirty="0"/>
              <a:t> </a:t>
            </a:r>
            <a:r>
              <a:rPr lang="en-GB" sz="1200" b="1" dirty="0" err="1"/>
              <a:t>avant</a:t>
            </a:r>
            <a:endParaRPr lang="en-GB" sz="1200" b="1" dirty="0"/>
          </a:p>
          <a:p>
            <a:r>
              <a:rPr lang="en-GB" sz="1200" dirty="0"/>
              <a:t>(What I used to read)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16CAC5D-D333-48F7-BCA6-93863F044291}"/>
              </a:ext>
            </a:extLst>
          </p:cNvPr>
          <p:cNvSpPr txBox="1"/>
          <p:nvPr/>
        </p:nvSpPr>
        <p:spPr>
          <a:xfrm>
            <a:off x="3620663" y="7627421"/>
            <a:ext cx="27760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b="1" dirty="0" err="1"/>
              <a:t>What</a:t>
            </a:r>
            <a:r>
              <a:rPr lang="fr-FR" sz="1200" b="1" dirty="0"/>
              <a:t> </a:t>
            </a:r>
            <a:r>
              <a:rPr lang="fr-FR" sz="1200" b="1" u="sng" dirty="0" err="1"/>
              <a:t>they</a:t>
            </a:r>
            <a:r>
              <a:rPr lang="fr-FR" sz="1200" b="1" dirty="0"/>
              <a:t> do </a:t>
            </a:r>
            <a:r>
              <a:rPr lang="fr-FR" sz="1200" b="1" dirty="0" err="1"/>
              <a:t>now</a:t>
            </a:r>
            <a:r>
              <a:rPr lang="fr-FR" sz="1200" b="1" dirty="0"/>
              <a:t> and </a:t>
            </a:r>
            <a:r>
              <a:rPr lang="fr-FR" sz="1200" b="1" dirty="0" err="1"/>
              <a:t>what</a:t>
            </a:r>
            <a:r>
              <a:rPr lang="fr-FR" sz="1200" b="1" dirty="0"/>
              <a:t> </a:t>
            </a:r>
            <a:r>
              <a:rPr lang="fr-FR" sz="1200" b="1" dirty="0" err="1"/>
              <a:t>used</a:t>
            </a:r>
            <a:r>
              <a:rPr lang="fr-FR" sz="1200" b="1" dirty="0"/>
              <a:t> to do:</a:t>
            </a:r>
            <a:endParaRPr lang="fr-FR" sz="1200" dirty="0"/>
          </a:p>
          <a:p>
            <a:endParaRPr lang="en-GB" sz="12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EC2DFDC-EA14-4C72-A3EE-1D3582DD08AF}"/>
              </a:ext>
            </a:extLst>
          </p:cNvPr>
          <p:cNvSpPr txBox="1"/>
          <p:nvPr/>
        </p:nvSpPr>
        <p:spPr>
          <a:xfrm>
            <a:off x="479735" y="81977"/>
            <a:ext cx="59548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KS4 MODULE 2: Les loisirs (</a:t>
            </a:r>
            <a:r>
              <a:rPr lang="fr-FR" i="1" dirty="0"/>
              <a:t>Leisure </a:t>
            </a:r>
            <a:r>
              <a:rPr lang="fr-FR" i="1" dirty="0" err="1"/>
              <a:t>activities</a:t>
            </a:r>
            <a:r>
              <a:rPr lang="fr-FR" b="1" dirty="0"/>
              <a:t>) – AQA </a:t>
            </a:r>
            <a:r>
              <a:rPr lang="fr-FR" b="1" dirty="0" err="1"/>
              <a:t>Theme</a:t>
            </a:r>
            <a:r>
              <a:rPr lang="fr-FR" b="1" dirty="0"/>
              <a:t> 1 </a:t>
            </a:r>
          </a:p>
        </p:txBody>
      </p:sp>
    </p:spTree>
    <p:extLst>
      <p:ext uri="{BB962C8B-B14F-4D97-AF65-F5344CB8AC3E}">
        <p14:creationId xmlns:p14="http://schemas.microsoft.com/office/powerpoint/2010/main" val="8829887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1315255"/>
              </p:ext>
            </p:extLst>
          </p:nvPr>
        </p:nvGraphicFramePr>
        <p:xfrm>
          <a:off x="374568" y="470905"/>
          <a:ext cx="6198144" cy="84312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990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990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83559">
                <a:tc gridSpan="2"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9867">
                <a:tc>
                  <a:txBody>
                    <a:bodyPr/>
                    <a:lstStyle/>
                    <a:p>
                      <a:pPr algn="ctr"/>
                      <a:r>
                        <a:rPr lang="fr-FR" sz="1400" b="1" dirty="0"/>
                        <a:t>Ce que je regarde à la télé (</a:t>
                      </a:r>
                      <a:r>
                        <a:rPr lang="fr-FR" sz="1400" b="1" dirty="0" err="1"/>
                        <a:t>What</a:t>
                      </a:r>
                      <a:r>
                        <a:rPr lang="fr-FR" sz="1400" b="1" dirty="0"/>
                        <a:t> I </a:t>
                      </a:r>
                      <a:r>
                        <a:rPr lang="fr-FR" sz="1400" b="1" dirty="0" err="1"/>
                        <a:t>watch</a:t>
                      </a:r>
                      <a:r>
                        <a:rPr lang="fr-FR" sz="1400" b="1" dirty="0"/>
                        <a:t> on tv):</a:t>
                      </a:r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400" b="1" dirty="0" err="1"/>
                        <a:t>Grammar</a:t>
                      </a:r>
                      <a:r>
                        <a:rPr lang="fr-FR" sz="1400" b="1" dirty="0"/>
                        <a:t>:</a:t>
                      </a:r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916180">
                <a:tc>
                  <a:txBody>
                    <a:bodyPr/>
                    <a:lstStyle/>
                    <a:p>
                      <a:r>
                        <a:rPr lang="fr-FR" sz="1200" b="1" dirty="0"/>
                        <a:t>Les émissions (programmes):</a:t>
                      </a:r>
                    </a:p>
                    <a:p>
                      <a:endParaRPr lang="fr-FR" sz="1200" b="1" dirty="0"/>
                    </a:p>
                    <a:p>
                      <a:endParaRPr lang="fr-FR" sz="1200" b="1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70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dirty="0"/>
                    </a:p>
                    <a:p>
                      <a:endParaRPr lang="fr-FR" sz="1200" b="0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="0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="0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="0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100" b="0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00" b="0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="1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="1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="1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="1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400" b="1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="0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="0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="0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="0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="0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="1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="1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b="1" dirty="0"/>
                        <a:t>How </a:t>
                      </a:r>
                      <a:r>
                        <a:rPr lang="fr-FR" sz="1200" b="1" dirty="0" err="1"/>
                        <a:t>often</a:t>
                      </a:r>
                      <a:r>
                        <a:rPr lang="fr-FR" sz="1200" b="1" dirty="0"/>
                        <a:t>?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="0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="0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="0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="0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="0" dirty="0"/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b="0" dirty="0"/>
                        <a:t>Je le/la regarde toujours avec mon frère.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b="0" dirty="0"/>
                        <a:t>(I </a:t>
                      </a:r>
                      <a:r>
                        <a:rPr lang="fr-FR" sz="1200" b="0" dirty="0" err="1"/>
                        <a:t>always</a:t>
                      </a:r>
                      <a:r>
                        <a:rPr lang="fr-FR" sz="1200" b="0" dirty="0"/>
                        <a:t> </a:t>
                      </a:r>
                      <a:r>
                        <a:rPr lang="fr-FR" sz="1200" b="0" dirty="0" err="1"/>
                        <a:t>watch</a:t>
                      </a:r>
                      <a:r>
                        <a:rPr lang="fr-FR" sz="1200" b="0" dirty="0"/>
                        <a:t> </a:t>
                      </a:r>
                      <a:r>
                        <a:rPr lang="fr-FR" sz="1200" b="0" dirty="0" err="1"/>
                        <a:t>it</a:t>
                      </a:r>
                      <a:r>
                        <a:rPr lang="fr-FR" sz="1200" b="0" dirty="0"/>
                        <a:t> </a:t>
                      </a:r>
                      <a:r>
                        <a:rPr lang="fr-FR" sz="1200" b="0" dirty="0" err="1"/>
                        <a:t>with</a:t>
                      </a:r>
                      <a:r>
                        <a:rPr lang="fr-FR" sz="1200" b="0" dirty="0"/>
                        <a:t> </a:t>
                      </a:r>
                      <a:r>
                        <a:rPr lang="fr-FR" sz="1200" b="0" dirty="0" err="1"/>
                        <a:t>my</a:t>
                      </a:r>
                      <a:r>
                        <a:rPr lang="fr-FR" sz="1200" b="0" dirty="0"/>
                        <a:t> </a:t>
                      </a:r>
                      <a:r>
                        <a:rPr lang="fr-FR" sz="1200" b="0" dirty="0" err="1"/>
                        <a:t>brother</a:t>
                      </a:r>
                      <a:r>
                        <a:rPr lang="fr-FR" sz="1200" b="0" dirty="0"/>
                        <a:t>.)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b="0" dirty="0"/>
                        <a:t>Nous le/la regardons ensemble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b="0" dirty="0"/>
                        <a:t>(</a:t>
                      </a:r>
                      <a:r>
                        <a:rPr lang="fr-FR" sz="1200" b="0" dirty="0" err="1"/>
                        <a:t>We</a:t>
                      </a:r>
                      <a:r>
                        <a:rPr lang="fr-FR" sz="1200" b="0" dirty="0"/>
                        <a:t> </a:t>
                      </a:r>
                      <a:r>
                        <a:rPr lang="fr-FR" sz="1200" b="0" dirty="0" err="1"/>
                        <a:t>watch</a:t>
                      </a:r>
                      <a:r>
                        <a:rPr lang="fr-FR" sz="1200" b="0" dirty="0"/>
                        <a:t> </a:t>
                      </a:r>
                      <a:r>
                        <a:rPr lang="fr-FR" sz="1200" b="0" dirty="0" err="1"/>
                        <a:t>it</a:t>
                      </a:r>
                      <a:r>
                        <a:rPr lang="fr-FR" sz="1200" b="0" dirty="0"/>
                        <a:t> </a:t>
                      </a:r>
                      <a:r>
                        <a:rPr lang="fr-FR" sz="1200" b="0" dirty="0" err="1"/>
                        <a:t>together</a:t>
                      </a:r>
                      <a:r>
                        <a:rPr lang="fr-FR" sz="1200" b="0" dirty="0"/>
                        <a:t>)</a:t>
                      </a:r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endParaRPr lang="fr-FR" sz="1200" b="1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i="1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lang="fr-FR" sz="1200" i="1" baseline="0" dirty="0"/>
                        <a:t>Mon émission préférée est </a:t>
                      </a:r>
                      <a:r>
                        <a:rPr lang="fr-FR" sz="1200" b="1" i="1" baseline="0" dirty="0"/>
                        <a:t>un jeu télévisé</a:t>
                      </a:r>
                      <a:r>
                        <a:rPr lang="fr-FR" sz="1200" i="1" baseline="0" dirty="0"/>
                        <a:t>. Je </a:t>
                      </a:r>
                      <a:r>
                        <a:rPr lang="fr-FR" sz="1200" b="1" i="1" baseline="0" dirty="0"/>
                        <a:t>le</a:t>
                      </a:r>
                      <a:r>
                        <a:rPr lang="fr-FR" sz="1200" i="1" baseline="0" dirty="0"/>
                        <a:t> regarde tous les samedis.</a:t>
                      </a:r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lang="fr-FR" sz="1200" i="0" baseline="0" dirty="0" err="1"/>
                        <a:t>My</a:t>
                      </a:r>
                      <a:r>
                        <a:rPr lang="fr-FR" sz="1200" i="0" baseline="0" dirty="0"/>
                        <a:t> </a:t>
                      </a:r>
                      <a:r>
                        <a:rPr lang="fr-FR" sz="1200" i="0" baseline="0" dirty="0" err="1"/>
                        <a:t>favourite</a:t>
                      </a:r>
                      <a:r>
                        <a:rPr lang="fr-FR" sz="1200" i="0" baseline="0" dirty="0"/>
                        <a:t> programme </a:t>
                      </a:r>
                      <a:r>
                        <a:rPr lang="fr-FR" sz="1200" i="0" baseline="0" dirty="0" err="1"/>
                        <a:t>is</a:t>
                      </a:r>
                      <a:r>
                        <a:rPr lang="fr-FR" sz="1200" i="0" baseline="0" dirty="0"/>
                        <a:t> a </a:t>
                      </a:r>
                      <a:r>
                        <a:rPr lang="fr-FR" sz="1200" i="0" baseline="0" dirty="0" err="1"/>
                        <a:t>game</a:t>
                      </a:r>
                      <a:r>
                        <a:rPr lang="fr-FR" sz="1200" i="0" baseline="0" dirty="0"/>
                        <a:t> show. I </a:t>
                      </a:r>
                      <a:r>
                        <a:rPr lang="fr-FR" sz="1200" i="0" baseline="0" dirty="0" err="1"/>
                        <a:t>watch</a:t>
                      </a:r>
                      <a:r>
                        <a:rPr lang="fr-FR" sz="1200" i="0" baseline="0" dirty="0"/>
                        <a:t> </a:t>
                      </a:r>
                      <a:r>
                        <a:rPr lang="fr-FR" sz="1200" b="1" i="0" baseline="0" dirty="0" err="1"/>
                        <a:t>it</a:t>
                      </a:r>
                      <a:r>
                        <a:rPr lang="fr-FR" sz="1200" i="0" baseline="0" dirty="0"/>
                        <a:t> </a:t>
                      </a:r>
                      <a:r>
                        <a:rPr lang="fr-FR" sz="1200" i="0" baseline="0" dirty="0" err="1"/>
                        <a:t>every</a:t>
                      </a:r>
                      <a:r>
                        <a:rPr lang="fr-FR" sz="1200" i="0" baseline="0" dirty="0"/>
                        <a:t> Saturday. </a:t>
                      </a:r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i="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lang="fr-FR" sz="1200" i="1" baseline="0" dirty="0"/>
                        <a:t>J’adore </a:t>
                      </a:r>
                      <a:r>
                        <a:rPr lang="fr-FR" sz="1200" b="1" i="1" baseline="0" dirty="0"/>
                        <a:t>cette émission</a:t>
                      </a:r>
                      <a:r>
                        <a:rPr lang="fr-FR" sz="1200" i="1" baseline="0" dirty="0"/>
                        <a:t>. Je </a:t>
                      </a:r>
                      <a:r>
                        <a:rPr lang="fr-FR" sz="1200" b="1" i="1" baseline="0" dirty="0"/>
                        <a:t>la</a:t>
                      </a:r>
                      <a:r>
                        <a:rPr lang="fr-FR" sz="1200" i="1" baseline="0" dirty="0"/>
                        <a:t> regarde toutes les semaines.</a:t>
                      </a:r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lang="fr-FR" sz="1200" i="0" baseline="0" dirty="0"/>
                        <a:t>I love </a:t>
                      </a:r>
                      <a:r>
                        <a:rPr lang="fr-FR" sz="1200" i="0" baseline="0" dirty="0" err="1"/>
                        <a:t>this</a:t>
                      </a:r>
                      <a:r>
                        <a:rPr lang="fr-FR" sz="1200" i="0" baseline="0" dirty="0"/>
                        <a:t> programme. I </a:t>
                      </a:r>
                      <a:r>
                        <a:rPr lang="fr-FR" sz="1200" i="0" baseline="0" dirty="0" err="1"/>
                        <a:t>watch</a:t>
                      </a:r>
                      <a:r>
                        <a:rPr lang="fr-FR" sz="1200" i="0" baseline="0" dirty="0"/>
                        <a:t> </a:t>
                      </a:r>
                      <a:r>
                        <a:rPr lang="fr-FR" sz="1200" b="1" i="0" baseline="0" dirty="0" err="1"/>
                        <a:t>it</a:t>
                      </a:r>
                      <a:r>
                        <a:rPr lang="fr-FR" sz="1200" i="0" baseline="0" dirty="0"/>
                        <a:t> </a:t>
                      </a:r>
                      <a:r>
                        <a:rPr lang="fr-FR" sz="1200" i="0" baseline="0" dirty="0" err="1"/>
                        <a:t>every</a:t>
                      </a:r>
                      <a:r>
                        <a:rPr lang="fr-FR" sz="1200" i="0" baseline="0" dirty="0"/>
                        <a:t> </a:t>
                      </a:r>
                      <a:r>
                        <a:rPr lang="fr-FR" sz="1200" i="0" baseline="0" dirty="0" err="1"/>
                        <a:t>week</a:t>
                      </a:r>
                      <a:r>
                        <a:rPr lang="fr-FR" sz="1200" i="0" baseline="0" dirty="0"/>
                        <a:t>.</a:t>
                      </a:r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i="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lang="fr-FR" sz="1200" i="1" baseline="0" dirty="0"/>
                        <a:t>J’ai horreur </a:t>
                      </a:r>
                      <a:r>
                        <a:rPr lang="fr-FR" sz="1200" b="1" i="1" baseline="0" dirty="0"/>
                        <a:t>des émissions de télé-réalité</a:t>
                      </a:r>
                      <a:r>
                        <a:rPr lang="fr-FR" sz="1200" i="1" baseline="0" dirty="0"/>
                        <a:t>. Je </a:t>
                      </a:r>
                      <a:r>
                        <a:rPr lang="fr-FR" sz="1200" b="1" i="1" baseline="0" dirty="0"/>
                        <a:t>les</a:t>
                      </a:r>
                      <a:r>
                        <a:rPr lang="fr-FR" sz="1200" i="1" baseline="0" dirty="0"/>
                        <a:t> trouve totalement nulles</a:t>
                      </a:r>
                      <a:r>
                        <a:rPr lang="fr-FR" sz="1200" i="0" baseline="0" dirty="0"/>
                        <a:t>. </a:t>
                      </a:r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lang="fr-FR" sz="1200" i="1" baseline="0" dirty="0"/>
                        <a:t>I </a:t>
                      </a:r>
                      <a:r>
                        <a:rPr lang="fr-FR" sz="1200" i="1" baseline="0" dirty="0" err="1"/>
                        <a:t>hate</a:t>
                      </a:r>
                      <a:r>
                        <a:rPr lang="fr-FR" sz="1200" i="1" baseline="0" dirty="0"/>
                        <a:t> reality TV shows. I </a:t>
                      </a:r>
                      <a:r>
                        <a:rPr lang="fr-FR" sz="1200" i="1" baseline="0" dirty="0" err="1"/>
                        <a:t>find</a:t>
                      </a:r>
                      <a:r>
                        <a:rPr lang="fr-FR" sz="1200" i="1" baseline="0" dirty="0"/>
                        <a:t> </a:t>
                      </a:r>
                      <a:r>
                        <a:rPr lang="fr-FR" sz="1200" b="1" i="1" baseline="0" dirty="0" err="1"/>
                        <a:t>them</a:t>
                      </a:r>
                      <a:r>
                        <a:rPr lang="fr-FR" sz="1200" i="1" baseline="0" dirty="0"/>
                        <a:t> </a:t>
                      </a:r>
                      <a:r>
                        <a:rPr lang="fr-FR" sz="1200" i="1" baseline="0" dirty="0" err="1"/>
                        <a:t>totally</a:t>
                      </a:r>
                      <a:r>
                        <a:rPr lang="fr-FR" sz="1200" i="1" baseline="0" dirty="0"/>
                        <a:t> </a:t>
                      </a:r>
                      <a:r>
                        <a:rPr lang="fr-FR" sz="1200" i="1" baseline="0" dirty="0" err="1"/>
                        <a:t>rubbish</a:t>
                      </a:r>
                      <a:r>
                        <a:rPr lang="fr-FR" sz="1200" i="1" baseline="0" dirty="0"/>
                        <a:t>.</a:t>
                      </a:r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lang="fr-FR" sz="1200" b="1" baseline="0" dirty="0"/>
                        <a:t>Never? </a:t>
                      </a:r>
                      <a:r>
                        <a:rPr lang="fr-FR" sz="1200" b="1" baseline="0" dirty="0" err="1"/>
                        <a:t>What</a:t>
                      </a:r>
                      <a:r>
                        <a:rPr lang="fr-FR" sz="1200" b="1" baseline="0" dirty="0"/>
                        <a:t>, </a:t>
                      </a:r>
                      <a:r>
                        <a:rPr lang="fr-FR" sz="1200" b="1" baseline="0" dirty="0" err="1"/>
                        <a:t>never</a:t>
                      </a:r>
                      <a:r>
                        <a:rPr lang="fr-FR" sz="1200" b="1" baseline="0" dirty="0"/>
                        <a:t> </a:t>
                      </a:r>
                      <a:r>
                        <a:rPr lang="fr-FR" sz="1200" b="1" baseline="0" dirty="0" err="1"/>
                        <a:t>ever</a:t>
                      </a:r>
                      <a:r>
                        <a:rPr lang="fr-FR" sz="1200" b="1" baseline="0" dirty="0"/>
                        <a:t>?</a:t>
                      </a:r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lang="fr-FR" sz="1200" baseline="0" dirty="0"/>
                        <a:t>To </a:t>
                      </a:r>
                      <a:r>
                        <a:rPr lang="fr-FR" sz="1200" baseline="0" dirty="0" err="1"/>
                        <a:t>say</a:t>
                      </a:r>
                      <a:r>
                        <a:rPr lang="fr-FR" sz="1200" baseline="0" dirty="0"/>
                        <a:t> </a:t>
                      </a:r>
                      <a:r>
                        <a:rPr lang="fr-FR" sz="1200" baseline="0" dirty="0" err="1"/>
                        <a:t>that</a:t>
                      </a:r>
                      <a:r>
                        <a:rPr lang="fr-FR" sz="1200" baseline="0" dirty="0"/>
                        <a:t> </a:t>
                      </a:r>
                      <a:r>
                        <a:rPr lang="fr-FR" sz="1200" baseline="0" dirty="0" err="1"/>
                        <a:t>you</a:t>
                      </a:r>
                      <a:r>
                        <a:rPr lang="fr-FR" sz="1200" baseline="0" dirty="0"/>
                        <a:t> </a:t>
                      </a:r>
                      <a:r>
                        <a:rPr lang="fr-FR" sz="1200" baseline="0" dirty="0" err="1"/>
                        <a:t>never</a:t>
                      </a:r>
                      <a:r>
                        <a:rPr lang="fr-FR" sz="1200" baseline="0" dirty="0"/>
                        <a:t> do </a:t>
                      </a:r>
                      <a:r>
                        <a:rPr lang="fr-FR" sz="1200" baseline="0" dirty="0" err="1"/>
                        <a:t>something</a:t>
                      </a:r>
                      <a:r>
                        <a:rPr lang="fr-FR" sz="1200" baseline="0" dirty="0"/>
                        <a:t>, </a:t>
                      </a:r>
                      <a:r>
                        <a:rPr lang="fr-FR" sz="1200" baseline="0" dirty="0" err="1"/>
                        <a:t>you</a:t>
                      </a:r>
                      <a:r>
                        <a:rPr lang="fr-FR" sz="1200" baseline="0" dirty="0"/>
                        <a:t> </a:t>
                      </a:r>
                      <a:r>
                        <a:rPr lang="fr-FR" sz="1200" baseline="0" dirty="0" err="1"/>
                        <a:t>need</a:t>
                      </a:r>
                      <a:r>
                        <a:rPr lang="fr-FR" sz="1200" baseline="0" dirty="0"/>
                        <a:t> to use </a:t>
                      </a:r>
                      <a:r>
                        <a:rPr lang="fr-FR" sz="1200" b="1" baseline="0" dirty="0"/>
                        <a:t>ne</a:t>
                      </a:r>
                      <a:r>
                        <a:rPr lang="fr-FR" sz="1200" baseline="0" dirty="0"/>
                        <a:t> and</a:t>
                      </a:r>
                      <a:r>
                        <a:rPr lang="fr-FR" sz="1200" b="1" baseline="0" dirty="0"/>
                        <a:t> jamais</a:t>
                      </a:r>
                      <a:r>
                        <a:rPr lang="fr-FR" sz="1200" baseline="0" dirty="0"/>
                        <a:t> </a:t>
                      </a:r>
                      <a:r>
                        <a:rPr lang="fr-FR" sz="1200" baseline="0" dirty="0" err="1"/>
                        <a:t>around</a:t>
                      </a:r>
                      <a:r>
                        <a:rPr lang="fr-FR" sz="1200" baseline="0" dirty="0"/>
                        <a:t> the </a:t>
                      </a:r>
                      <a:r>
                        <a:rPr lang="fr-FR" sz="1200" baseline="0" dirty="0" err="1"/>
                        <a:t>conjugated</a:t>
                      </a:r>
                      <a:r>
                        <a:rPr lang="fr-FR" sz="1200" baseline="0" dirty="0"/>
                        <a:t> </a:t>
                      </a:r>
                      <a:r>
                        <a:rPr lang="fr-FR" sz="1200" baseline="0" dirty="0" err="1"/>
                        <a:t>verb</a:t>
                      </a: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lang="fr-FR" sz="1200" baseline="0" dirty="0"/>
                        <a:t>Je </a:t>
                      </a:r>
                      <a:r>
                        <a:rPr lang="fr-FR" sz="1200" b="1" baseline="0" dirty="0"/>
                        <a:t>ne</a:t>
                      </a:r>
                      <a:r>
                        <a:rPr lang="fr-FR" sz="1200" baseline="0" dirty="0"/>
                        <a:t> </a:t>
                      </a:r>
                      <a:r>
                        <a:rPr lang="fr-FR" sz="1200" u="sng" baseline="0" dirty="0"/>
                        <a:t>le</a:t>
                      </a:r>
                      <a:r>
                        <a:rPr lang="fr-FR" sz="1200" baseline="0" dirty="0"/>
                        <a:t> regarde </a:t>
                      </a:r>
                      <a:r>
                        <a:rPr lang="fr-FR" sz="1200" b="1" baseline="0" dirty="0"/>
                        <a:t>jamais</a:t>
                      </a:r>
                      <a:r>
                        <a:rPr lang="fr-FR" sz="1200" baseline="0" dirty="0"/>
                        <a:t>  (I </a:t>
                      </a:r>
                      <a:r>
                        <a:rPr lang="fr-FR" sz="1200" baseline="0" dirty="0" err="1"/>
                        <a:t>never</a:t>
                      </a:r>
                      <a:r>
                        <a:rPr lang="fr-FR" sz="1200" baseline="0" dirty="0"/>
                        <a:t> </a:t>
                      </a:r>
                      <a:r>
                        <a:rPr lang="fr-FR" sz="1200" baseline="0" dirty="0" err="1"/>
                        <a:t>watch</a:t>
                      </a:r>
                      <a:r>
                        <a:rPr lang="fr-FR" sz="1200" baseline="0" dirty="0"/>
                        <a:t> </a:t>
                      </a:r>
                      <a:r>
                        <a:rPr lang="fr-FR" sz="1200" u="sng" baseline="0" dirty="0" err="1"/>
                        <a:t>it</a:t>
                      </a:r>
                      <a:r>
                        <a:rPr lang="fr-FR" sz="1200" u="none" baseline="0" dirty="0"/>
                        <a:t>)</a:t>
                      </a:r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lang="fr-FR" sz="1200" baseline="0" dirty="0"/>
                        <a:t>Je </a:t>
                      </a:r>
                      <a:r>
                        <a:rPr lang="fr-FR" sz="1200" b="1" baseline="0" dirty="0"/>
                        <a:t>ne</a:t>
                      </a:r>
                      <a:r>
                        <a:rPr lang="fr-FR" sz="1200" baseline="0" dirty="0"/>
                        <a:t> </a:t>
                      </a:r>
                      <a:r>
                        <a:rPr lang="fr-FR" sz="1200" u="sng" baseline="0" dirty="0"/>
                        <a:t>la</a:t>
                      </a:r>
                      <a:r>
                        <a:rPr lang="fr-FR" sz="1200" baseline="0" dirty="0"/>
                        <a:t> rate </a:t>
                      </a:r>
                      <a:r>
                        <a:rPr lang="fr-FR" sz="1200" b="1" baseline="0" dirty="0"/>
                        <a:t>jamais </a:t>
                      </a:r>
                      <a:r>
                        <a:rPr lang="fr-FR" sz="1200" b="0" baseline="0" dirty="0"/>
                        <a:t>(I </a:t>
                      </a:r>
                      <a:r>
                        <a:rPr lang="fr-FR" sz="1200" b="0" baseline="0" dirty="0" err="1"/>
                        <a:t>never</a:t>
                      </a:r>
                      <a:r>
                        <a:rPr lang="fr-FR" sz="1200" b="0" baseline="0" dirty="0"/>
                        <a:t> miss </a:t>
                      </a:r>
                      <a:r>
                        <a:rPr lang="fr-FR" sz="1200" b="0" u="sng" baseline="0" dirty="0" err="1"/>
                        <a:t>it</a:t>
                      </a:r>
                      <a:r>
                        <a:rPr lang="fr-FR" sz="1200" b="0" u="none" baseline="0" dirty="0"/>
                        <a:t>)</a:t>
                      </a:r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lang="fr-FR" sz="1200" baseline="0" dirty="0"/>
                        <a:t>Je </a:t>
                      </a:r>
                      <a:r>
                        <a:rPr lang="fr-FR" sz="1200" b="1" baseline="0" dirty="0"/>
                        <a:t>ne</a:t>
                      </a:r>
                      <a:r>
                        <a:rPr lang="fr-FR" sz="1200" baseline="0" dirty="0"/>
                        <a:t> </a:t>
                      </a:r>
                      <a:r>
                        <a:rPr lang="fr-FR" sz="1200" u="sng" baseline="0" dirty="0"/>
                        <a:t>la</a:t>
                      </a:r>
                      <a:r>
                        <a:rPr lang="fr-FR" sz="1200" baseline="0" dirty="0"/>
                        <a:t> manque </a:t>
                      </a:r>
                      <a:r>
                        <a:rPr lang="fr-FR" sz="1200" b="1" baseline="0" dirty="0"/>
                        <a:t>jamais </a:t>
                      </a:r>
                      <a:r>
                        <a:rPr lang="fr-FR" sz="1200" b="0" baseline="0" dirty="0"/>
                        <a:t>(I </a:t>
                      </a:r>
                      <a:r>
                        <a:rPr lang="fr-FR" sz="1200" b="0" baseline="0" dirty="0" err="1"/>
                        <a:t>never</a:t>
                      </a:r>
                      <a:r>
                        <a:rPr lang="fr-FR" sz="1200" b="0" baseline="0" dirty="0"/>
                        <a:t> miss </a:t>
                      </a:r>
                      <a:r>
                        <a:rPr lang="fr-FR" sz="1200" b="0" u="sng" baseline="0" dirty="0" err="1"/>
                        <a:t>it</a:t>
                      </a:r>
                      <a:r>
                        <a:rPr lang="fr-FR" sz="1200" b="0" u="none" baseline="0" dirty="0"/>
                        <a:t>)</a:t>
                      </a:r>
                      <a:endParaRPr lang="fr-FR" sz="700" baseline="0" dirty="0"/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00" b="1" baseline="0" dirty="0"/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00" b="1" baseline="0" dirty="0"/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00" b="1" baseline="0" dirty="0"/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00" b="1" baseline="0" dirty="0"/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00" b="1" baseline="0" dirty="0"/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00" b="1" baseline="0" dirty="0"/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00" b="1" baseline="0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759695" y="491013"/>
            <a:ext cx="542789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dirty="0"/>
              <a:t>4.  MES ÉMISSIONS PRÉFÉRÉES (</a:t>
            </a:r>
            <a:r>
              <a:rPr lang="fr-FR" sz="1600" b="1" dirty="0" err="1"/>
              <a:t>My</a:t>
            </a:r>
            <a:r>
              <a:rPr lang="fr-FR" sz="1600" b="1" dirty="0"/>
              <a:t> </a:t>
            </a:r>
            <a:r>
              <a:rPr lang="fr-FR" sz="1600" b="1" dirty="0" err="1"/>
              <a:t>favourite</a:t>
            </a:r>
            <a:r>
              <a:rPr lang="fr-FR" sz="1600" b="1" dirty="0"/>
              <a:t> programmes)</a:t>
            </a:r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0066946"/>
              </p:ext>
            </p:extLst>
          </p:nvPr>
        </p:nvGraphicFramePr>
        <p:xfrm>
          <a:off x="448041" y="1854231"/>
          <a:ext cx="2947411" cy="225310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4741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825171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FR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les documentaires (</a:t>
                      </a:r>
                      <a:r>
                        <a:rPr kumimoji="0" lang="fr-FR" sz="11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documentaries</a:t>
                      </a:r>
                      <a:r>
                        <a:rPr kumimoji="0" lang="fr-FR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FR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les jeux télévisés (</a:t>
                      </a:r>
                      <a:r>
                        <a:rPr kumimoji="0" lang="fr-FR" sz="11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game</a:t>
                      </a:r>
                      <a:r>
                        <a:rPr kumimoji="0" lang="fr-FR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shows)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FR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les magazines (magazine programmes)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FR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les séries, une série  (</a:t>
                      </a:r>
                      <a:r>
                        <a:rPr kumimoji="0" lang="fr-FR" sz="11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series</a:t>
                      </a:r>
                      <a:r>
                        <a:rPr kumimoji="0" lang="fr-FR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FR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les actualités (</a:t>
                      </a:r>
                      <a:r>
                        <a:rPr kumimoji="0" lang="fr-FR" sz="11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current</a:t>
                      </a:r>
                      <a:r>
                        <a:rPr kumimoji="0" lang="fr-FR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fr-FR" sz="11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affairs</a:t>
                      </a:r>
                      <a:r>
                        <a:rPr kumimoji="0" lang="fr-FR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FR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les feuilletons (the soaps)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FR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les infos (the news)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FR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les émissions de musique (music programmes)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FR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les émissions de sport (sport programmes)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FR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les émissions pour la jeunesse (kids’ shows)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FR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les émissions de télé-réalité (tv reality shows)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FR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les dessins animés (cartoons)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FR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les pubs (</a:t>
                      </a:r>
                      <a:r>
                        <a:rPr kumimoji="0" lang="fr-FR" sz="11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adverts</a:t>
                      </a:r>
                      <a:r>
                        <a:rPr kumimoji="0" lang="fr-FR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FR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en streaming (on streaming)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FR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en replay (on </a:t>
                      </a:r>
                      <a:r>
                        <a:rPr kumimoji="0" lang="fr-FR" sz="11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catchup</a:t>
                      </a:r>
                      <a:r>
                        <a:rPr kumimoji="0" lang="fr-FR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noProof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8" name="TextBox 17">
            <a:extLst>
              <a:ext uri="{FF2B5EF4-FFF2-40B4-BE49-F238E27FC236}">
                <a16:creationId xmlns:a16="http://schemas.microsoft.com/office/drawing/2014/main" id="{F4D1F938-39FC-4D54-9D52-F5B9F887BE12}"/>
              </a:ext>
            </a:extLst>
          </p:cNvPr>
          <p:cNvSpPr txBox="1"/>
          <p:nvPr/>
        </p:nvSpPr>
        <p:spPr>
          <a:xfrm>
            <a:off x="3542869" y="1743530"/>
            <a:ext cx="2947012" cy="75713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GB" sz="1200" baseline="0" dirty="0"/>
              <a:t>A </a:t>
            </a:r>
            <a:r>
              <a:rPr lang="en-GB" sz="1200" b="1" baseline="0" dirty="0"/>
              <a:t>direct object pronoun </a:t>
            </a:r>
            <a:r>
              <a:rPr lang="en-GB" sz="1200" baseline="0" dirty="0"/>
              <a:t>replaces a noun that is the object in a sentence. It comes directly before the verb. The pronoun is </a:t>
            </a:r>
            <a:r>
              <a:rPr lang="en-GB" sz="1200" b="1" baseline="0" dirty="0"/>
              <a:t>le</a:t>
            </a:r>
            <a:r>
              <a:rPr lang="en-GB" sz="1200" baseline="0" dirty="0"/>
              <a:t> / </a:t>
            </a:r>
            <a:r>
              <a:rPr lang="en-GB" sz="1200" b="1" baseline="0" dirty="0"/>
              <a:t>la</a:t>
            </a:r>
            <a:r>
              <a:rPr lang="en-GB" sz="1200" baseline="0" dirty="0"/>
              <a:t> / </a:t>
            </a:r>
            <a:r>
              <a:rPr lang="en-GB" sz="1200" b="1" baseline="0" dirty="0"/>
              <a:t>les</a:t>
            </a:r>
            <a:r>
              <a:rPr lang="en-GB" sz="1200" baseline="0" dirty="0"/>
              <a:t> depending on the noun it replaces.</a:t>
            </a:r>
          </a:p>
        </p:txBody>
      </p:sp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5D835A7B-05DC-40AB-A4F1-C714998CFE6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5739420"/>
              </p:ext>
            </p:extLst>
          </p:nvPr>
        </p:nvGraphicFramePr>
        <p:xfrm>
          <a:off x="448041" y="4180008"/>
          <a:ext cx="2947411" cy="24359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4741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52273"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1" noProof="0" dirty="0">
                          <a:solidFill>
                            <a:schemeClr val="tx1"/>
                          </a:solidFill>
                        </a:rPr>
                        <a:t>Key </a:t>
                      </a:r>
                      <a:r>
                        <a:rPr lang="fr-FR" sz="1200" b="1" noProof="0" dirty="0" err="1">
                          <a:solidFill>
                            <a:schemeClr val="tx1"/>
                          </a:solidFill>
                        </a:rPr>
                        <a:t>Language</a:t>
                      </a:r>
                      <a:r>
                        <a:rPr lang="fr-FR" sz="1200" b="1" noProof="0" dirty="0">
                          <a:solidFill>
                            <a:schemeClr val="tx1"/>
                          </a:solidFill>
                        </a:rPr>
                        <a:t>: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noProof="0" dirty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Mon émission de télé préférée, c’est…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fr-FR" sz="1200" b="0" noProof="0" dirty="0" err="1">
                          <a:solidFill>
                            <a:schemeClr val="tx1"/>
                          </a:solidFill>
                        </a:rPr>
                        <a:t>My</a:t>
                      </a: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fr-FR" sz="1200" b="0" noProof="0" dirty="0" err="1">
                          <a:solidFill>
                            <a:schemeClr val="tx1"/>
                          </a:solidFill>
                        </a:rPr>
                        <a:t>favourite</a:t>
                      </a: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 tv programme </a:t>
                      </a:r>
                      <a:r>
                        <a:rPr lang="fr-FR" sz="1200" b="0" noProof="0" dirty="0" err="1">
                          <a:solidFill>
                            <a:schemeClr val="tx1"/>
                          </a:solidFill>
                        </a:rPr>
                        <a:t>is</a:t>
                      </a: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…)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C’est un/une… 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fr-FR" sz="1200" b="0" noProof="0" dirty="0" err="1">
                          <a:solidFill>
                            <a:schemeClr val="tx1"/>
                          </a:solidFill>
                        </a:rPr>
                        <a:t>It’s</a:t>
                      </a: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 a…)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Je le/la regarde (I </a:t>
                      </a:r>
                      <a:r>
                        <a:rPr lang="fr-FR" sz="1200" b="0" noProof="0" dirty="0" err="1">
                          <a:solidFill>
                            <a:schemeClr val="tx1"/>
                          </a:solidFill>
                        </a:rPr>
                        <a:t>watch</a:t>
                      </a: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fr-FR" sz="1200" b="0" noProof="0" dirty="0" err="1">
                          <a:solidFill>
                            <a:schemeClr val="tx1"/>
                          </a:solidFill>
                        </a:rPr>
                        <a:t>it</a:t>
                      </a: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toutes les semaines (</a:t>
                      </a:r>
                      <a:r>
                        <a:rPr lang="fr-FR" sz="1200" b="0" noProof="0" dirty="0" err="1">
                          <a:solidFill>
                            <a:schemeClr val="tx1"/>
                          </a:solidFill>
                        </a:rPr>
                        <a:t>every</a:t>
                      </a: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fr-FR" sz="1200" b="0" noProof="0" dirty="0" err="1">
                          <a:solidFill>
                            <a:schemeClr val="tx1"/>
                          </a:solidFill>
                        </a:rPr>
                        <a:t>week</a:t>
                      </a: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tous les jours (</a:t>
                      </a:r>
                      <a:r>
                        <a:rPr lang="fr-FR" sz="1200" b="0" noProof="0" dirty="0" err="1">
                          <a:solidFill>
                            <a:schemeClr val="tx1"/>
                          </a:solidFill>
                        </a:rPr>
                        <a:t>every</a:t>
                      </a: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fr-FR" sz="1200" b="0" noProof="0" dirty="0" err="1">
                          <a:solidFill>
                            <a:schemeClr val="tx1"/>
                          </a:solidFill>
                        </a:rPr>
                        <a:t>day</a:t>
                      </a: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tous les mois (</a:t>
                      </a:r>
                      <a:r>
                        <a:rPr lang="fr-FR" sz="1200" b="0" noProof="0" dirty="0" err="1">
                          <a:solidFill>
                            <a:schemeClr val="tx1"/>
                          </a:solidFill>
                        </a:rPr>
                        <a:t>every</a:t>
                      </a: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fr-FR" sz="1200" b="0" noProof="0" dirty="0" err="1">
                          <a:solidFill>
                            <a:schemeClr val="tx1"/>
                          </a:solidFill>
                        </a:rPr>
                        <a:t>month</a:t>
                      </a: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tous les samedis soirs (</a:t>
                      </a:r>
                      <a:r>
                        <a:rPr lang="fr-FR" sz="1200" b="0" noProof="0" dirty="0" err="1">
                          <a:solidFill>
                            <a:schemeClr val="tx1"/>
                          </a:solidFill>
                        </a:rPr>
                        <a:t>every</a:t>
                      </a: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 Saturday night)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noProof="0" dirty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Je le/la trouve (I </a:t>
                      </a:r>
                      <a:r>
                        <a:rPr lang="fr-FR" sz="1200" b="0" noProof="0" dirty="0" err="1">
                          <a:solidFill>
                            <a:schemeClr val="tx1"/>
                          </a:solidFill>
                        </a:rPr>
                        <a:t>find</a:t>
                      </a: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fr-FR" sz="1200" b="0" noProof="0" dirty="0" err="1">
                          <a:solidFill>
                            <a:schemeClr val="tx1"/>
                          </a:solidFill>
                        </a:rPr>
                        <a:t>it</a:t>
                      </a: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formidable (</a:t>
                      </a:r>
                      <a:r>
                        <a:rPr lang="fr-FR" sz="1200" b="0" noProof="0" dirty="0" err="1">
                          <a:solidFill>
                            <a:schemeClr val="tx1"/>
                          </a:solidFill>
                        </a:rPr>
                        <a:t>brilliant</a:t>
                      </a: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super (super)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génial(e) (</a:t>
                      </a:r>
                      <a:r>
                        <a:rPr lang="fr-FR" sz="1200" b="0" noProof="0" dirty="0" err="1">
                          <a:solidFill>
                            <a:schemeClr val="tx1"/>
                          </a:solidFill>
                        </a:rPr>
                        <a:t>great</a:t>
                      </a: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3542869" y="6171564"/>
            <a:ext cx="2843642" cy="108952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  <a:defRPr/>
            </a:pPr>
            <a:r>
              <a:rPr lang="fr-FR" sz="1200" dirty="0"/>
              <a:t>Adjectival agreement:</a:t>
            </a:r>
          </a:p>
          <a:p>
            <a:pPr lvl="0">
              <a:lnSpc>
                <a:spcPct val="90000"/>
              </a:lnSpc>
              <a:defRPr/>
            </a:pPr>
            <a:endParaRPr lang="fr-FR" sz="1200" dirty="0"/>
          </a:p>
          <a:p>
            <a:pPr lvl="0">
              <a:lnSpc>
                <a:spcPct val="90000"/>
              </a:lnSpc>
              <a:defRPr/>
            </a:pPr>
            <a:r>
              <a:rPr lang="fr-FR" sz="1200" dirty="0"/>
              <a:t>C’est </a:t>
            </a:r>
            <a:r>
              <a:rPr lang="fr-FR" sz="1200" b="1" dirty="0"/>
              <a:t>une</a:t>
            </a:r>
            <a:r>
              <a:rPr lang="fr-FR" sz="1200" dirty="0"/>
              <a:t> série français</a:t>
            </a:r>
            <a:r>
              <a:rPr lang="fr-FR" sz="1200" b="1" dirty="0"/>
              <a:t>e </a:t>
            </a:r>
            <a:r>
              <a:rPr lang="fr-FR" sz="1200" dirty="0"/>
              <a:t>(</a:t>
            </a:r>
            <a:r>
              <a:rPr lang="fr-FR" sz="1200" dirty="0" err="1"/>
              <a:t>It’s</a:t>
            </a:r>
            <a:r>
              <a:rPr lang="fr-FR" sz="1200" dirty="0"/>
              <a:t> a French </a:t>
            </a:r>
            <a:r>
              <a:rPr lang="fr-FR" sz="1200" dirty="0" err="1"/>
              <a:t>series</a:t>
            </a:r>
            <a:r>
              <a:rPr lang="fr-FR" sz="1200" dirty="0"/>
              <a:t>)</a:t>
            </a:r>
          </a:p>
          <a:p>
            <a:pPr lvl="0">
              <a:lnSpc>
                <a:spcPct val="90000"/>
              </a:lnSpc>
              <a:defRPr/>
            </a:pPr>
            <a:r>
              <a:rPr lang="fr-FR" sz="1200" dirty="0"/>
              <a:t>C’est </a:t>
            </a:r>
            <a:r>
              <a:rPr lang="fr-FR" sz="1200" b="1" dirty="0"/>
              <a:t>une</a:t>
            </a:r>
            <a:r>
              <a:rPr lang="fr-FR" sz="1200" dirty="0"/>
              <a:t> série polici</a:t>
            </a:r>
            <a:r>
              <a:rPr lang="fr-FR" sz="1200" b="1" dirty="0"/>
              <a:t>ère</a:t>
            </a:r>
            <a:r>
              <a:rPr lang="fr-FR" sz="1200" dirty="0"/>
              <a:t> français</a:t>
            </a:r>
            <a:r>
              <a:rPr lang="fr-FR" sz="1200" b="1" dirty="0"/>
              <a:t>e </a:t>
            </a:r>
            <a:r>
              <a:rPr lang="fr-FR" sz="1200" dirty="0"/>
              <a:t>(</a:t>
            </a:r>
            <a:r>
              <a:rPr lang="fr-FR" sz="1200" dirty="0" err="1"/>
              <a:t>It’s</a:t>
            </a:r>
            <a:r>
              <a:rPr lang="fr-FR" sz="1200" dirty="0"/>
              <a:t> a French crime </a:t>
            </a:r>
            <a:r>
              <a:rPr lang="fr-FR" sz="1200" dirty="0" err="1"/>
              <a:t>series</a:t>
            </a:r>
            <a:r>
              <a:rPr lang="fr-FR" sz="1200"/>
              <a:t>)</a:t>
            </a:r>
            <a:endParaRPr lang="fr-FR" sz="1200" b="1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4B8F264-CC41-4476-95E9-A9DF5365E1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75274" y="2608679"/>
            <a:ext cx="2578832" cy="107298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C24278D-66E0-4572-8DC3-30AE61DEB487}"/>
              </a:ext>
            </a:extLst>
          </p:cNvPr>
          <p:cNvSpPr txBox="1"/>
          <p:nvPr/>
        </p:nvSpPr>
        <p:spPr>
          <a:xfrm>
            <a:off x="3492721" y="1466531"/>
            <a:ext cx="172540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/>
              <a:t>Direct object pronouns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04A73EA-3C44-4A3B-A4C3-6D0027BC13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1700" y="6884131"/>
            <a:ext cx="2987299" cy="874928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DDD535E2-92BC-4FD9-BFA9-1320A911FA5E}"/>
              </a:ext>
            </a:extLst>
          </p:cNvPr>
          <p:cNvSpPr txBox="1"/>
          <p:nvPr/>
        </p:nvSpPr>
        <p:spPr>
          <a:xfrm>
            <a:off x="515303" y="83494"/>
            <a:ext cx="59548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KS4 MODULE 2: Les loisirs (</a:t>
            </a:r>
            <a:r>
              <a:rPr lang="fr-FR" i="1" dirty="0"/>
              <a:t>Leisure </a:t>
            </a:r>
            <a:r>
              <a:rPr lang="fr-FR" i="1" dirty="0" err="1"/>
              <a:t>activities</a:t>
            </a:r>
            <a:r>
              <a:rPr lang="fr-FR" b="1" dirty="0"/>
              <a:t>) – AQA </a:t>
            </a:r>
            <a:r>
              <a:rPr lang="fr-FR" b="1" dirty="0" err="1"/>
              <a:t>Theme</a:t>
            </a:r>
            <a:r>
              <a:rPr lang="fr-FR" b="1" dirty="0"/>
              <a:t> 1 </a:t>
            </a:r>
          </a:p>
        </p:txBody>
      </p:sp>
    </p:spTree>
    <p:extLst>
      <p:ext uri="{BB962C8B-B14F-4D97-AF65-F5344CB8AC3E}">
        <p14:creationId xmlns:p14="http://schemas.microsoft.com/office/powerpoint/2010/main" val="36933416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812800"/>
              </p:ext>
            </p:extLst>
          </p:nvPr>
        </p:nvGraphicFramePr>
        <p:xfrm>
          <a:off x="374568" y="500789"/>
          <a:ext cx="6198144" cy="8473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990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990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2666">
                <a:tc gridSpan="2"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3842">
                <a:tc>
                  <a:txBody>
                    <a:bodyPr/>
                    <a:lstStyle/>
                    <a:p>
                      <a:pPr algn="ctr"/>
                      <a:r>
                        <a:rPr lang="fr-FR" sz="1300" b="1" baseline="0" dirty="0"/>
                        <a:t>Ce que j’aime au ciné… (</a:t>
                      </a:r>
                      <a:r>
                        <a:rPr lang="fr-FR" sz="1300" b="1" baseline="0" dirty="0" err="1"/>
                        <a:t>What</a:t>
                      </a:r>
                      <a:r>
                        <a:rPr lang="fr-FR" sz="1300" b="1" baseline="0" dirty="0"/>
                        <a:t> I like at the </a:t>
                      </a:r>
                      <a:r>
                        <a:rPr lang="fr-FR" sz="1300" b="1" baseline="0" dirty="0" err="1"/>
                        <a:t>cinema</a:t>
                      </a:r>
                      <a:r>
                        <a:rPr lang="fr-FR" sz="1300" b="1" baseline="0" dirty="0"/>
                        <a:t>…)</a:t>
                      </a:r>
                      <a:endParaRPr lang="fr-FR" sz="1300" b="1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400" b="1" dirty="0" err="1"/>
                        <a:t>Grammar</a:t>
                      </a:r>
                      <a:r>
                        <a:rPr lang="fr-FR" sz="1400" b="1" dirty="0"/>
                        <a:t>:</a:t>
                      </a:r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54436">
                <a:tc>
                  <a:txBody>
                    <a:bodyPr/>
                    <a:lstStyle/>
                    <a:p>
                      <a:r>
                        <a:rPr lang="fr-FR" sz="1200" b="1" dirty="0"/>
                        <a:t>Key </a:t>
                      </a:r>
                      <a:r>
                        <a:rPr lang="fr-FR" sz="1200" b="1" dirty="0" err="1"/>
                        <a:t>vocabulary</a:t>
                      </a:r>
                      <a:r>
                        <a:rPr lang="fr-FR" sz="1200" b="1" dirty="0"/>
                        <a:t>:</a:t>
                      </a:r>
                    </a:p>
                    <a:p>
                      <a:endParaRPr lang="fr-FR" sz="1200" b="1" dirty="0"/>
                    </a:p>
                    <a:p>
                      <a:endParaRPr lang="fr-FR" sz="1200" b="1" dirty="0"/>
                    </a:p>
                    <a:p>
                      <a:endParaRPr lang="fr-FR" sz="1200" b="1" dirty="0"/>
                    </a:p>
                    <a:p>
                      <a:endParaRPr lang="fr-FR" sz="1200" b="1" dirty="0"/>
                    </a:p>
                    <a:p>
                      <a:endParaRPr lang="fr-FR" sz="1200" b="1" dirty="0"/>
                    </a:p>
                    <a:p>
                      <a:endParaRPr lang="fr-FR" sz="1200" b="1" dirty="0"/>
                    </a:p>
                    <a:p>
                      <a:endParaRPr lang="fr-FR" sz="1200" b="1" dirty="0"/>
                    </a:p>
                    <a:p>
                      <a:endParaRPr lang="fr-FR" sz="1200" b="1" dirty="0"/>
                    </a:p>
                    <a:p>
                      <a:endParaRPr lang="fr-FR" sz="1200" b="1" dirty="0"/>
                    </a:p>
                    <a:p>
                      <a:endParaRPr lang="fr-FR" sz="1200" b="1" dirty="0"/>
                    </a:p>
                    <a:p>
                      <a:endParaRPr lang="fr-FR" sz="1200" b="1" dirty="0"/>
                    </a:p>
                    <a:p>
                      <a:endParaRPr lang="fr-FR" sz="1200" b="1" dirty="0"/>
                    </a:p>
                    <a:p>
                      <a:endParaRPr lang="fr-FR" sz="1200" b="1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sz="1200" b="1" dirty="0"/>
                    </a:p>
                    <a:p>
                      <a:endParaRPr lang="fr-FR" sz="1200" b="1" dirty="0"/>
                    </a:p>
                    <a:p>
                      <a:endParaRPr lang="fr-FR" sz="1200" b="1" dirty="0"/>
                    </a:p>
                    <a:p>
                      <a:endParaRPr lang="fr-FR" sz="1200" b="1" dirty="0"/>
                    </a:p>
                    <a:p>
                      <a:endParaRPr lang="fr-FR" sz="600" dirty="0"/>
                    </a:p>
                    <a:p>
                      <a:endParaRPr lang="fr-FR" sz="1200" b="1" dirty="0"/>
                    </a:p>
                    <a:p>
                      <a:endParaRPr lang="fr-FR" sz="1000" dirty="0"/>
                    </a:p>
                    <a:p>
                      <a:endParaRPr lang="fr-FR" sz="1000" dirty="0"/>
                    </a:p>
                    <a:p>
                      <a:endParaRPr lang="fr-FR" sz="1000" dirty="0"/>
                    </a:p>
                    <a:p>
                      <a:endParaRPr lang="fr-FR" sz="1000" dirty="0"/>
                    </a:p>
                    <a:p>
                      <a:endParaRPr lang="fr-FR" sz="1000" dirty="0"/>
                    </a:p>
                    <a:p>
                      <a:endParaRPr lang="fr-FR" sz="1000" dirty="0"/>
                    </a:p>
                    <a:p>
                      <a:endParaRPr lang="fr-FR" sz="1000" dirty="0"/>
                    </a:p>
                    <a:p>
                      <a:endParaRPr lang="fr-FR" sz="1000" dirty="0"/>
                    </a:p>
                    <a:p>
                      <a:endParaRPr lang="fr-FR" sz="1000" dirty="0"/>
                    </a:p>
                    <a:p>
                      <a:endParaRPr lang="fr-FR" sz="1000" dirty="0"/>
                    </a:p>
                    <a:p>
                      <a:endParaRPr lang="fr-FR" sz="1000" dirty="0"/>
                    </a:p>
                    <a:p>
                      <a:endParaRPr lang="fr-FR" sz="1000" dirty="0"/>
                    </a:p>
                    <a:p>
                      <a:endParaRPr lang="fr-FR" sz="1000" dirty="0"/>
                    </a:p>
                    <a:p>
                      <a:endParaRPr lang="fr-FR" sz="1000" dirty="0"/>
                    </a:p>
                    <a:p>
                      <a:endParaRPr lang="fr-FR" sz="1000" dirty="0"/>
                    </a:p>
                    <a:p>
                      <a:endParaRPr lang="fr-FR" sz="1000" dirty="0"/>
                    </a:p>
                    <a:p>
                      <a:endParaRPr lang="fr-FR" sz="1000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fr-FR" sz="1200" b="1" baseline="0" dirty="0"/>
                        <a:t>The superlative</a:t>
                      </a:r>
                      <a:r>
                        <a:rPr lang="fr-FR" sz="1200" baseline="0" dirty="0"/>
                        <a:t>:</a:t>
                      </a:r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lang="fr-FR" sz="1200" baseline="0" dirty="0"/>
                        <a:t>The superlative </a:t>
                      </a:r>
                      <a:r>
                        <a:rPr lang="fr-FR" sz="1200" baseline="0" dirty="0" err="1"/>
                        <a:t>is</a:t>
                      </a:r>
                      <a:r>
                        <a:rPr lang="fr-FR" sz="1200" baseline="0" dirty="0"/>
                        <a:t> </a:t>
                      </a:r>
                      <a:r>
                        <a:rPr lang="fr-FR" sz="1200" baseline="0" dirty="0" err="1"/>
                        <a:t>formed</a:t>
                      </a:r>
                      <a:r>
                        <a:rPr lang="fr-FR" sz="1200" baseline="0" dirty="0"/>
                        <a:t> as </a:t>
                      </a:r>
                      <a:r>
                        <a:rPr lang="fr-FR" sz="1200" baseline="0" dirty="0" err="1"/>
                        <a:t>follows</a:t>
                      </a:r>
                      <a:r>
                        <a:rPr lang="fr-FR" sz="1200" baseline="0" dirty="0"/>
                        <a:t>:</a:t>
                      </a:r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lang="fr-FR" sz="1200" baseline="0" dirty="0" err="1"/>
                        <a:t>When</a:t>
                      </a:r>
                      <a:r>
                        <a:rPr lang="fr-FR" sz="1200" baseline="0" dirty="0"/>
                        <a:t> </a:t>
                      </a:r>
                      <a:r>
                        <a:rPr lang="fr-FR" sz="1200" baseline="0" dirty="0" err="1"/>
                        <a:t>they</a:t>
                      </a:r>
                      <a:r>
                        <a:rPr lang="fr-FR" sz="1200" baseline="0" dirty="0"/>
                        <a:t> </a:t>
                      </a:r>
                      <a:r>
                        <a:rPr lang="fr-FR" sz="1200" baseline="0" dirty="0" err="1"/>
                        <a:t>were</a:t>
                      </a:r>
                      <a:r>
                        <a:rPr lang="fr-FR" sz="1200" baseline="0" dirty="0"/>
                        <a:t> </a:t>
                      </a:r>
                      <a:r>
                        <a:rPr lang="fr-FR" sz="1200" baseline="0" dirty="0" err="1"/>
                        <a:t>younger</a:t>
                      </a:r>
                      <a:r>
                        <a:rPr lang="fr-FR" sz="1200" baseline="0" dirty="0"/>
                        <a:t>:</a:t>
                      </a:r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5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5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5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5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5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5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5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5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5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5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5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5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="1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lang="fr-FR" sz="1200" b="1" baseline="0" dirty="0"/>
                        <a:t>I </a:t>
                      </a:r>
                      <a:r>
                        <a:rPr lang="fr-FR" sz="1200" b="1" baseline="0" dirty="0" err="1"/>
                        <a:t>saw</a:t>
                      </a:r>
                      <a:r>
                        <a:rPr lang="fr-FR" sz="1200" b="1" baseline="0" dirty="0"/>
                        <a:t>: </a:t>
                      </a:r>
                      <a:r>
                        <a:rPr lang="fr-FR" sz="1200" b="1" baseline="0" dirty="0" err="1"/>
                        <a:t>using</a:t>
                      </a:r>
                      <a:r>
                        <a:rPr lang="fr-FR" sz="1200" b="1" baseline="0" dirty="0"/>
                        <a:t> ‘voir’(to </a:t>
                      </a:r>
                      <a:r>
                        <a:rPr lang="fr-FR" sz="1200" b="1" baseline="0" dirty="0" err="1"/>
                        <a:t>see</a:t>
                      </a:r>
                      <a:r>
                        <a:rPr lang="fr-FR" sz="1200" b="1" baseline="0" dirty="0"/>
                        <a:t>) in the </a:t>
                      </a:r>
                      <a:r>
                        <a:rPr lang="fr-FR" sz="1200" b="1" baseline="0" dirty="0" err="1"/>
                        <a:t>perfect</a:t>
                      </a:r>
                      <a:r>
                        <a:rPr lang="fr-FR" sz="1200" b="1" baseline="0" dirty="0"/>
                        <a:t> </a:t>
                      </a:r>
                      <a:r>
                        <a:rPr lang="fr-FR" sz="1200" b="1" baseline="0" dirty="0" err="1"/>
                        <a:t>tense</a:t>
                      </a:r>
                      <a:endParaRPr lang="fr-FR" sz="1200" b="1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lang="fr-FR" sz="1200" baseline="0" dirty="0"/>
                        <a:t>The </a:t>
                      </a:r>
                      <a:r>
                        <a:rPr lang="fr-FR" sz="1200" baseline="0" dirty="0" err="1"/>
                        <a:t>past</a:t>
                      </a:r>
                      <a:r>
                        <a:rPr lang="fr-FR" sz="1200" baseline="0" dirty="0"/>
                        <a:t> </a:t>
                      </a:r>
                      <a:r>
                        <a:rPr lang="fr-FR" sz="1200" baseline="0" dirty="0" err="1"/>
                        <a:t>participle</a:t>
                      </a:r>
                      <a:r>
                        <a:rPr lang="fr-FR" sz="1200" baseline="0" dirty="0"/>
                        <a:t> of voir </a:t>
                      </a:r>
                      <a:r>
                        <a:rPr lang="fr-FR" sz="1200" baseline="0" dirty="0" err="1"/>
                        <a:t>is</a:t>
                      </a:r>
                      <a:r>
                        <a:rPr lang="fr-FR" sz="1200" baseline="0" dirty="0"/>
                        <a:t> </a:t>
                      </a:r>
                      <a:r>
                        <a:rPr lang="fr-FR" sz="1200" b="1" baseline="0" dirty="0"/>
                        <a:t>vu</a:t>
                      </a:r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="1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="1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="1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="1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="1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="1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="1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5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500" baseline="0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342800" y="500788"/>
            <a:ext cx="449212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b="1" dirty="0"/>
              <a:t>5. ZOOM SUR LE CINÉMA (Close-up on the </a:t>
            </a:r>
            <a:r>
              <a:rPr lang="fr-FR" sz="1600" b="1" dirty="0" err="1"/>
              <a:t>cinema</a:t>
            </a:r>
            <a:r>
              <a:rPr lang="fr-FR" sz="1600" b="1" dirty="0"/>
              <a:t>)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2480806"/>
              </p:ext>
            </p:extLst>
          </p:nvPr>
        </p:nvGraphicFramePr>
        <p:xfrm>
          <a:off x="463435" y="1570276"/>
          <a:ext cx="2936416" cy="72640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364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930278"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Je suis passionné(e) de cinéma 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(I 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am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passionate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 about 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cinema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i="1" noProof="0" dirty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J’adore… 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(I love)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J’admire… 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(I admire)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Je suis fan de X depuis… 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(I have been a fan of 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since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…)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i="1" noProof="0" dirty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Il/Elle est le plus 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(He/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She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is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 the 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most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beau/belle 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goodlooking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beautiful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) / </a:t>
                      </a: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intelligent(e) 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clever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) </a:t>
                      </a: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/ talentueux(</a:t>
                      </a:r>
                      <a:r>
                        <a:rPr lang="fr-FR" sz="1200" b="0" noProof="0" dirty="0" err="1">
                          <a:solidFill>
                            <a:schemeClr val="tx1"/>
                          </a:solidFill>
                        </a:rPr>
                        <a:t>ueuse</a:t>
                      </a: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) 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talented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) </a:t>
                      </a: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/ élégant(e) 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elegant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) </a:t>
                      </a: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/ doué(e) 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accomplished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) </a:t>
                      </a: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.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noProof="0" dirty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Chez lui/elle, 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With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him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her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 il y a très peu 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there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is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very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little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de prétention (</a:t>
                      </a:r>
                      <a:r>
                        <a:rPr lang="fr-FR" sz="1200" b="0" noProof="0" dirty="0" err="1">
                          <a:solidFill>
                            <a:schemeClr val="tx1"/>
                          </a:solidFill>
                        </a:rPr>
                        <a:t>pretention</a:t>
                      </a: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)/ de vanité 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vanity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) </a:t>
                      </a: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/ d’arrogance 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(arrogance).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Il/Elle est extrêmement 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(He/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She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is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extremely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modeste (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modest</a:t>
                      </a: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) / sincère (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sincere</a:t>
                      </a: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) / humble.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noProof="0" dirty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J’ai vu le film… il y a un moment et depuis, je suis fan. 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(I 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saw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 the film … a 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while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ago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 and 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ever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since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 I have been a fan.)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i="1" noProof="0" dirty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Apparemment, quand il/elle était jeune… (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Apparently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when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he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she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was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young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…)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i="1" noProof="0" dirty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Il/Elle compte parmi les acteurs les plus connus et les plus appréciés du monde. (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He/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She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is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 one of the 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most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well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known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 and 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most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loved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 in the world</a:t>
                      </a: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.)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noProof="0" dirty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J’adore ses films et je les recommande.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(I love 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his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her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 films and I 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recommend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them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.)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i="1" noProof="0" dirty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i="0" noProof="0" dirty="0">
                          <a:solidFill>
                            <a:schemeClr val="tx1"/>
                          </a:solidFill>
                        </a:rPr>
                        <a:t>Je vais voir son prochain film très bientôt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(I 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am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going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 to 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see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his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her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next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 film 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very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soon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)</a:t>
                      </a:r>
                      <a:r>
                        <a:rPr lang="fr-FR" sz="1200" b="0" i="0" noProof="0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i="0" noProof="0" dirty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i="0" noProof="0" dirty="0">
                          <a:solidFill>
                            <a:schemeClr val="tx1"/>
                          </a:solidFill>
                        </a:rPr>
                        <a:t>Les films de gangster/ d’action 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(gangster/action films)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i="0" noProof="0" dirty="0">
                          <a:solidFill>
                            <a:schemeClr val="tx1"/>
                          </a:solidFill>
                        </a:rPr>
                        <a:t>Les films d’aventure/d’horreur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adventure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 /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horror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 films)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i="0" noProof="0" dirty="0">
                          <a:solidFill>
                            <a:schemeClr val="tx1"/>
                          </a:solidFill>
                        </a:rPr>
                        <a:t>Les films d’arts martiaux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(martial arts films)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i="0" noProof="0" dirty="0">
                          <a:solidFill>
                            <a:schemeClr val="tx1"/>
                          </a:solidFill>
                        </a:rPr>
                        <a:t>Les films de science-fiction 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fr-FR" sz="1200" b="0" i="1" noProof="0" dirty="0" err="1">
                          <a:solidFill>
                            <a:schemeClr val="tx1"/>
                          </a:solidFill>
                        </a:rPr>
                        <a:t>Sci</a:t>
                      </a: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-fi films)</a:t>
                      </a:r>
                      <a:endParaRPr lang="fr-FR" sz="1200" b="0" noProof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800E414C-0341-4F94-A6AC-21CD9CC54A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09130" y="1709697"/>
            <a:ext cx="3031453" cy="157296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5ABCDD0E-BB4E-4DE0-B903-F81E125B96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41830" y="3645328"/>
            <a:ext cx="2517866" cy="92667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6BC49DA-800E-43CD-BD14-3665D340BBE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50027" y="6750107"/>
            <a:ext cx="2788307" cy="894542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E2AE4BCC-DE70-45CE-94F8-60AACC0A7415}"/>
              </a:ext>
            </a:extLst>
          </p:cNvPr>
          <p:cNvSpPr txBox="1"/>
          <p:nvPr/>
        </p:nvSpPr>
        <p:spPr>
          <a:xfrm>
            <a:off x="3541830" y="4714534"/>
            <a:ext cx="2962274" cy="138499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dirty="0"/>
              <a:t>Remember:</a:t>
            </a:r>
          </a:p>
          <a:p>
            <a:r>
              <a:rPr lang="en-GB" sz="1200" dirty="0"/>
              <a:t>As well as meaning “there is / there are”, </a:t>
            </a:r>
            <a:r>
              <a:rPr lang="en-GB" sz="1200" b="1" dirty="0"/>
              <a:t>il y a </a:t>
            </a:r>
            <a:r>
              <a:rPr lang="en-GB" sz="1200" dirty="0"/>
              <a:t>means “ago”</a:t>
            </a:r>
          </a:p>
          <a:p>
            <a:r>
              <a:rPr lang="en-GB" sz="1200" dirty="0"/>
              <a:t>e.g. Il y a deux </a:t>
            </a:r>
            <a:r>
              <a:rPr lang="en-GB" sz="1200" dirty="0" err="1"/>
              <a:t>mois</a:t>
            </a:r>
            <a:r>
              <a:rPr lang="en-GB" sz="1200" dirty="0"/>
              <a:t>, </a:t>
            </a:r>
            <a:r>
              <a:rPr lang="en-GB" sz="1200" dirty="0" err="1"/>
              <a:t>j’ai</a:t>
            </a:r>
            <a:r>
              <a:rPr lang="en-GB" sz="1200" dirty="0"/>
              <a:t> vu le film au </a:t>
            </a:r>
            <a:r>
              <a:rPr lang="en-GB" sz="1200" dirty="0" err="1"/>
              <a:t>cinéma</a:t>
            </a:r>
            <a:r>
              <a:rPr lang="en-GB" sz="1200" dirty="0"/>
              <a:t>. </a:t>
            </a:r>
            <a:r>
              <a:rPr lang="en-GB" sz="1200" i="1" dirty="0"/>
              <a:t>Two months ago, I saw the film at the cinema.</a:t>
            </a:r>
          </a:p>
          <a:p>
            <a:r>
              <a:rPr lang="en-GB" sz="1200" dirty="0"/>
              <a:t>Il y a </a:t>
            </a:r>
            <a:r>
              <a:rPr lang="en-GB" sz="1200" dirty="0" err="1"/>
              <a:t>une</a:t>
            </a:r>
            <a:r>
              <a:rPr lang="en-GB" sz="1200" dirty="0"/>
              <a:t> </a:t>
            </a:r>
            <a:r>
              <a:rPr lang="en-GB" sz="1200" dirty="0" err="1"/>
              <a:t>fois</a:t>
            </a:r>
            <a:r>
              <a:rPr lang="en-GB" sz="1200" dirty="0"/>
              <a:t> = </a:t>
            </a:r>
            <a:r>
              <a:rPr lang="en-GB" sz="1200" i="1" dirty="0"/>
              <a:t>Once upon time</a:t>
            </a:r>
          </a:p>
        </p:txBody>
      </p:sp>
      <p:sp>
        <p:nvSpPr>
          <p:cNvPr id="15" name="Speech Bubble: Oval 14">
            <a:extLst>
              <a:ext uri="{FF2B5EF4-FFF2-40B4-BE49-F238E27FC236}">
                <a16:creationId xmlns:a16="http://schemas.microsoft.com/office/drawing/2014/main" id="{997EA4ED-1B0F-484D-B016-5F7A27A25D8E}"/>
              </a:ext>
            </a:extLst>
          </p:cNvPr>
          <p:cNvSpPr/>
          <p:nvPr/>
        </p:nvSpPr>
        <p:spPr>
          <a:xfrm>
            <a:off x="3705226" y="7733655"/>
            <a:ext cx="1257299" cy="1043909"/>
          </a:xfrm>
          <a:prstGeom prst="wedgeEllipseCallout">
            <a:avLst>
              <a:gd name="adj1" fmla="val -62204"/>
              <a:gd name="adj2" fmla="val 50817"/>
            </a:avLst>
          </a:prstGeom>
          <a:noFill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>
                <a:solidFill>
                  <a:schemeClr val="tx1"/>
                </a:solidFill>
              </a:rPr>
              <a:t>Tu as vu le dernier film de Daniel Craig?</a:t>
            </a:r>
          </a:p>
        </p:txBody>
      </p:sp>
      <p:sp>
        <p:nvSpPr>
          <p:cNvPr id="19" name="Speech Bubble: Oval 18">
            <a:extLst>
              <a:ext uri="{FF2B5EF4-FFF2-40B4-BE49-F238E27FC236}">
                <a16:creationId xmlns:a16="http://schemas.microsoft.com/office/drawing/2014/main" id="{AA2D871A-8B82-436A-B44B-3FA9658D640C}"/>
              </a:ext>
            </a:extLst>
          </p:cNvPr>
          <p:cNvSpPr/>
          <p:nvPr/>
        </p:nvSpPr>
        <p:spPr>
          <a:xfrm>
            <a:off x="5086350" y="7660602"/>
            <a:ext cx="1251984" cy="1059863"/>
          </a:xfrm>
          <a:prstGeom prst="wedgeEllipseCallout">
            <a:avLst>
              <a:gd name="adj1" fmla="val 62412"/>
              <a:gd name="adj2" fmla="val 42041"/>
            </a:avLst>
          </a:prstGeom>
          <a:noFill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 err="1">
                <a:solidFill>
                  <a:schemeClr val="tx1"/>
                </a:solidFill>
              </a:rPr>
              <a:t>Oui</a:t>
            </a:r>
            <a:r>
              <a:rPr lang="en-GB" sz="1100" dirty="0">
                <a:solidFill>
                  <a:schemeClr val="tx1"/>
                </a:solidFill>
              </a:rPr>
              <a:t>, je </a:t>
            </a:r>
            <a:r>
              <a:rPr lang="en-GB" sz="1100" b="1" dirty="0" err="1">
                <a:solidFill>
                  <a:schemeClr val="tx1"/>
                </a:solidFill>
              </a:rPr>
              <a:t>l</a:t>
            </a:r>
            <a:r>
              <a:rPr lang="en-GB" sz="1100" dirty="0" err="1">
                <a:solidFill>
                  <a:schemeClr val="tx1"/>
                </a:solidFill>
              </a:rPr>
              <a:t>’ai</a:t>
            </a:r>
            <a:r>
              <a:rPr lang="en-GB" sz="1100" dirty="0">
                <a:solidFill>
                  <a:schemeClr val="tx1"/>
                </a:solidFill>
              </a:rPr>
              <a:t> vu </a:t>
            </a:r>
            <a:r>
              <a:rPr lang="en-GB" sz="1100" dirty="0" err="1">
                <a:solidFill>
                  <a:schemeClr val="tx1"/>
                </a:solidFill>
              </a:rPr>
              <a:t>hier</a:t>
            </a:r>
            <a:r>
              <a:rPr lang="en-GB" sz="1100" dirty="0">
                <a:solidFill>
                  <a:schemeClr val="tx1"/>
                </a:solidFill>
              </a:rPr>
              <a:t> </a:t>
            </a:r>
            <a:r>
              <a:rPr lang="en-GB" sz="1100" dirty="0" err="1">
                <a:solidFill>
                  <a:schemeClr val="tx1"/>
                </a:solidFill>
              </a:rPr>
              <a:t>soir</a:t>
            </a:r>
            <a:r>
              <a:rPr lang="en-GB" sz="1100" dirty="0">
                <a:solidFill>
                  <a:schemeClr val="tx1"/>
                </a:solidFill>
              </a:rPr>
              <a:t>.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56982DB-CE6E-44CE-AFFD-C7BC16963399}"/>
              </a:ext>
            </a:extLst>
          </p:cNvPr>
          <p:cNvSpPr txBox="1"/>
          <p:nvPr/>
        </p:nvSpPr>
        <p:spPr>
          <a:xfrm>
            <a:off x="549269" y="82170"/>
            <a:ext cx="59548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KS4 MODULE 2: Les loisirs (</a:t>
            </a:r>
            <a:r>
              <a:rPr lang="fr-FR" i="1" dirty="0"/>
              <a:t>Leisure </a:t>
            </a:r>
            <a:r>
              <a:rPr lang="fr-FR" i="1" dirty="0" err="1"/>
              <a:t>activities</a:t>
            </a:r>
            <a:r>
              <a:rPr lang="fr-FR" b="1" dirty="0"/>
              <a:t>) – AQA </a:t>
            </a:r>
            <a:r>
              <a:rPr lang="fr-FR" b="1" dirty="0" err="1"/>
              <a:t>Theme</a:t>
            </a:r>
            <a:r>
              <a:rPr lang="fr-FR" b="1" dirty="0"/>
              <a:t> 1 </a:t>
            </a:r>
          </a:p>
        </p:txBody>
      </p:sp>
    </p:spTree>
    <p:extLst>
      <p:ext uri="{BB962C8B-B14F-4D97-AF65-F5344CB8AC3E}">
        <p14:creationId xmlns:p14="http://schemas.microsoft.com/office/powerpoint/2010/main" val="9344183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1740</TotalTime>
  <Words>2065</Words>
  <Application>Microsoft Office PowerPoint</Application>
  <PresentationFormat>On-screen Show (4:3)</PresentationFormat>
  <Paragraphs>537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Simplified Arabic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Francois Rossi</dc:creator>
  <cp:keywords/>
  <dc:description/>
  <cp:lastModifiedBy>C Dunn</cp:lastModifiedBy>
  <cp:revision>255</cp:revision>
  <dcterms:created xsi:type="dcterms:W3CDTF">2019-12-14T09:07:47Z</dcterms:created>
  <dcterms:modified xsi:type="dcterms:W3CDTF">2024-10-16T18:46:27Z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338ace2d-67c1-485d-a417-e3e64a0e377d_Enabled">
    <vt:lpwstr>true</vt:lpwstr>
  </property>
  <property fmtid="{D5CDD505-2E9C-101B-9397-08002B2CF9AE}" pid="3" name="MSIP_Label_338ace2d-67c1-485d-a417-e3e64a0e377d_SetDate">
    <vt:lpwstr>2024-10-16T18:46:27Z</vt:lpwstr>
  </property>
  <property fmtid="{D5CDD505-2E9C-101B-9397-08002B2CF9AE}" pid="4" name="MSIP_Label_338ace2d-67c1-485d-a417-e3e64a0e377d_Method">
    <vt:lpwstr>Privileged</vt:lpwstr>
  </property>
  <property fmtid="{D5CDD505-2E9C-101B-9397-08002B2CF9AE}" pid="5" name="MSIP_Label_338ace2d-67c1-485d-a417-e3e64a0e377d_Name">
    <vt:lpwstr>338ace2d-67c1-485d-a417-e3e64a0e377d</vt:lpwstr>
  </property>
  <property fmtid="{D5CDD505-2E9C-101B-9397-08002B2CF9AE}" pid="6" name="MSIP_Label_338ace2d-67c1-485d-a417-e3e64a0e377d_SiteId">
    <vt:lpwstr>a091745a-b7d8-4d7a-b2a6-1359053d4510</vt:lpwstr>
  </property>
  <property fmtid="{D5CDD505-2E9C-101B-9397-08002B2CF9AE}" pid="7" name="MSIP_Label_338ace2d-67c1-485d-a417-e3e64a0e377d_ActionId">
    <vt:lpwstr>d3959df4-4548-417a-a0b0-d77dc75d83f8</vt:lpwstr>
  </property>
  <property fmtid="{D5CDD505-2E9C-101B-9397-08002B2CF9AE}" pid="8" name="MSIP_Label_338ace2d-67c1-485d-a417-e3e64a0e377d_ContentBits">
    <vt:lpwstr>3</vt:lpwstr>
  </property>
</Properties>
</file>