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A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A0E38E-8280-4AC1-B518-E21AF77959E1}" v="4" dt="2022-08-13T15:08:27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7" d="100"/>
          <a:sy n="57" d="100"/>
        </p:scale>
        <p:origin x="1948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931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902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270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784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955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531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0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97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33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625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85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  <p:sp>
        <p:nvSpPr>
          <p:cNvPr id="7" name="MSIPCMContentMarking" descr="{&quot;HashCode&quot;:820584992,&quot;Placement&quot;:&quot;Footer&quot;,&quot;Top&quot;:699.343,&quot;Left&quot;:0.0,&quot;SlideWidth&quot;:540,&quot;SlideHeight&quot;:720}">
            <a:extLst>
              <a:ext uri="{FF2B5EF4-FFF2-40B4-BE49-F238E27FC236}">
                <a16:creationId xmlns:a16="http://schemas.microsoft.com/office/drawing/2014/main" id="{70B56401-DE7B-4BB2-947D-D310E4ED9726}"/>
              </a:ext>
            </a:extLst>
          </p:cNvPr>
          <p:cNvSpPr txBox="1"/>
          <p:nvPr userDrawn="1"/>
        </p:nvSpPr>
        <p:spPr>
          <a:xfrm>
            <a:off x="0" y="8881656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  <p:sp>
        <p:nvSpPr>
          <p:cNvPr id="8" name="MSIPCMContentMarking" descr="{&quot;HashCode&quot;:796447423,&quot;Placement&quot;:&quot;Header&quot;,&quot;Top&quot;:0.0,&quot;Left&quot;:0.0,&quot;SlideWidth&quot;:540,&quot;SlideHeight&quot;:720}">
            <a:extLst>
              <a:ext uri="{FF2B5EF4-FFF2-40B4-BE49-F238E27FC236}">
                <a16:creationId xmlns:a16="http://schemas.microsoft.com/office/drawing/2014/main" id="{8EEC4FC3-8C38-4CFF-9F59-8983B29495C9}"/>
              </a:ext>
            </a:extLst>
          </p:cNvPr>
          <p:cNvSpPr txBox="1"/>
          <p:nvPr userDrawn="1"/>
        </p:nvSpPr>
        <p:spPr>
          <a:xfrm>
            <a:off x="0" y="0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</p:spTree>
    <p:extLst>
      <p:ext uri="{BB962C8B-B14F-4D97-AF65-F5344CB8AC3E}">
        <p14:creationId xmlns:p14="http://schemas.microsoft.com/office/powerpoint/2010/main" val="300695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553675"/>
              </p:ext>
            </p:extLst>
          </p:nvPr>
        </p:nvGraphicFramePr>
        <p:xfrm>
          <a:off x="313899" y="497938"/>
          <a:ext cx="6258813" cy="82650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9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17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17"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Où J’habite 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1923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800" dirty="0"/>
                    </a:p>
                    <a:p>
                      <a:endParaRPr lang="fr-FR" sz="12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The </a:t>
                      </a:r>
                      <a:r>
                        <a:rPr lang="fr-FR" sz="1200" baseline="0" dirty="0" err="1"/>
                        <a:t>Verb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="1" baseline="0" dirty="0"/>
                        <a:t>‘Habiter’ </a:t>
                      </a:r>
                      <a:r>
                        <a:rPr lang="fr-FR" sz="1200" baseline="0" dirty="0"/>
                        <a:t>– to live: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1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En Ville: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70089">
                <a:tc>
                  <a:txBody>
                    <a:bodyPr/>
                    <a:lstStyle/>
                    <a:p>
                      <a:r>
                        <a:rPr lang="fr-FR" sz="1200" b="1" dirty="0"/>
                        <a:t>Il y a …</a:t>
                      </a:r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500" b="0" dirty="0"/>
                    </a:p>
                    <a:p>
                      <a:pPr marL="171450" indent="-171450">
                        <a:lnSpc>
                          <a:spcPct val="80000"/>
                        </a:lnSpc>
                        <a:buFont typeface="Wingdings" charset="0"/>
                        <a:buChar char="è"/>
                      </a:pPr>
                      <a:r>
                        <a:rPr lang="fr-FR" sz="1200" b="1" baseline="0" dirty="0"/>
                        <a:t>Il n’y a pas de …. </a:t>
                      </a:r>
                      <a:r>
                        <a:rPr lang="fr-FR" sz="1200" b="0" baseline="0" dirty="0"/>
                        <a:t>(</a:t>
                      </a:r>
                      <a:r>
                        <a:rPr lang="fr-FR" sz="1200" b="0" baseline="0" dirty="0" err="1"/>
                        <a:t>there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is</a:t>
                      </a:r>
                      <a:r>
                        <a:rPr lang="fr-FR" sz="1200" b="0" baseline="0" dirty="0"/>
                        <a:t> not…)</a:t>
                      </a:r>
                    </a:p>
                    <a:p>
                      <a:pPr marL="171450" indent="-171450">
                        <a:lnSpc>
                          <a:spcPct val="80000"/>
                        </a:lnSpc>
                        <a:buFont typeface="Wingdings" charset="0"/>
                        <a:buChar char="è"/>
                      </a:pPr>
                      <a:endParaRPr lang="fr-FR" sz="1200" b="0" baseline="0" dirty="0"/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endParaRPr lang="fr-FR" sz="1200" b="0" baseline="0" dirty="0"/>
                    </a:p>
                    <a:p>
                      <a:pPr marL="171450" indent="-171450">
                        <a:lnSpc>
                          <a:spcPct val="80000"/>
                        </a:lnSpc>
                        <a:buFont typeface="Wingdings" charset="0"/>
                        <a:buChar char="è"/>
                      </a:pPr>
                      <a:endParaRPr lang="fr-FR" sz="1200" b="0" baseline="0" dirty="0"/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r>
                        <a:rPr lang="fr-FR" sz="1200" b="1" baseline="0" dirty="0"/>
                        <a:t>Directions…</a:t>
                      </a:r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pPr algn="ctr"/>
                      <a:r>
                        <a:rPr lang="fr-FR" sz="1200" b="1" baseline="0" dirty="0"/>
                        <a:t>The </a:t>
                      </a:r>
                      <a:r>
                        <a:rPr lang="fr-FR" sz="1200" b="1" baseline="0" dirty="0" err="1"/>
                        <a:t>Imperative</a:t>
                      </a:r>
                      <a:r>
                        <a:rPr lang="fr-FR" sz="1200" b="1" baseline="0" dirty="0"/>
                        <a:t>: </a:t>
                      </a:r>
                    </a:p>
                    <a:p>
                      <a:pPr algn="ctr"/>
                      <a:r>
                        <a:rPr lang="fr-FR" sz="1000" b="0" baseline="0" dirty="0"/>
                        <a:t>You use the </a:t>
                      </a:r>
                      <a:r>
                        <a:rPr lang="fr-FR" sz="1000" b="0" baseline="0" dirty="0" err="1"/>
                        <a:t>imperative</a:t>
                      </a:r>
                      <a:r>
                        <a:rPr lang="fr-FR" sz="1000" b="0" baseline="0" dirty="0"/>
                        <a:t> </a:t>
                      </a:r>
                      <a:r>
                        <a:rPr lang="fr-FR" sz="1000" b="0" baseline="0" dirty="0" err="1"/>
                        <a:t>form</a:t>
                      </a:r>
                      <a:r>
                        <a:rPr lang="fr-FR" sz="1000" b="0" baseline="0" dirty="0"/>
                        <a:t> to </a:t>
                      </a:r>
                      <a:r>
                        <a:rPr lang="fr-FR" sz="1000" b="0" baseline="0" dirty="0" err="1"/>
                        <a:t>give</a:t>
                      </a:r>
                      <a:r>
                        <a:rPr lang="fr-FR" sz="1000" b="0" baseline="0" dirty="0"/>
                        <a:t> instructions</a:t>
                      </a:r>
                      <a:endParaRPr lang="fr-FR" sz="10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890852" y="548203"/>
            <a:ext cx="15295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1. WHERE I LIVE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386329"/>
              </p:ext>
            </p:extLst>
          </p:nvPr>
        </p:nvGraphicFramePr>
        <p:xfrm>
          <a:off x="566385" y="1318124"/>
          <a:ext cx="2751582" cy="534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6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6538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J’ 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Il/ Elle / On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Ma famille et moi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habite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habite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habitons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444866"/>
              </p:ext>
            </p:extLst>
          </p:nvPr>
        </p:nvGraphicFramePr>
        <p:xfrm>
          <a:off x="564193" y="1934045"/>
          <a:ext cx="2751583" cy="899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6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1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97044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dans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une ville historique/touristique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un petit village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le nord/le nord-est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l’est/le sud-est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le sud/le sud-est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l’ouest/le nord-ouest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952812"/>
              </p:ext>
            </p:extLst>
          </p:nvPr>
        </p:nvGraphicFramePr>
        <p:xfrm>
          <a:off x="564192" y="2915410"/>
          <a:ext cx="2744619" cy="2021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1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3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68803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chemeClr val="tx1"/>
                          </a:solidFill>
                        </a:rPr>
                        <a:t>Dans ma région, il y a …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chemeClr val="tx1"/>
                          </a:solidFill>
                        </a:rPr>
                        <a:t>des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chemeClr val="tx1"/>
                          </a:solidFill>
                        </a:rPr>
                        <a:t>un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800" b="1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400" b="1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chemeClr val="tx1"/>
                          </a:solidFill>
                        </a:rPr>
                        <a:t>C’est super 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1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chemeClr val="tx1"/>
                          </a:solidFill>
                        </a:rPr>
                        <a:t>On peut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vignobles/ stations de ski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collines / forêts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fermes / champs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700" b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port de pêche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lac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parce qu’en hiver / en été 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600" b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faire du ski / de l’escalade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923311" y="2084660"/>
            <a:ext cx="1560121" cy="14773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fr-FR" sz="1200" b="1" dirty="0"/>
              <a:t>How to </a:t>
            </a:r>
            <a:r>
              <a:rPr lang="fr-FR" sz="1200" b="1" dirty="0" err="1"/>
              <a:t>say</a:t>
            </a:r>
            <a:r>
              <a:rPr lang="fr-FR" sz="1200" b="1" dirty="0"/>
              <a:t> ‘in’</a:t>
            </a:r>
          </a:p>
          <a:p>
            <a:pPr>
              <a:lnSpc>
                <a:spcPct val="90000"/>
              </a:lnSpc>
            </a:pPr>
            <a:r>
              <a:rPr lang="fr-FR" sz="1100" b="1" dirty="0"/>
              <a:t>J’habite….. </a:t>
            </a:r>
            <a:r>
              <a:rPr lang="fr-FR" sz="1100" dirty="0"/>
              <a:t>(I live….)</a:t>
            </a:r>
          </a:p>
          <a:p>
            <a:pPr>
              <a:lnSpc>
                <a:spcPct val="90000"/>
              </a:lnSpc>
            </a:pPr>
            <a:r>
              <a:rPr lang="fr-FR" sz="1100" b="1" dirty="0"/>
              <a:t>dans </a:t>
            </a:r>
            <a:r>
              <a:rPr lang="fr-FR" sz="1100" dirty="0"/>
              <a:t>une ville/village</a:t>
            </a:r>
          </a:p>
          <a:p>
            <a:pPr>
              <a:lnSpc>
                <a:spcPct val="90000"/>
              </a:lnSpc>
            </a:pPr>
            <a:r>
              <a:rPr lang="fr-FR" sz="1100" b="1" dirty="0"/>
              <a:t>au </a:t>
            </a:r>
            <a:r>
              <a:rPr lang="fr-FR" sz="1100" dirty="0"/>
              <a:t>centre-ville / bord de la mer</a:t>
            </a:r>
          </a:p>
          <a:p>
            <a:pPr>
              <a:lnSpc>
                <a:spcPct val="90000"/>
              </a:lnSpc>
            </a:pPr>
            <a:r>
              <a:rPr lang="fr-FR" sz="1100" b="1" dirty="0"/>
              <a:t>en </a:t>
            </a:r>
            <a:r>
              <a:rPr lang="fr-FR" sz="1100" dirty="0"/>
              <a:t> ville</a:t>
            </a:r>
          </a:p>
          <a:p>
            <a:pPr>
              <a:lnSpc>
                <a:spcPct val="90000"/>
              </a:lnSpc>
            </a:pPr>
            <a:r>
              <a:rPr lang="fr-FR" sz="1100" b="1" dirty="0"/>
              <a:t>à la </a:t>
            </a:r>
            <a:r>
              <a:rPr lang="fr-FR" sz="1100" dirty="0"/>
              <a:t>campagne / montagne</a:t>
            </a:r>
          </a:p>
          <a:p>
            <a:pPr>
              <a:lnSpc>
                <a:spcPct val="90000"/>
              </a:lnSpc>
            </a:pPr>
            <a:endParaRPr lang="fr-FR" sz="11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3540035" y="1572551"/>
            <a:ext cx="1339458" cy="1590145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u="sng" dirty="0">
                <a:solidFill>
                  <a:srgbClr val="800000"/>
                </a:solidFill>
              </a:rPr>
              <a:t>Habiter :</a:t>
            </a:r>
          </a:p>
          <a:p>
            <a:pPr algn="ctr">
              <a:lnSpc>
                <a:spcPct val="90000"/>
              </a:lnSpc>
            </a:pPr>
            <a:endParaRPr lang="fr-FR" sz="5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j’</a:t>
            </a:r>
            <a:r>
              <a:rPr lang="fr-FR" sz="1200" b="1" i="1" dirty="0">
                <a:solidFill>
                  <a:srgbClr val="953735"/>
                </a:solidFill>
              </a:rPr>
              <a:t>habite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</a:t>
            </a:r>
            <a:r>
              <a:rPr lang="fr-FR" sz="1200" b="1" i="1" dirty="0">
                <a:solidFill>
                  <a:srgbClr val="953735"/>
                </a:solidFill>
              </a:rPr>
              <a:t>habites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 </a:t>
            </a:r>
            <a:r>
              <a:rPr lang="fr-FR" sz="1200" b="1" i="1" dirty="0">
                <a:solidFill>
                  <a:srgbClr val="953735"/>
                </a:solidFill>
              </a:rPr>
              <a:t>habite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</a:t>
            </a:r>
            <a:r>
              <a:rPr lang="fr-FR" sz="1200" b="1" i="1" dirty="0">
                <a:solidFill>
                  <a:srgbClr val="953735"/>
                </a:solidFill>
              </a:rPr>
              <a:t>habitons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</a:t>
            </a:r>
            <a:r>
              <a:rPr lang="fr-FR" sz="1200" b="1" i="1" dirty="0">
                <a:solidFill>
                  <a:srgbClr val="953735"/>
                </a:solidFill>
              </a:rPr>
              <a:t>habitez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</a:t>
            </a:r>
            <a:r>
              <a:rPr lang="fr-FR" sz="1100" b="1" i="1" dirty="0">
                <a:solidFill>
                  <a:srgbClr val="953735"/>
                </a:solidFill>
              </a:rPr>
              <a:t>habitent</a:t>
            </a:r>
            <a:endParaRPr lang="fr-FR" sz="1200" b="1" i="1" dirty="0">
              <a:solidFill>
                <a:srgbClr val="953735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23312" y="1493258"/>
            <a:ext cx="1540586" cy="5493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100" dirty="0"/>
              <a:t>The </a:t>
            </a:r>
            <a:r>
              <a:rPr lang="fr-FR" sz="1100" dirty="0" err="1"/>
              <a:t>verb</a:t>
            </a:r>
            <a:r>
              <a:rPr lang="fr-FR" sz="1100" dirty="0"/>
              <a:t> </a:t>
            </a:r>
            <a:r>
              <a:rPr lang="fr-FR" sz="1100" b="1" dirty="0"/>
              <a:t>Habiter</a:t>
            </a:r>
            <a:r>
              <a:rPr lang="fr-FR" sz="1100" dirty="0"/>
              <a:t> </a:t>
            </a:r>
            <a:r>
              <a:rPr lang="fr-FR" sz="1100" dirty="0" err="1"/>
              <a:t>is</a:t>
            </a:r>
            <a:r>
              <a:rPr lang="fr-FR" sz="1100" dirty="0"/>
              <a:t> </a:t>
            </a:r>
            <a:r>
              <a:rPr lang="fr-FR" sz="1100" b="1" dirty="0"/>
              <a:t>a </a:t>
            </a:r>
            <a:r>
              <a:rPr lang="fr-FR" sz="1100" b="1" dirty="0" err="1"/>
              <a:t>regular</a:t>
            </a:r>
            <a:r>
              <a:rPr lang="fr-FR" sz="1100" b="1" dirty="0"/>
              <a:t> –er </a:t>
            </a:r>
            <a:r>
              <a:rPr lang="fr-FR" sz="1100" b="1" dirty="0" err="1"/>
              <a:t>verb</a:t>
            </a:r>
            <a:r>
              <a:rPr lang="fr-FR" sz="1100" dirty="0"/>
              <a:t>: </a:t>
            </a:r>
            <a:r>
              <a:rPr lang="fr-FR" sz="1100" dirty="0" err="1"/>
              <a:t>it</a:t>
            </a:r>
            <a:r>
              <a:rPr lang="fr-FR" sz="1100" dirty="0"/>
              <a:t>  </a:t>
            </a:r>
            <a:r>
              <a:rPr lang="fr-FR" sz="1100" dirty="0" err="1"/>
              <a:t>follows</a:t>
            </a:r>
            <a:r>
              <a:rPr lang="fr-FR" sz="1100" dirty="0"/>
              <a:t> a pattern.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549189" y="3464142"/>
            <a:ext cx="2934243" cy="14619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100" b="1" dirty="0"/>
              <a:t>Countries, </a:t>
            </a:r>
            <a:r>
              <a:rPr lang="fr-FR" sz="1100" b="1" dirty="0" err="1"/>
              <a:t>Towns</a:t>
            </a:r>
            <a:r>
              <a:rPr lang="fr-FR" sz="1100" b="1" dirty="0"/>
              <a:t> and Cities …</a:t>
            </a:r>
          </a:p>
          <a:p>
            <a:r>
              <a:rPr lang="fr-FR" sz="1100" b="1" dirty="0" err="1"/>
              <a:t>Feminine</a:t>
            </a:r>
            <a:r>
              <a:rPr lang="fr-FR" sz="1100" b="1" dirty="0"/>
              <a:t> Countries </a:t>
            </a:r>
            <a:r>
              <a:rPr lang="fr-FR" sz="1100" dirty="0"/>
              <a:t>(</a:t>
            </a:r>
            <a:r>
              <a:rPr lang="fr-FR" sz="1100" dirty="0" err="1"/>
              <a:t>eg</a:t>
            </a:r>
            <a:r>
              <a:rPr lang="fr-FR" sz="1100" dirty="0"/>
              <a:t> Angleterre / Ecosse / Irlande) use </a:t>
            </a:r>
            <a:r>
              <a:rPr lang="fr-FR" sz="1100" b="1" dirty="0"/>
              <a:t>en.</a:t>
            </a:r>
          </a:p>
          <a:p>
            <a:r>
              <a:rPr lang="fr-FR" sz="1100" b="1" dirty="0"/>
              <a:t>Masculine Countries </a:t>
            </a:r>
            <a:r>
              <a:rPr lang="fr-FR" sz="1100" dirty="0"/>
              <a:t>(</a:t>
            </a:r>
            <a:r>
              <a:rPr lang="fr-FR" sz="1100" dirty="0" err="1"/>
              <a:t>eg</a:t>
            </a:r>
            <a:r>
              <a:rPr lang="fr-FR" sz="1100" dirty="0"/>
              <a:t> le pays de Galles) use </a:t>
            </a:r>
            <a:r>
              <a:rPr lang="fr-FR" sz="1100" b="1" dirty="0"/>
              <a:t>au.</a:t>
            </a:r>
          </a:p>
          <a:p>
            <a:r>
              <a:rPr lang="fr-FR" sz="1100" b="1" dirty="0"/>
              <a:t>Plural Countries </a:t>
            </a:r>
            <a:r>
              <a:rPr lang="fr-FR" sz="1100" dirty="0"/>
              <a:t>(</a:t>
            </a:r>
            <a:r>
              <a:rPr lang="fr-FR" sz="1100" dirty="0" err="1"/>
              <a:t>eg</a:t>
            </a:r>
            <a:r>
              <a:rPr lang="fr-FR" sz="1100" dirty="0"/>
              <a:t> les Etats-Unis) use </a:t>
            </a:r>
            <a:r>
              <a:rPr lang="fr-FR" sz="1100" b="1" dirty="0"/>
              <a:t>aux.</a:t>
            </a:r>
          </a:p>
          <a:p>
            <a:r>
              <a:rPr lang="fr-FR" sz="1100" b="1" dirty="0" err="1"/>
              <a:t>Towns</a:t>
            </a:r>
            <a:r>
              <a:rPr lang="fr-FR" sz="1100" b="1" dirty="0"/>
              <a:t> and Cities </a:t>
            </a:r>
            <a:r>
              <a:rPr lang="fr-FR" sz="1100" dirty="0"/>
              <a:t>(</a:t>
            </a:r>
            <a:r>
              <a:rPr lang="fr-FR" sz="1100" dirty="0" err="1"/>
              <a:t>eg</a:t>
            </a:r>
            <a:r>
              <a:rPr lang="fr-FR" sz="1100" dirty="0"/>
              <a:t> Paris) use </a:t>
            </a:r>
            <a:r>
              <a:rPr lang="fr-FR" sz="1100" b="1" dirty="0"/>
              <a:t>à</a:t>
            </a:r>
          </a:p>
          <a:p>
            <a:r>
              <a:rPr lang="fr-FR" sz="1100" b="1" dirty="0"/>
              <a:t>Points of the Compass </a:t>
            </a:r>
            <a:r>
              <a:rPr lang="fr-FR" sz="1100" dirty="0"/>
              <a:t>(</a:t>
            </a:r>
            <a:r>
              <a:rPr lang="fr-FR" sz="1100" dirty="0" err="1"/>
              <a:t>eg</a:t>
            </a:r>
            <a:r>
              <a:rPr lang="fr-FR" sz="1100" dirty="0"/>
              <a:t> l’est) use </a:t>
            </a:r>
            <a:r>
              <a:rPr lang="fr-FR" sz="1100" b="1" dirty="0"/>
              <a:t>dans</a:t>
            </a:r>
            <a:r>
              <a:rPr lang="fr-FR" sz="1200" b="1" dirty="0"/>
              <a:t>.</a:t>
            </a:r>
            <a:endParaRPr lang="fr-FR" sz="1100" dirty="0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396941"/>
              </p:ext>
            </p:extLst>
          </p:nvPr>
        </p:nvGraphicFramePr>
        <p:xfrm>
          <a:off x="962215" y="5611663"/>
          <a:ext cx="2303206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6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6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200" b="1" baseline="0" dirty="0">
                          <a:solidFill>
                            <a:schemeClr val="tx1"/>
                          </a:solidFill>
                        </a:rPr>
                        <a:t>un</a:t>
                      </a: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fr-FR" sz="1200" b="1" baseline="0" dirty="0">
                          <a:solidFill>
                            <a:schemeClr val="tx1"/>
                          </a:solidFill>
                        </a:rPr>
                        <a:t>une</a:t>
                      </a: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fr-FR" sz="1200" b="1" baseline="0" dirty="0">
                          <a:solidFill>
                            <a:schemeClr val="tx1"/>
                          </a:solidFill>
                        </a:rPr>
                        <a:t>des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château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centre de loisirs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marché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parc/jardin public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stade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supermarché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théâtre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bibliothèque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cathédrale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église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gare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magasins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580651" y="7059340"/>
            <a:ext cx="2871318" cy="161582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1100" dirty="0" err="1"/>
              <a:t>Take</a:t>
            </a:r>
            <a:r>
              <a:rPr lang="fr-FR" sz="1100" dirty="0"/>
              <a:t> the </a:t>
            </a:r>
            <a:r>
              <a:rPr lang="fr-FR" sz="1100" b="1" dirty="0"/>
              <a:t>tu </a:t>
            </a:r>
            <a:r>
              <a:rPr lang="fr-FR" sz="1100" dirty="0"/>
              <a:t>or </a:t>
            </a:r>
            <a:r>
              <a:rPr lang="fr-FR" sz="1100" b="1" dirty="0"/>
              <a:t>vous</a:t>
            </a:r>
            <a:r>
              <a:rPr lang="fr-FR" sz="1100" dirty="0"/>
              <a:t> </a:t>
            </a:r>
            <a:r>
              <a:rPr lang="fr-FR" sz="1100" dirty="0" err="1"/>
              <a:t>form</a:t>
            </a:r>
            <a:r>
              <a:rPr lang="fr-FR" sz="1100" dirty="0"/>
              <a:t> of the </a:t>
            </a:r>
            <a:r>
              <a:rPr lang="fr-FR" sz="1100" dirty="0" err="1"/>
              <a:t>verb</a:t>
            </a:r>
            <a:r>
              <a:rPr lang="fr-FR" sz="1100" dirty="0"/>
              <a:t> in the </a:t>
            </a:r>
            <a:r>
              <a:rPr lang="fr-FR" sz="1100" dirty="0" err="1"/>
              <a:t>present</a:t>
            </a:r>
            <a:r>
              <a:rPr lang="fr-FR" sz="1100" dirty="0"/>
              <a:t> </a:t>
            </a:r>
            <a:r>
              <a:rPr lang="fr-FR" sz="1100" dirty="0" err="1"/>
              <a:t>tense</a:t>
            </a:r>
            <a:r>
              <a:rPr lang="fr-FR" sz="1100" dirty="0"/>
              <a:t> and drop the </a:t>
            </a:r>
            <a:r>
              <a:rPr lang="fr-FR" sz="1100" dirty="0" err="1"/>
              <a:t>pronoun</a:t>
            </a:r>
            <a:r>
              <a:rPr lang="fr-FR" sz="1100" dirty="0"/>
              <a:t>.</a:t>
            </a:r>
          </a:p>
          <a:p>
            <a:r>
              <a:rPr lang="fr-FR" sz="1100" b="1" dirty="0"/>
              <a:t>Tu prends </a:t>
            </a:r>
            <a:r>
              <a:rPr lang="fr-FR" sz="1100" dirty="0"/>
              <a:t>(</a:t>
            </a:r>
            <a:r>
              <a:rPr lang="fr-FR" sz="1100" dirty="0" err="1"/>
              <a:t>you</a:t>
            </a:r>
            <a:r>
              <a:rPr lang="fr-FR" sz="1100" dirty="0"/>
              <a:t> </a:t>
            </a:r>
            <a:r>
              <a:rPr lang="fr-FR" sz="1100" dirty="0" err="1"/>
              <a:t>take</a:t>
            </a:r>
            <a:r>
              <a:rPr lang="fr-FR" sz="1100" dirty="0"/>
              <a:t>)</a:t>
            </a:r>
            <a:r>
              <a:rPr lang="fr-FR" sz="1100" b="1" dirty="0"/>
              <a:t>                 Prends </a:t>
            </a:r>
            <a:r>
              <a:rPr lang="fr-FR" sz="1100" dirty="0"/>
              <a:t>… (</a:t>
            </a:r>
            <a:r>
              <a:rPr lang="fr-FR" sz="1100" dirty="0" err="1"/>
              <a:t>take</a:t>
            </a:r>
            <a:r>
              <a:rPr lang="fr-FR" sz="1100" dirty="0"/>
              <a:t>)</a:t>
            </a:r>
          </a:p>
          <a:p>
            <a:r>
              <a:rPr lang="fr-FR" sz="1100" b="1" dirty="0"/>
              <a:t>Vous prenez </a:t>
            </a:r>
            <a:r>
              <a:rPr lang="fr-FR" sz="1100" dirty="0"/>
              <a:t>(</a:t>
            </a:r>
            <a:r>
              <a:rPr lang="fr-FR" sz="1100" dirty="0" err="1"/>
              <a:t>you</a:t>
            </a:r>
            <a:r>
              <a:rPr lang="fr-FR" sz="1100" dirty="0"/>
              <a:t> </a:t>
            </a:r>
            <a:r>
              <a:rPr lang="fr-FR" sz="1100" dirty="0" err="1"/>
              <a:t>take</a:t>
            </a:r>
            <a:r>
              <a:rPr lang="fr-FR" sz="1100" dirty="0"/>
              <a:t>)             </a:t>
            </a:r>
            <a:r>
              <a:rPr lang="fr-FR" sz="1100" b="1" dirty="0"/>
              <a:t>Prenez … </a:t>
            </a:r>
            <a:r>
              <a:rPr lang="fr-FR" sz="1100" dirty="0"/>
              <a:t>(</a:t>
            </a:r>
            <a:r>
              <a:rPr lang="fr-FR" sz="1100" dirty="0" err="1"/>
              <a:t>take</a:t>
            </a:r>
            <a:r>
              <a:rPr lang="fr-FR" sz="1100" dirty="0"/>
              <a:t>)</a:t>
            </a:r>
          </a:p>
          <a:p>
            <a:endParaRPr lang="fr-FR" sz="800" dirty="0"/>
          </a:p>
          <a:p>
            <a:r>
              <a:rPr lang="fr-FR" sz="1100" dirty="0"/>
              <a:t>Drop the final </a:t>
            </a:r>
            <a:r>
              <a:rPr lang="fr-FR" sz="1100" b="1" dirty="0"/>
              <a:t>‘s’ </a:t>
            </a:r>
            <a:r>
              <a:rPr lang="fr-FR" sz="1100" dirty="0" err="1"/>
              <a:t>from</a:t>
            </a:r>
            <a:r>
              <a:rPr lang="fr-FR" sz="1100" b="1" dirty="0"/>
              <a:t> –er </a:t>
            </a:r>
            <a:r>
              <a:rPr lang="fr-FR" sz="1100" b="1" dirty="0" err="1"/>
              <a:t>verb</a:t>
            </a:r>
            <a:r>
              <a:rPr lang="fr-FR" sz="1100" b="1" dirty="0"/>
              <a:t> </a:t>
            </a:r>
            <a:r>
              <a:rPr lang="fr-FR" sz="1100" dirty="0" err="1"/>
              <a:t>forms</a:t>
            </a:r>
            <a:r>
              <a:rPr lang="fr-FR" sz="1100" dirty="0"/>
              <a:t> in the </a:t>
            </a:r>
            <a:r>
              <a:rPr lang="fr-FR" sz="1100" b="1" dirty="0"/>
              <a:t>tu </a:t>
            </a:r>
            <a:r>
              <a:rPr lang="fr-FR" sz="1100" dirty="0" err="1"/>
              <a:t>form</a:t>
            </a:r>
            <a:r>
              <a:rPr lang="fr-FR" sz="1100" dirty="0"/>
              <a:t>:</a:t>
            </a:r>
          </a:p>
          <a:p>
            <a:r>
              <a:rPr lang="fr-FR" sz="1100" dirty="0"/>
              <a:t>Tu vas(</a:t>
            </a:r>
            <a:r>
              <a:rPr lang="fr-FR" sz="1100" dirty="0" err="1"/>
              <a:t>you</a:t>
            </a:r>
            <a:r>
              <a:rPr lang="fr-FR" sz="1100" dirty="0"/>
              <a:t> go)                            </a:t>
            </a:r>
            <a:r>
              <a:rPr lang="fr-FR" sz="1100" b="1" dirty="0"/>
              <a:t>Va </a:t>
            </a:r>
            <a:r>
              <a:rPr lang="fr-FR" sz="1100" dirty="0"/>
              <a:t>(Go)</a:t>
            </a:r>
          </a:p>
          <a:p>
            <a:r>
              <a:rPr lang="fr-FR" sz="1100" dirty="0"/>
              <a:t>Tu tourne (</a:t>
            </a:r>
            <a:r>
              <a:rPr lang="fr-FR" sz="1100" dirty="0" err="1"/>
              <a:t>you</a:t>
            </a:r>
            <a:r>
              <a:rPr lang="fr-FR" sz="1100" dirty="0"/>
              <a:t> </a:t>
            </a:r>
            <a:r>
              <a:rPr lang="fr-FR" sz="1100" dirty="0" err="1"/>
              <a:t>turn</a:t>
            </a:r>
            <a:r>
              <a:rPr lang="fr-FR" sz="1100" dirty="0"/>
              <a:t>)                  </a:t>
            </a:r>
            <a:r>
              <a:rPr lang="fr-FR" sz="1100" b="1" dirty="0"/>
              <a:t>Tourne </a:t>
            </a:r>
            <a:r>
              <a:rPr lang="fr-FR" sz="1100" dirty="0"/>
              <a:t>(</a:t>
            </a:r>
            <a:r>
              <a:rPr lang="fr-FR" sz="1100" dirty="0" err="1"/>
              <a:t>Turn</a:t>
            </a:r>
            <a:r>
              <a:rPr lang="fr-FR" sz="1100" dirty="0"/>
              <a:t>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580651" y="5568410"/>
            <a:ext cx="2871318" cy="10618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 err="1"/>
              <a:t>Remember</a:t>
            </a:r>
            <a:r>
              <a:rPr lang="fr-FR" sz="1200" b="1" dirty="0"/>
              <a:t>!</a:t>
            </a:r>
          </a:p>
          <a:p>
            <a:pPr algn="ctr"/>
            <a:endParaRPr lang="fr-FR" sz="1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200" b="1" i="1" dirty="0"/>
              <a:t>There </a:t>
            </a:r>
            <a:r>
              <a:rPr lang="fr-FR" sz="1200" b="1" i="1" dirty="0" err="1"/>
              <a:t>is</a:t>
            </a:r>
            <a:r>
              <a:rPr lang="fr-FR" sz="1200" b="1" i="1" dirty="0"/>
              <a:t> a …..                 i</a:t>
            </a:r>
            <a:r>
              <a:rPr lang="fr-FR" sz="1200" i="1" dirty="0"/>
              <a:t>l y a</a:t>
            </a:r>
            <a:r>
              <a:rPr lang="fr-FR" sz="1200" b="1" i="1" dirty="0"/>
              <a:t> un /une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200" b="1" i="1" dirty="0"/>
              <a:t>There are </a:t>
            </a:r>
            <a:r>
              <a:rPr lang="fr-FR" sz="1200" b="1" i="1" dirty="0" err="1"/>
              <a:t>some</a:t>
            </a:r>
            <a:r>
              <a:rPr lang="fr-FR" sz="1200" b="1" i="1" dirty="0"/>
              <a:t> …        </a:t>
            </a:r>
            <a:r>
              <a:rPr lang="fr-FR" sz="1200" i="1" dirty="0"/>
              <a:t>il y a </a:t>
            </a:r>
            <a:r>
              <a:rPr lang="fr-FR" sz="1200" b="1" i="1" dirty="0"/>
              <a:t>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200" b="1" i="1" dirty="0"/>
              <a:t>There </a:t>
            </a:r>
            <a:r>
              <a:rPr lang="fr-FR" sz="1200" b="1" i="1" dirty="0" err="1"/>
              <a:t>isn’t</a:t>
            </a:r>
            <a:r>
              <a:rPr lang="fr-FR" sz="1200" b="1" i="1" dirty="0"/>
              <a:t> a /	</a:t>
            </a:r>
            <a:r>
              <a:rPr lang="fr-FR" sz="1200" dirty="0"/>
              <a:t>      il n’y a pas </a:t>
            </a:r>
            <a:r>
              <a:rPr lang="fr-FR" sz="1200" b="1" dirty="0"/>
              <a:t>de</a:t>
            </a:r>
          </a:p>
          <a:p>
            <a:r>
              <a:rPr lang="fr-FR" sz="1200" b="1" i="1" dirty="0"/>
              <a:t>     </a:t>
            </a:r>
            <a:r>
              <a:rPr lang="fr-FR" sz="1200" b="1" i="1" dirty="0" err="1"/>
              <a:t>there</a:t>
            </a:r>
            <a:r>
              <a:rPr lang="fr-FR" sz="1200" b="1" i="1" dirty="0"/>
              <a:t> </a:t>
            </a:r>
            <a:r>
              <a:rPr lang="fr-FR" sz="1200" b="1" i="1" dirty="0" err="1"/>
              <a:t>aren’t</a:t>
            </a:r>
            <a:r>
              <a:rPr lang="fr-FR" sz="1200" b="1" i="1" dirty="0"/>
              <a:t> </a:t>
            </a:r>
            <a:r>
              <a:rPr lang="fr-FR" sz="1200" b="1" i="1" dirty="0" err="1"/>
              <a:t>any</a:t>
            </a:r>
            <a:endParaRPr lang="fr-FR" sz="1200" b="1" i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CBFDD6-BD6D-4A9C-8F13-39D9B7ED67FA}"/>
              </a:ext>
            </a:extLst>
          </p:cNvPr>
          <p:cNvSpPr/>
          <p:nvPr/>
        </p:nvSpPr>
        <p:spPr>
          <a:xfrm>
            <a:off x="1236617" y="8033128"/>
            <a:ext cx="1943967" cy="61293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 err="1">
                <a:solidFill>
                  <a:schemeClr val="tx1"/>
                </a:solidFill>
              </a:rPr>
              <a:t>Où</a:t>
            </a:r>
            <a:r>
              <a:rPr lang="en-GB" sz="1100" b="1" dirty="0">
                <a:solidFill>
                  <a:schemeClr val="tx1"/>
                </a:solidFill>
              </a:rPr>
              <a:t> </a:t>
            </a:r>
            <a:r>
              <a:rPr lang="en-GB" sz="1100" b="1" dirty="0" err="1">
                <a:solidFill>
                  <a:schemeClr val="tx1"/>
                </a:solidFill>
              </a:rPr>
              <a:t>est</a:t>
            </a:r>
            <a:r>
              <a:rPr lang="en-GB" sz="1100" b="1" dirty="0">
                <a:solidFill>
                  <a:schemeClr val="tx1"/>
                </a:solidFill>
              </a:rPr>
              <a:t> </a:t>
            </a:r>
            <a:r>
              <a:rPr lang="en-GB" sz="1100" dirty="0">
                <a:solidFill>
                  <a:schemeClr val="tx1"/>
                </a:solidFill>
              </a:rPr>
              <a:t>le/la/l’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Pour </a:t>
            </a:r>
            <a:r>
              <a:rPr lang="en-GB" sz="1100" b="1" dirty="0" err="1">
                <a:solidFill>
                  <a:schemeClr val="tx1"/>
                </a:solidFill>
              </a:rPr>
              <a:t>aller</a:t>
            </a:r>
            <a:r>
              <a:rPr lang="en-GB" sz="1100" b="1" dirty="0">
                <a:solidFill>
                  <a:schemeClr val="tx1"/>
                </a:solidFill>
              </a:rPr>
              <a:t> </a:t>
            </a:r>
            <a:r>
              <a:rPr lang="en-GB" sz="1100" dirty="0">
                <a:solidFill>
                  <a:schemeClr val="tx1"/>
                </a:solidFill>
              </a:rPr>
              <a:t>au / à la / à l’ / aux ?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Est-</a:t>
            </a:r>
            <a:r>
              <a:rPr lang="en-GB" sz="1100" b="1" dirty="0" err="1">
                <a:solidFill>
                  <a:schemeClr val="tx1"/>
                </a:solidFill>
              </a:rPr>
              <a:t>ce</a:t>
            </a:r>
            <a:r>
              <a:rPr lang="en-GB" sz="1100" b="1" dirty="0">
                <a:solidFill>
                  <a:schemeClr val="tx1"/>
                </a:solidFill>
              </a:rPr>
              <a:t> </a:t>
            </a:r>
            <a:r>
              <a:rPr lang="en-GB" sz="1100" b="1" dirty="0" err="1">
                <a:solidFill>
                  <a:schemeClr val="tx1"/>
                </a:solidFill>
              </a:rPr>
              <a:t>qu’</a:t>
            </a:r>
            <a:r>
              <a:rPr lang="en-GB" sz="1100" dirty="0" err="1">
                <a:solidFill>
                  <a:schemeClr val="tx1"/>
                </a:solidFill>
              </a:rPr>
              <a:t>il</a:t>
            </a:r>
            <a:r>
              <a:rPr lang="en-GB" sz="1100" dirty="0">
                <a:solidFill>
                  <a:schemeClr val="tx1"/>
                </a:solidFill>
              </a:rPr>
              <a:t> y a un/</a:t>
            </a:r>
            <a:r>
              <a:rPr lang="en-GB" sz="1100" dirty="0" err="1">
                <a:solidFill>
                  <a:schemeClr val="tx1"/>
                </a:solidFill>
              </a:rPr>
              <a:t>une</a:t>
            </a:r>
            <a:r>
              <a:rPr lang="en-GB" sz="1100" dirty="0">
                <a:solidFill>
                  <a:schemeClr val="tx1"/>
                </a:solidFill>
              </a:rPr>
              <a:t>/des? 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7384E547-B3DD-48BA-98C4-90094117F5BB}"/>
              </a:ext>
            </a:extLst>
          </p:cNvPr>
          <p:cNvSpPr/>
          <p:nvPr/>
        </p:nvSpPr>
        <p:spPr>
          <a:xfrm>
            <a:off x="5110920" y="7480866"/>
            <a:ext cx="229546" cy="9670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775A2B7B-E723-4DD4-A841-1B7C39290CB3}"/>
              </a:ext>
            </a:extLst>
          </p:cNvPr>
          <p:cNvSpPr/>
          <p:nvPr/>
        </p:nvSpPr>
        <p:spPr>
          <a:xfrm>
            <a:off x="5107241" y="7650742"/>
            <a:ext cx="229546" cy="9670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6B464E8F-E77E-424A-8BAE-4ACC50A4810B}"/>
              </a:ext>
            </a:extLst>
          </p:cNvPr>
          <p:cNvSpPr/>
          <p:nvPr/>
        </p:nvSpPr>
        <p:spPr>
          <a:xfrm>
            <a:off x="5072364" y="8276929"/>
            <a:ext cx="229546" cy="9670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Arrow: Right 31">
            <a:extLst>
              <a:ext uri="{FF2B5EF4-FFF2-40B4-BE49-F238E27FC236}">
                <a16:creationId xmlns:a16="http://schemas.microsoft.com/office/drawing/2014/main" id="{6F1C48DF-6EF2-4706-A866-D2565AC2E926}"/>
              </a:ext>
            </a:extLst>
          </p:cNvPr>
          <p:cNvSpPr/>
          <p:nvPr/>
        </p:nvSpPr>
        <p:spPr>
          <a:xfrm>
            <a:off x="5072364" y="8446805"/>
            <a:ext cx="229546" cy="96709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9">
            <a:extLst>
              <a:ext uri="{FF2B5EF4-FFF2-40B4-BE49-F238E27FC236}">
                <a16:creationId xmlns:a16="http://schemas.microsoft.com/office/drawing/2014/main" id="{5A513C4D-49C0-485D-8E7F-0C594C4B6B36}"/>
              </a:ext>
            </a:extLst>
          </p:cNvPr>
          <p:cNvSpPr txBox="1"/>
          <p:nvPr/>
        </p:nvSpPr>
        <p:spPr>
          <a:xfrm>
            <a:off x="277599" y="47700"/>
            <a:ext cx="6614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4: </a:t>
            </a:r>
            <a:r>
              <a:rPr lang="fr-FR" sz="1600" b="1" dirty="0"/>
              <a:t>Ville &amp; campagne (</a:t>
            </a:r>
            <a:r>
              <a:rPr lang="fr-FR" sz="1600" i="1" dirty="0"/>
              <a:t>Town &amp; </a:t>
            </a:r>
            <a:r>
              <a:rPr lang="fr-FR" sz="1600" i="1" dirty="0" err="1"/>
              <a:t>countryside</a:t>
            </a:r>
            <a:r>
              <a:rPr lang="fr-FR" sz="1600" b="1" dirty="0"/>
              <a:t>) 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2 </a:t>
            </a:r>
          </a:p>
        </p:txBody>
      </p:sp>
    </p:spTree>
    <p:extLst>
      <p:ext uri="{BB962C8B-B14F-4D97-AF65-F5344CB8AC3E}">
        <p14:creationId xmlns:p14="http://schemas.microsoft.com/office/powerpoint/2010/main" val="180067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753374"/>
              </p:ext>
            </p:extLst>
          </p:nvPr>
        </p:nvGraphicFramePr>
        <p:xfrm>
          <a:off x="374568" y="500788"/>
          <a:ext cx="6198144" cy="8117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1787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78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Ma Région: (</a:t>
                      </a:r>
                      <a:r>
                        <a:rPr lang="fr-FR" sz="1400" b="1" dirty="0" err="1"/>
                        <a:t>My</a:t>
                      </a:r>
                      <a:r>
                        <a:rPr lang="fr-FR" sz="1400" b="1" dirty="0"/>
                        <a:t> </a:t>
                      </a:r>
                      <a:r>
                        <a:rPr lang="fr-FR" sz="1400" b="1" dirty="0" err="1"/>
                        <a:t>Region</a:t>
                      </a:r>
                      <a:r>
                        <a:rPr lang="fr-FR" sz="1400" b="1" dirty="0"/>
                        <a:t>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6655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les Mots </a:t>
                      </a:r>
                      <a:r>
                        <a:rPr lang="en-GB" sz="1200" b="1" dirty="0" err="1">
                          <a:solidFill>
                            <a:schemeClr val="tx1"/>
                          </a:solidFill>
                        </a:rPr>
                        <a:t>Essentiels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</a:rPr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/>
                        <a:t>The </a:t>
                      </a:r>
                      <a:r>
                        <a:rPr lang="fr-FR" sz="1200" b="1" baseline="0" dirty="0" err="1"/>
                        <a:t>Pronoun</a:t>
                      </a:r>
                      <a:r>
                        <a:rPr lang="fr-FR" sz="1200" b="1" baseline="0" dirty="0"/>
                        <a:t> Y: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5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/>
                        <a:t>Possessive adjectives: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4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.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78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Ville de rêve ou de cauchemar? </a:t>
                      </a:r>
                      <a:r>
                        <a:rPr lang="fr-FR" sz="16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91912">
                <a:tc>
                  <a:txBody>
                    <a:bodyPr/>
                    <a:lstStyle/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/>
                        <a:t>Les opinions: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/>
                        <a:t>Les Problèmes :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baseline="0" dirty="0" err="1"/>
                        <a:t>Negatives</a:t>
                      </a:r>
                      <a:r>
                        <a:rPr lang="fr-FR" sz="1200" b="1" baseline="0" dirty="0"/>
                        <a:t>:</a:t>
                      </a:r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731436" y="513841"/>
            <a:ext cx="13951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b="1" dirty="0"/>
              <a:t>2. MY REGION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825915"/>
              </p:ext>
            </p:extLst>
          </p:nvPr>
        </p:nvGraphicFramePr>
        <p:xfrm>
          <a:off x="508790" y="1331616"/>
          <a:ext cx="2876366" cy="2126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3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Ma région c’est…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Une région que je connais bien c’est…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3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dans le nord/sud de…</a:t>
                      </a:r>
                    </a:p>
                    <a:p>
                      <a:pPr marL="171450" indent="-171450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près de la Manche </a:t>
                      </a:r>
                    </a:p>
                    <a:p>
                      <a:pPr marL="171450" indent="-171450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près de la frontière allemande / espagnole</a:t>
                      </a:r>
                    </a:p>
                    <a:p>
                      <a:pPr marL="0" indent="0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endParaRPr lang="fr-FR" sz="11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Le paysage / La côte est vraiment magnifique.</a:t>
                      </a:r>
                    </a:p>
                    <a:p>
                      <a:pPr marL="0" indent="0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J’y habite depuis ….</a:t>
                      </a:r>
                    </a:p>
                    <a:p>
                      <a:pPr marL="0" indent="0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J’y vais….</a:t>
                      </a:r>
                    </a:p>
                    <a:p>
                      <a:pPr marL="0" indent="0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On peut y faire / visiter / voir …</a:t>
                      </a:r>
                    </a:p>
                    <a:p>
                      <a:pPr marL="0" indent="0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endParaRPr lang="fr-FR" sz="1100" b="1" noProof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La région est connue pour …</a:t>
                      </a:r>
                    </a:p>
                    <a:p>
                      <a:pPr marL="0" indent="0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endParaRPr lang="fr-FR" sz="1100" b="1" noProof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Une personne célèbre qui est née en … c’est …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602322" y="5962486"/>
            <a:ext cx="2851783" cy="142564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is-IS" sz="1200" dirty="0"/>
              <a:t>Most negative expressions are in two parts and go </a:t>
            </a:r>
            <a:r>
              <a:rPr lang="is-IS" sz="1200" b="1" dirty="0"/>
              <a:t>around</a:t>
            </a:r>
            <a:r>
              <a:rPr lang="is-IS" sz="1200" dirty="0"/>
              <a:t> the verb:</a:t>
            </a:r>
          </a:p>
          <a:p>
            <a:pPr>
              <a:lnSpc>
                <a:spcPct val="80000"/>
              </a:lnSpc>
            </a:pPr>
            <a:endParaRPr lang="is-IS" sz="1200" dirty="0"/>
          </a:p>
          <a:p>
            <a:pPr>
              <a:lnSpc>
                <a:spcPct val="80000"/>
              </a:lnSpc>
            </a:pPr>
            <a:r>
              <a:rPr lang="is-IS" sz="1200" dirty="0"/>
              <a:t>ne ….. rien           (nothing)</a:t>
            </a:r>
          </a:p>
          <a:p>
            <a:pPr>
              <a:lnSpc>
                <a:spcPct val="80000"/>
              </a:lnSpc>
            </a:pPr>
            <a:r>
              <a:rPr lang="is-IS" sz="1200" dirty="0"/>
              <a:t>ne ….. jamais       (never)</a:t>
            </a:r>
          </a:p>
          <a:p>
            <a:pPr>
              <a:lnSpc>
                <a:spcPct val="80000"/>
              </a:lnSpc>
            </a:pPr>
            <a:r>
              <a:rPr lang="is-IS" sz="1200" dirty="0"/>
              <a:t>ne ….. personne  (nobody, not anyone)</a:t>
            </a:r>
          </a:p>
          <a:p>
            <a:pPr>
              <a:lnSpc>
                <a:spcPct val="80000"/>
              </a:lnSpc>
            </a:pPr>
            <a:r>
              <a:rPr lang="is-IS" sz="1200" dirty="0"/>
              <a:t>ne ….. plus           (no longer / not anymore)</a:t>
            </a:r>
          </a:p>
          <a:p>
            <a:pPr>
              <a:lnSpc>
                <a:spcPct val="80000"/>
              </a:lnSpc>
            </a:pPr>
            <a:r>
              <a:rPr lang="is-IS" sz="1200" dirty="0"/>
              <a:t>ne ….. que            (only)</a:t>
            </a:r>
          </a:p>
          <a:p>
            <a:pPr>
              <a:lnSpc>
                <a:spcPct val="80000"/>
              </a:lnSpc>
            </a:pPr>
            <a:r>
              <a:rPr lang="is-IS" sz="1200" dirty="0"/>
              <a:t>ne ……aucun(e)   (no not any / not a single)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675666"/>
              </p:ext>
            </p:extLst>
          </p:nvPr>
        </p:nvGraphicFramePr>
        <p:xfrm>
          <a:off x="481590" y="5795007"/>
          <a:ext cx="2875079" cy="4037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1" baseline="0" noProof="0" dirty="0">
                          <a:solidFill>
                            <a:schemeClr val="tx1"/>
                          </a:solidFill>
                        </a:rPr>
                        <a:t>j’habite à 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1" baseline="0" noProof="0" dirty="0">
                          <a:solidFill>
                            <a:schemeClr val="tx1"/>
                          </a:solidFill>
                        </a:rPr>
                        <a:t>j’habite dans la banlieue / un quartier de..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316319"/>
              </p:ext>
            </p:extLst>
          </p:nvPr>
        </p:nvGraphicFramePr>
        <p:xfrm>
          <a:off x="481589" y="6494204"/>
          <a:ext cx="2875079" cy="520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Ce qui me plaît ici, c’est il y a…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Je ne suis pas content(e) de mon village…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le problème c’est que ….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0787322"/>
              </p:ext>
            </p:extLst>
          </p:nvPr>
        </p:nvGraphicFramePr>
        <p:xfrm>
          <a:off x="488233" y="7244615"/>
          <a:ext cx="2875079" cy="1232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il n’y a pas assez de magasins / espaces verts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il n’y a plus de patinoire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il y a beaucoup de monde / de voitures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trop de circulation / de gens / de bruit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tellement de bruit / de gens au chômage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peu de travail / de transports en commun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toujours des déchets par terre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100" b="1" baseline="0" noProof="0" dirty="0">
                          <a:solidFill>
                            <a:schemeClr val="tx1"/>
                          </a:solidFill>
                        </a:rPr>
                        <a:t>plusieurs boîtes de nuit/cafés /restaurants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DB8FF42B-1620-469A-AC30-55FA6B0A93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942990"/>
              </p:ext>
            </p:extLst>
          </p:nvPr>
        </p:nvGraphicFramePr>
        <p:xfrm>
          <a:off x="3519377" y="1677157"/>
          <a:ext cx="3006087" cy="31089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509535">
                  <a:extLst>
                    <a:ext uri="{9D8B030D-6E8A-4147-A177-3AD203B41FA5}">
                      <a16:colId xmlns:a16="http://schemas.microsoft.com/office/drawing/2014/main" val="192344365"/>
                    </a:ext>
                  </a:extLst>
                </a:gridCol>
                <a:gridCol w="1496552">
                  <a:extLst>
                    <a:ext uri="{9D8B030D-6E8A-4147-A177-3AD203B41FA5}">
                      <a16:colId xmlns:a16="http://schemas.microsoft.com/office/drawing/2014/main" val="195078858"/>
                    </a:ext>
                  </a:extLst>
                </a:gridCol>
              </a:tblGrid>
              <a:tr h="270225"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The pronoun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y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means ‘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there’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.  It replaces à + a noun.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In the present tense,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y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goes in front of the verb.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If the verb is followed by an infinitive,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y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goes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infront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of the infinitive.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In the perfect tense,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y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goes in front of the part of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avoir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or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être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en-GB" sz="1100" b="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Example: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On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y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vas tous les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ans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- We go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there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every year.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Tu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peux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y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faire de la voile – You can go sailing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there.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J’</a:t>
                      </a:r>
                      <a:r>
                        <a:rPr lang="en-GB" sz="1100" b="1" dirty="0" err="1">
                          <a:solidFill>
                            <a:schemeClr val="tx1"/>
                          </a:solidFill>
                        </a:rPr>
                        <a:t>y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suis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allée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l’année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dernière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– I went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there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last year.</a:t>
                      </a:r>
                      <a:endParaRPr lang="en-GB" sz="11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7601401"/>
                  </a:ext>
                </a:extLst>
              </a:tr>
            </a:tbl>
          </a:graphicData>
        </a:graphic>
      </p:graphicFrame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5EBBF67C-B18B-41AF-A593-186A5B647D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742893"/>
              </p:ext>
            </p:extLst>
          </p:nvPr>
        </p:nvGraphicFramePr>
        <p:xfrm>
          <a:off x="508790" y="3696915"/>
          <a:ext cx="2876366" cy="9296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876366">
                  <a:extLst>
                    <a:ext uri="{9D8B030D-6E8A-4147-A177-3AD203B41FA5}">
                      <a16:colId xmlns:a16="http://schemas.microsoft.com/office/drawing/2014/main" val="2971849322"/>
                    </a:ext>
                  </a:extLst>
                </a:gridCol>
              </a:tblGrid>
              <a:tr h="159961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non plus          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- nor / either                </a:t>
                      </a:r>
                    </a:p>
                    <a:p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en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 plus            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- also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également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      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- equally / also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plein de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          - lots of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100" dirty="0" err="1">
                          <a:solidFill>
                            <a:schemeClr val="tx1"/>
                          </a:solidFill>
                        </a:rPr>
                        <a:t>tellement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        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- really / so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8612138"/>
                  </a:ext>
                </a:extLst>
              </a:tr>
            </a:tbl>
          </a:graphicData>
        </a:graphic>
      </p:graphicFrame>
      <p:graphicFrame>
        <p:nvGraphicFramePr>
          <p:cNvPr id="19" name="Table 19">
            <a:extLst>
              <a:ext uri="{FF2B5EF4-FFF2-40B4-BE49-F238E27FC236}">
                <a16:creationId xmlns:a16="http://schemas.microsoft.com/office/drawing/2014/main" id="{5E86B4E2-526D-4478-B239-2564AF5FE4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857449"/>
              </p:ext>
            </p:extLst>
          </p:nvPr>
        </p:nvGraphicFramePr>
        <p:xfrm>
          <a:off x="510077" y="4626555"/>
          <a:ext cx="2875079" cy="42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1983706123"/>
                    </a:ext>
                  </a:extLst>
                </a:gridCol>
              </a:tblGrid>
              <a:tr h="422851">
                <a:tc>
                  <a:txBody>
                    <a:bodyPr/>
                    <a:lstStyle/>
                    <a:p>
                      <a:r>
                        <a:rPr lang="en-GB" sz="1100" b="1" dirty="0" err="1">
                          <a:solidFill>
                            <a:schemeClr val="tx1"/>
                          </a:solidFill>
                        </a:rPr>
                        <a:t>déménager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 – to move house</a:t>
                      </a:r>
                    </a:p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pas </a:t>
                      </a:r>
                      <a:r>
                        <a:rPr lang="en-GB" sz="1100" b="1" dirty="0" err="1">
                          <a:solidFill>
                            <a:schemeClr val="tx1"/>
                          </a:solidFill>
                        </a:rPr>
                        <a:t>tellement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100" b="1" dirty="0" err="1">
                          <a:solidFill>
                            <a:schemeClr val="tx1"/>
                          </a:solidFill>
                        </a:rPr>
                        <a:t>mon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100" b="1" dirty="0" err="1">
                          <a:solidFill>
                            <a:schemeClr val="tx1"/>
                          </a:solidFill>
                        </a:rPr>
                        <a:t>truc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 – not really my thing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6601946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E3D004C3-EA56-453D-B58F-AB1D29C74E2C}"/>
              </a:ext>
            </a:extLst>
          </p:cNvPr>
          <p:cNvSpPr txBox="1"/>
          <p:nvPr/>
        </p:nvSpPr>
        <p:spPr>
          <a:xfrm>
            <a:off x="3602322" y="7512187"/>
            <a:ext cx="2851783" cy="9824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is-IS" sz="1200" b="1" dirty="0"/>
              <a:t>NB:</a:t>
            </a:r>
          </a:p>
          <a:p>
            <a:pPr>
              <a:lnSpc>
                <a:spcPct val="80000"/>
              </a:lnSpc>
            </a:pPr>
            <a:endParaRPr lang="is-IS" sz="1200" dirty="0"/>
          </a:p>
          <a:p>
            <a:pPr>
              <a:lnSpc>
                <a:spcPct val="80000"/>
              </a:lnSpc>
            </a:pPr>
            <a:r>
              <a:rPr lang="is-IS" sz="1200" b="1" dirty="0"/>
              <a:t>aucun </a:t>
            </a:r>
            <a:r>
              <a:rPr lang="is-IS" sz="1200" dirty="0"/>
              <a:t>agrees with the noun</a:t>
            </a:r>
            <a:endParaRPr lang="is-IS" sz="1200" b="1" dirty="0"/>
          </a:p>
          <a:p>
            <a:pPr>
              <a:lnSpc>
                <a:spcPct val="80000"/>
              </a:lnSpc>
            </a:pPr>
            <a:endParaRPr lang="is-IS" sz="1200" dirty="0"/>
          </a:p>
          <a:p>
            <a:pPr>
              <a:lnSpc>
                <a:spcPct val="80000"/>
              </a:lnSpc>
            </a:pPr>
            <a:r>
              <a:rPr lang="is-IS" sz="1200" b="1" dirty="0"/>
              <a:t>ne …. ni ….. ni   </a:t>
            </a:r>
            <a:r>
              <a:rPr lang="is-IS" sz="1200" dirty="0"/>
              <a:t>(neither…..nor) is in three parts.  Put a noun after each </a:t>
            </a:r>
            <a:r>
              <a:rPr lang="is-IS" sz="1200" b="1" dirty="0"/>
              <a:t>ni.</a:t>
            </a:r>
          </a:p>
        </p:txBody>
      </p:sp>
      <p:sp>
        <p:nvSpPr>
          <p:cNvPr id="14" name="TextBox 9">
            <a:extLst>
              <a:ext uri="{FF2B5EF4-FFF2-40B4-BE49-F238E27FC236}">
                <a16:creationId xmlns:a16="http://schemas.microsoft.com/office/drawing/2014/main" id="{61928E84-5D8B-4875-91E7-77EFF4C334D5}"/>
              </a:ext>
            </a:extLst>
          </p:cNvPr>
          <p:cNvSpPr txBox="1"/>
          <p:nvPr/>
        </p:nvSpPr>
        <p:spPr>
          <a:xfrm>
            <a:off x="277599" y="47700"/>
            <a:ext cx="6614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4: </a:t>
            </a:r>
            <a:r>
              <a:rPr lang="fr-FR" sz="1600" b="1" dirty="0"/>
              <a:t>Ville &amp; campagne (</a:t>
            </a:r>
            <a:r>
              <a:rPr lang="fr-FR" sz="1600" i="1" dirty="0"/>
              <a:t>Town &amp; </a:t>
            </a:r>
            <a:r>
              <a:rPr lang="fr-FR" sz="1600" i="1" dirty="0" err="1"/>
              <a:t>countryside</a:t>
            </a:r>
            <a:r>
              <a:rPr lang="fr-FR" sz="1600" b="1" dirty="0"/>
              <a:t>) 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2 </a:t>
            </a:r>
          </a:p>
        </p:txBody>
      </p:sp>
    </p:spTree>
    <p:extLst>
      <p:ext uri="{BB962C8B-B14F-4D97-AF65-F5344CB8AC3E}">
        <p14:creationId xmlns:p14="http://schemas.microsoft.com/office/powerpoint/2010/main" val="882988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978967"/>
              </p:ext>
            </p:extLst>
          </p:nvPr>
        </p:nvGraphicFramePr>
        <p:xfrm>
          <a:off x="359619" y="470906"/>
          <a:ext cx="6198144" cy="810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Les renseignements:  (Information)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fr-FR" sz="1200" b="1" dirty="0"/>
                        <a:t>Les verbes:</a:t>
                      </a:r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500" b="0" dirty="0"/>
                    </a:p>
                    <a:p>
                      <a:r>
                        <a:rPr lang="fr-FR" sz="1100" b="1" dirty="0"/>
                        <a:t>On est d’accord ?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 err="1"/>
                        <a:t>Asking</a:t>
                      </a:r>
                      <a:r>
                        <a:rPr lang="fr-FR" sz="1200" b="1" baseline="0" dirty="0"/>
                        <a:t> questions </a:t>
                      </a:r>
                      <a:r>
                        <a:rPr lang="fr-FR" sz="1200" b="1" baseline="0" dirty="0" err="1"/>
                        <a:t>using</a:t>
                      </a:r>
                      <a:r>
                        <a:rPr lang="fr-FR" sz="1200" b="1" baseline="0" dirty="0"/>
                        <a:t> ‘quel’ 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3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baseline="0" dirty="0"/>
                        <a:t>To </a:t>
                      </a:r>
                      <a:r>
                        <a:rPr lang="fr-FR" sz="1200" b="0" baseline="0" dirty="0" err="1"/>
                        <a:t>ask</a:t>
                      </a:r>
                      <a:r>
                        <a:rPr lang="fr-FR" sz="1200" b="0" baseline="0" dirty="0"/>
                        <a:t> ‘</a:t>
                      </a:r>
                      <a:r>
                        <a:rPr lang="fr-FR" sz="1200" b="1" baseline="0" dirty="0" err="1"/>
                        <a:t>which</a:t>
                      </a:r>
                      <a:r>
                        <a:rPr lang="fr-FR" sz="1200" b="1" baseline="0" dirty="0"/>
                        <a:t>…?’ </a:t>
                      </a:r>
                      <a:r>
                        <a:rPr lang="fr-FR" sz="1200" b="0" baseline="0" dirty="0"/>
                        <a:t>or ‘</a:t>
                      </a:r>
                      <a:r>
                        <a:rPr lang="fr-FR" sz="1200" b="1" baseline="0" dirty="0" err="1"/>
                        <a:t>what</a:t>
                      </a:r>
                      <a:r>
                        <a:rPr lang="fr-FR" sz="1200" b="1" baseline="0" dirty="0"/>
                        <a:t>…?</a:t>
                      </a:r>
                      <a:r>
                        <a:rPr lang="fr-FR" sz="1200" b="0" baseline="0" dirty="0"/>
                        <a:t>’ use the adjective ‘</a:t>
                      </a:r>
                      <a:r>
                        <a:rPr lang="fr-FR" sz="1200" b="1" baseline="0" dirty="0"/>
                        <a:t>quel…?’.  It must </a:t>
                      </a:r>
                      <a:r>
                        <a:rPr lang="fr-FR" sz="1200" b="1" baseline="0" dirty="0" err="1"/>
                        <a:t>agree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1" baseline="0" dirty="0" err="1"/>
                        <a:t>with</a:t>
                      </a:r>
                      <a:r>
                        <a:rPr lang="fr-FR" sz="1200" b="1" baseline="0" dirty="0"/>
                        <a:t> the </a:t>
                      </a:r>
                      <a:r>
                        <a:rPr lang="fr-FR" sz="1200" b="1" baseline="0" dirty="0" err="1"/>
                        <a:t>subject</a:t>
                      </a:r>
                      <a:r>
                        <a:rPr lang="fr-FR" sz="1200" b="1" baseline="0" dirty="0"/>
                        <a:t> of the sentence :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 err="1"/>
                        <a:t>Make</a:t>
                      </a:r>
                      <a:r>
                        <a:rPr lang="fr-FR" sz="1200" b="1" dirty="0"/>
                        <a:t> </a:t>
                      </a:r>
                      <a:r>
                        <a:rPr lang="fr-FR" sz="1200" b="1" dirty="0" err="1"/>
                        <a:t>your</a:t>
                      </a:r>
                      <a:r>
                        <a:rPr lang="fr-FR" sz="1200" b="1" dirty="0"/>
                        <a:t> </a:t>
                      </a:r>
                      <a:r>
                        <a:rPr lang="fr-FR" sz="1200" b="1" dirty="0" err="1"/>
                        <a:t>speaking</a:t>
                      </a:r>
                      <a:r>
                        <a:rPr lang="fr-FR" sz="1200" b="1" dirty="0"/>
                        <a:t> </a:t>
                      </a:r>
                      <a:r>
                        <a:rPr lang="fr-FR" sz="1200" b="1" dirty="0" err="1"/>
                        <a:t>sound</a:t>
                      </a:r>
                      <a:r>
                        <a:rPr lang="fr-FR" sz="1200" b="1" dirty="0"/>
                        <a:t> more </a:t>
                      </a:r>
                      <a:r>
                        <a:rPr lang="fr-FR" sz="1200" b="1" dirty="0" err="1"/>
                        <a:t>authentic</a:t>
                      </a:r>
                      <a:r>
                        <a:rPr lang="fr-FR" sz="1200" b="1" dirty="0"/>
                        <a:t>: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200" b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8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Les Projets : (Plans)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8521">
                <a:tc>
                  <a:txBody>
                    <a:bodyPr/>
                    <a:lstStyle/>
                    <a:p>
                      <a:r>
                        <a:rPr lang="fr-FR" sz="1200" b="1" dirty="0"/>
                        <a:t>Qu’est-ce qu’on fera ? (</a:t>
                      </a:r>
                      <a:r>
                        <a:rPr lang="fr-FR" sz="1200" b="1" dirty="0" err="1"/>
                        <a:t>what</a:t>
                      </a:r>
                      <a:r>
                        <a:rPr lang="fr-FR" sz="1200" b="1" dirty="0"/>
                        <a:t> </a:t>
                      </a:r>
                      <a:r>
                        <a:rPr lang="fr-FR" sz="1200" b="1" dirty="0" err="1"/>
                        <a:t>shall</a:t>
                      </a:r>
                      <a:r>
                        <a:rPr lang="fr-FR" sz="1200" b="1" dirty="0"/>
                        <a:t> </a:t>
                      </a:r>
                      <a:r>
                        <a:rPr lang="fr-FR" sz="1200" b="1" dirty="0" err="1"/>
                        <a:t>we</a:t>
                      </a:r>
                      <a:r>
                        <a:rPr lang="fr-FR" sz="1200" b="1" dirty="0"/>
                        <a:t> do?)</a:t>
                      </a:r>
                    </a:p>
                    <a:p>
                      <a:r>
                        <a:rPr lang="fr-FR" sz="1200" b="1" dirty="0"/>
                        <a:t>Les Verbes:</a:t>
                      </a:r>
                    </a:p>
                    <a:p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9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0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/>
                        <a:t>Quels temps fera-t-il ?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1" baseline="0" noProof="0" dirty="0"/>
                        <a:t>The future tense: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en-GB" sz="1200" b="0" baseline="0" noProof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en-GB" sz="1200" b="0" baseline="0" noProof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41697" y="485801"/>
            <a:ext cx="45361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3. WHAT TO SEE AND DO / MAKING FUTURE PLANS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1297430"/>
              </p:ext>
            </p:extLst>
          </p:nvPr>
        </p:nvGraphicFramePr>
        <p:xfrm>
          <a:off x="462509" y="3613892"/>
          <a:ext cx="2875079" cy="15459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25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25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576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🙂</a:t>
                      </a:r>
                      <a:endParaRPr lang="en-GB" sz="90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0" dirty="0">
                        <a:solidFill>
                          <a:srgbClr val="00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Bonne idée. Pourquoi pas?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>
                        <a:solidFill>
                          <a:srgbClr val="00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Je veux bien faire ça aussi.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>
                        <a:solidFill>
                          <a:srgbClr val="00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D’accord. Ça m’est égal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☹️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Ça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ne me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dit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rien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n’en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ai pas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tellement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envie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Ça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a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l’air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nul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!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2EC3857E-F0D1-4716-A7A7-B80DB73D3F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9443335"/>
              </p:ext>
            </p:extLst>
          </p:nvPr>
        </p:nvGraphicFramePr>
        <p:xfrm>
          <a:off x="445425" y="5990974"/>
          <a:ext cx="2875079" cy="1341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6254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J’irai à la plage                   </a:t>
                      </a:r>
                      <a:endParaRPr lang="fr-FR" sz="11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Je resterai à la maison </a:t>
                      </a:r>
                      <a:endParaRPr lang="fr-FR" sz="11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Je regarderai un film      </a:t>
                      </a:r>
                      <a:endParaRPr lang="fr-FR" sz="11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Je jouerai au football    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Ce sera génial  </a:t>
                      </a:r>
                      <a:endParaRPr lang="fr-FR" sz="1100" b="0" i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254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On ira pique-niquer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noProof="0" dirty="0">
                          <a:solidFill>
                            <a:schemeClr val="tx1"/>
                          </a:solidFill>
                        </a:rPr>
                        <a:t>On mangera dans un restaurant 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i="0" u="none" noProof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noProof="0" dirty="0">
                          <a:solidFill>
                            <a:schemeClr val="tx1"/>
                          </a:solidFill>
                        </a:rPr>
                        <a:t>On </a:t>
                      </a:r>
                      <a:r>
                        <a:rPr lang="fr-FR" sz="1100" b="1" i="0" u="none" noProof="0" dirty="0">
                          <a:solidFill>
                            <a:schemeClr val="tx1"/>
                          </a:solidFill>
                        </a:rPr>
                        <a:t>ne </a:t>
                      </a:r>
                      <a:r>
                        <a:rPr lang="fr-FR" sz="1100" b="0" i="0" u="none" noProof="0" dirty="0">
                          <a:solidFill>
                            <a:schemeClr val="tx1"/>
                          </a:solidFill>
                        </a:rPr>
                        <a:t>fera </a:t>
                      </a:r>
                      <a:r>
                        <a:rPr lang="fr-FR" sz="1100" b="1" i="0" u="none" noProof="0" dirty="0">
                          <a:solidFill>
                            <a:schemeClr val="tx1"/>
                          </a:solidFill>
                        </a:rPr>
                        <a:t>pas </a:t>
                      </a:r>
                      <a:r>
                        <a:rPr lang="fr-FR" sz="1100" b="0" i="0" u="none" noProof="0" dirty="0">
                          <a:solidFill>
                            <a:schemeClr val="tx1"/>
                          </a:solidFill>
                        </a:rPr>
                        <a:t>de barbecue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214790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15874" y="3621635"/>
            <a:ext cx="2962991" cy="153272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fr-FR" sz="1200" b="1" dirty="0"/>
              <a:t>Use expressions like:</a:t>
            </a:r>
          </a:p>
          <a:p>
            <a:pPr lvl="0">
              <a:lnSpc>
                <a:spcPct val="90000"/>
              </a:lnSpc>
              <a:defRPr/>
            </a:pPr>
            <a:endParaRPr lang="fr-FR" sz="800" b="1" dirty="0"/>
          </a:p>
          <a:p>
            <a:pPr lvl="0">
              <a:lnSpc>
                <a:spcPct val="90000"/>
              </a:lnSpc>
              <a:defRPr/>
            </a:pPr>
            <a:r>
              <a:rPr lang="fr-FR" sz="1200" b="1" dirty="0"/>
              <a:t>Tant mieux !  - </a:t>
            </a:r>
            <a:r>
              <a:rPr lang="fr-FR" sz="1200" i="1" dirty="0" err="1"/>
              <a:t>so</a:t>
            </a:r>
            <a:r>
              <a:rPr lang="fr-FR" sz="1200" i="1" dirty="0"/>
              <a:t> </a:t>
            </a:r>
            <a:r>
              <a:rPr lang="fr-FR" sz="1200" i="1" dirty="0" err="1"/>
              <a:t>much</a:t>
            </a:r>
            <a:r>
              <a:rPr lang="fr-FR" sz="1200" i="1" dirty="0"/>
              <a:t> the </a:t>
            </a:r>
            <a:r>
              <a:rPr lang="fr-FR" sz="1200" i="1" dirty="0" err="1"/>
              <a:t>better</a:t>
            </a:r>
            <a:r>
              <a:rPr lang="fr-FR" sz="1200" i="1" dirty="0"/>
              <a:t>!/</a:t>
            </a:r>
            <a:r>
              <a:rPr lang="fr-FR" sz="1200" i="1" dirty="0" err="1"/>
              <a:t>that’s</a:t>
            </a:r>
            <a:r>
              <a:rPr lang="fr-FR" sz="1200" i="1" dirty="0"/>
              <a:t> good!</a:t>
            </a:r>
          </a:p>
          <a:p>
            <a:pPr lvl="0">
              <a:lnSpc>
                <a:spcPct val="90000"/>
              </a:lnSpc>
              <a:defRPr/>
            </a:pPr>
            <a:r>
              <a:rPr lang="fr-FR" sz="1200" b="1" dirty="0"/>
              <a:t>Tant pis! –</a:t>
            </a:r>
            <a:r>
              <a:rPr lang="fr-FR" sz="1200" i="1" dirty="0"/>
              <a:t> </a:t>
            </a:r>
            <a:r>
              <a:rPr lang="fr-FR" sz="1200" i="1" dirty="0" err="1"/>
              <a:t>Too</a:t>
            </a:r>
            <a:r>
              <a:rPr lang="fr-FR" sz="1200" i="1" dirty="0"/>
              <a:t> </a:t>
            </a:r>
            <a:r>
              <a:rPr lang="fr-FR" sz="1200" i="1" dirty="0" err="1"/>
              <a:t>bad</a:t>
            </a:r>
            <a:r>
              <a:rPr lang="fr-FR" sz="1200" i="1" dirty="0"/>
              <a:t>! / </a:t>
            </a:r>
            <a:r>
              <a:rPr lang="fr-FR" sz="1200" i="1" dirty="0" err="1"/>
              <a:t>what</a:t>
            </a:r>
            <a:r>
              <a:rPr lang="fr-FR" sz="1200" i="1" dirty="0"/>
              <a:t> a </a:t>
            </a:r>
            <a:r>
              <a:rPr lang="fr-FR" sz="1200" i="1" dirty="0" err="1"/>
              <a:t>shame</a:t>
            </a:r>
            <a:r>
              <a:rPr lang="fr-FR" sz="1200" i="1" dirty="0"/>
              <a:t>!</a:t>
            </a:r>
          </a:p>
          <a:p>
            <a:pPr lvl="0">
              <a:lnSpc>
                <a:spcPct val="90000"/>
              </a:lnSpc>
              <a:defRPr/>
            </a:pPr>
            <a:r>
              <a:rPr lang="fr-FR" sz="1200" b="1" dirty="0"/>
              <a:t>Ce n’est pas la peine. –</a:t>
            </a:r>
            <a:r>
              <a:rPr lang="fr-FR" sz="1200" i="1" dirty="0"/>
              <a:t> </a:t>
            </a:r>
            <a:r>
              <a:rPr lang="fr-FR" sz="1200" i="1" dirty="0" err="1"/>
              <a:t>it’s</a:t>
            </a:r>
            <a:r>
              <a:rPr lang="fr-FR" sz="1200" i="1" dirty="0"/>
              <a:t> not </a:t>
            </a:r>
            <a:r>
              <a:rPr lang="fr-FR" sz="1200" i="1" dirty="0" err="1"/>
              <a:t>worth</a:t>
            </a:r>
            <a:r>
              <a:rPr lang="fr-FR" sz="1200" i="1" dirty="0"/>
              <a:t> </a:t>
            </a:r>
            <a:r>
              <a:rPr lang="fr-FR" sz="1200" i="1" dirty="0" err="1"/>
              <a:t>it</a:t>
            </a:r>
            <a:r>
              <a:rPr lang="fr-FR" sz="1200" i="1" dirty="0"/>
              <a:t> </a:t>
            </a:r>
          </a:p>
          <a:p>
            <a:pPr lvl="0">
              <a:lnSpc>
                <a:spcPct val="90000"/>
              </a:lnSpc>
              <a:defRPr/>
            </a:pPr>
            <a:r>
              <a:rPr lang="fr-FR" sz="1200" b="1" i="1" dirty="0"/>
              <a:t>Ça ne faire rien – </a:t>
            </a:r>
            <a:r>
              <a:rPr lang="fr-FR" sz="1200" dirty="0" err="1"/>
              <a:t>it</a:t>
            </a:r>
            <a:r>
              <a:rPr lang="fr-FR" sz="1200" dirty="0"/>
              <a:t> </a:t>
            </a:r>
            <a:r>
              <a:rPr lang="fr-FR" sz="1200" dirty="0" err="1"/>
              <a:t>doesn’t</a:t>
            </a:r>
            <a:r>
              <a:rPr lang="fr-FR" sz="1200" dirty="0"/>
              <a:t> </a:t>
            </a:r>
            <a:r>
              <a:rPr lang="fr-FR" sz="1200" dirty="0" err="1"/>
              <a:t>matter</a:t>
            </a:r>
            <a:r>
              <a:rPr lang="fr-FR" sz="1200" dirty="0"/>
              <a:t>/ </a:t>
            </a:r>
            <a:r>
              <a:rPr lang="fr-FR" sz="1200" dirty="0" err="1"/>
              <a:t>never</a:t>
            </a:r>
            <a:r>
              <a:rPr lang="fr-FR" sz="1200" dirty="0"/>
              <a:t> </a:t>
            </a:r>
            <a:r>
              <a:rPr lang="fr-FR" sz="1200" dirty="0" err="1"/>
              <a:t>mind</a:t>
            </a:r>
            <a:endParaRPr lang="fr-FR" sz="1200" dirty="0"/>
          </a:p>
          <a:p>
            <a:pPr lvl="0">
              <a:lnSpc>
                <a:spcPct val="90000"/>
              </a:lnSpc>
              <a:defRPr/>
            </a:pPr>
            <a:r>
              <a:rPr lang="fr-FR" sz="1200" b="1" dirty="0"/>
              <a:t>Je vous en prie.  </a:t>
            </a:r>
            <a:r>
              <a:rPr lang="fr-FR" sz="1200" i="1" dirty="0"/>
              <a:t>- </a:t>
            </a:r>
            <a:r>
              <a:rPr lang="fr-FR" sz="1200" i="1" dirty="0" err="1"/>
              <a:t>it’s</a:t>
            </a:r>
            <a:r>
              <a:rPr lang="fr-FR" sz="1200" i="1" dirty="0"/>
              <a:t> a </a:t>
            </a:r>
            <a:r>
              <a:rPr lang="fr-FR" sz="1200" i="1" dirty="0" err="1"/>
              <a:t>pleasure</a:t>
            </a:r>
            <a:r>
              <a:rPr lang="fr-FR" sz="1200" i="1" dirty="0"/>
              <a:t>.</a:t>
            </a:r>
            <a:endParaRPr lang="fr-FR" sz="1200" b="1" dirty="0"/>
          </a:p>
        </p:txBody>
      </p:sp>
      <p:graphicFrame>
        <p:nvGraphicFramePr>
          <p:cNvPr id="6" name="Table 14">
            <a:extLst>
              <a:ext uri="{FF2B5EF4-FFF2-40B4-BE49-F238E27FC236}">
                <a16:creationId xmlns:a16="http://schemas.microsoft.com/office/drawing/2014/main" id="{CF8CCFF3-99EB-4D53-99A1-F368C67607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474482"/>
              </p:ext>
            </p:extLst>
          </p:nvPr>
        </p:nvGraphicFramePr>
        <p:xfrm>
          <a:off x="445425" y="1464379"/>
          <a:ext cx="2947410" cy="182880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473705">
                  <a:extLst>
                    <a:ext uri="{9D8B030D-6E8A-4147-A177-3AD203B41FA5}">
                      <a16:colId xmlns:a16="http://schemas.microsoft.com/office/drawing/2014/main" val="4133920818"/>
                    </a:ext>
                  </a:extLst>
                </a:gridCol>
                <a:gridCol w="1473705">
                  <a:extLst>
                    <a:ext uri="{9D8B030D-6E8A-4147-A177-3AD203B41FA5}">
                      <a16:colId xmlns:a16="http://schemas.microsoft.com/office/drawing/2014/main" val="66207242"/>
                    </a:ext>
                  </a:extLst>
                </a:gridCol>
              </a:tblGrid>
              <a:tr h="452705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veux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absolument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…</a:t>
                      </a:r>
                    </a:p>
                    <a:p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J’ai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envie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de…</a:t>
                      </a:r>
                    </a:p>
                    <a:p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Ça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m’intéresse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à …</a:t>
                      </a:r>
                    </a:p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tiens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à …</a:t>
                      </a:r>
                    </a:p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voudrais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…</a:t>
                      </a:r>
                    </a:p>
                    <a:p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J’aimerais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bien…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visiter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voir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/faire/</a:t>
                      </a:r>
                    </a:p>
                    <a:p>
                      <a:pPr algn="ctr"/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aller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</a:rPr>
                        <a:t>monter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 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0413654"/>
                  </a:ext>
                </a:extLst>
              </a:tr>
              <a:tr h="45270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Je ne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veux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pas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rater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</a:rPr>
                        <a:t>maquer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le / la / l’ / 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5251838"/>
                  </a:ext>
                </a:extLst>
              </a:tr>
            </a:tbl>
          </a:graphicData>
        </a:graphic>
      </p:graphicFrame>
      <p:graphicFrame>
        <p:nvGraphicFramePr>
          <p:cNvPr id="2" name="Table 6">
            <a:extLst>
              <a:ext uri="{FF2B5EF4-FFF2-40B4-BE49-F238E27FC236}">
                <a16:creationId xmlns:a16="http://schemas.microsoft.com/office/drawing/2014/main" id="{792809F5-8E66-444B-9067-B19769E1E2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813432"/>
              </p:ext>
            </p:extLst>
          </p:nvPr>
        </p:nvGraphicFramePr>
        <p:xfrm>
          <a:off x="3920623" y="1977233"/>
          <a:ext cx="2109352" cy="13716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54676">
                  <a:extLst>
                    <a:ext uri="{9D8B030D-6E8A-4147-A177-3AD203B41FA5}">
                      <a16:colId xmlns:a16="http://schemas.microsoft.com/office/drawing/2014/main" val="3562677166"/>
                    </a:ext>
                  </a:extLst>
                </a:gridCol>
                <a:gridCol w="1054676">
                  <a:extLst>
                    <a:ext uri="{9D8B030D-6E8A-4147-A177-3AD203B41FA5}">
                      <a16:colId xmlns:a16="http://schemas.microsoft.com/office/drawing/2014/main" val="4109789604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which..? / what…?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which..?/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699411"/>
                  </a:ext>
                </a:extLst>
              </a:tr>
              <a:tr h="213384">
                <a:tc>
                  <a:txBody>
                    <a:bodyPr/>
                    <a:lstStyle/>
                    <a:p>
                      <a:r>
                        <a:rPr lang="en-GB" sz="1200" dirty="0"/>
                        <a:t>masc.sg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/>
                        <a:t>quel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1510444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/>
                        <a:t>fem.sg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quelle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49686473"/>
                  </a:ext>
                </a:extLst>
              </a:tr>
              <a:tr h="213384">
                <a:tc>
                  <a:txBody>
                    <a:bodyPr/>
                    <a:lstStyle/>
                    <a:p>
                      <a:r>
                        <a:rPr lang="en-GB" sz="1200" dirty="0"/>
                        <a:t>masc.pl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/>
                        <a:t>quels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14082139"/>
                  </a:ext>
                </a:extLst>
              </a:tr>
              <a:tr h="171660">
                <a:tc>
                  <a:txBody>
                    <a:bodyPr/>
                    <a:lstStyle/>
                    <a:p>
                      <a:r>
                        <a:rPr lang="en-GB" sz="1200" dirty="0"/>
                        <a:t>fem.pl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/>
                        <a:t>quelles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79021525"/>
                  </a:ext>
                </a:extLst>
              </a:tr>
            </a:tbl>
          </a:graphicData>
        </a:graphic>
      </p:graphicFrame>
      <p:sp>
        <p:nvSpPr>
          <p:cNvPr id="27" name="Rounded Rectangle 7">
            <a:extLst>
              <a:ext uri="{FF2B5EF4-FFF2-40B4-BE49-F238E27FC236}">
                <a16:creationId xmlns:a16="http://schemas.microsoft.com/office/drawing/2014/main" id="{75F9B802-0204-409B-9667-29BF2BB2F80C}"/>
              </a:ext>
            </a:extLst>
          </p:cNvPr>
          <p:cNvSpPr/>
          <p:nvPr/>
        </p:nvSpPr>
        <p:spPr>
          <a:xfrm>
            <a:off x="3530973" y="5847637"/>
            <a:ext cx="1508625" cy="1152507"/>
          </a:xfrm>
          <a:prstGeom prst="roundRect">
            <a:avLst/>
          </a:prstGeom>
          <a:solidFill>
            <a:schemeClr val="bg1"/>
          </a:soli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fr-FR" sz="1200" b="1" u="sng" dirty="0">
                <a:solidFill>
                  <a:srgbClr val="800000"/>
                </a:solidFill>
              </a:rPr>
              <a:t>Rester – to </a:t>
            </a:r>
            <a:r>
              <a:rPr lang="fr-FR" sz="1200" b="1" u="sng" dirty="0" err="1">
                <a:solidFill>
                  <a:srgbClr val="800000"/>
                </a:solidFill>
              </a:rPr>
              <a:t>stay</a:t>
            </a:r>
            <a:endParaRPr lang="fr-FR" sz="1200" b="1" u="sng" dirty="0">
              <a:solidFill>
                <a:srgbClr val="800000"/>
              </a:solidFill>
            </a:endParaRPr>
          </a:p>
          <a:p>
            <a:pPr algn="ctr">
              <a:lnSpc>
                <a:spcPct val="80000"/>
              </a:lnSpc>
            </a:pPr>
            <a:endParaRPr lang="fr-FR" sz="1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je 	  </a:t>
            </a:r>
            <a:r>
              <a:rPr lang="fr-FR" sz="1200" b="1" i="1" dirty="0">
                <a:solidFill>
                  <a:schemeClr val="tx1"/>
                </a:solidFill>
              </a:rPr>
              <a:t>rester</a:t>
            </a:r>
            <a:r>
              <a:rPr lang="fr-FR" sz="1200" b="1" i="1" dirty="0">
                <a:solidFill>
                  <a:srgbClr val="FF0000"/>
                </a:solidFill>
              </a:rPr>
              <a:t>ai   </a:t>
            </a:r>
            <a:endParaRPr lang="fr-FR" sz="1200" b="1" i="1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	  rester</a:t>
            </a:r>
            <a:r>
              <a:rPr lang="fr-FR" sz="1200" b="1" dirty="0">
                <a:solidFill>
                  <a:srgbClr val="FF0000"/>
                </a:solidFill>
              </a:rPr>
              <a:t>as  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	  rester</a:t>
            </a:r>
            <a:r>
              <a:rPr lang="fr-FR" sz="1200" b="1" dirty="0">
                <a:solidFill>
                  <a:srgbClr val="FF0000"/>
                </a:solidFill>
              </a:rPr>
              <a:t>a   </a:t>
            </a:r>
            <a:r>
              <a:rPr lang="fr-FR" sz="1200" b="1" dirty="0">
                <a:solidFill>
                  <a:schemeClr val="tx1"/>
                </a:solidFill>
              </a:rPr>
              <a:t> 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	  </a:t>
            </a:r>
            <a:r>
              <a:rPr lang="fr-FR" sz="1200" b="1" dirty="0">
                <a:solidFill>
                  <a:schemeClr val="tx1"/>
                </a:solidFill>
              </a:rPr>
              <a:t>rester</a:t>
            </a:r>
            <a:r>
              <a:rPr lang="fr-FR" sz="1200" b="1" dirty="0">
                <a:solidFill>
                  <a:srgbClr val="FF0000"/>
                </a:solidFill>
              </a:rPr>
              <a:t>ons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	  rester</a:t>
            </a:r>
            <a:r>
              <a:rPr lang="fr-FR" sz="1200" b="1" dirty="0">
                <a:solidFill>
                  <a:srgbClr val="FF0000"/>
                </a:solidFill>
              </a:rPr>
              <a:t>ez</a:t>
            </a:r>
            <a:endParaRPr lang="fr-FR" sz="1200" b="1" i="1" dirty="0">
              <a:solidFill>
                <a:srgbClr val="800000"/>
              </a:solidFill>
            </a:endParaRPr>
          </a:p>
          <a:p>
            <a:pPr>
              <a:lnSpc>
                <a:spcPct val="8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r</a:t>
            </a:r>
            <a:r>
              <a:rPr lang="fr-FR" sz="1200" b="1" dirty="0">
                <a:solidFill>
                  <a:schemeClr val="tx1"/>
                </a:solidFill>
              </a:rPr>
              <a:t>ester</a:t>
            </a:r>
            <a:r>
              <a:rPr lang="fr-FR" sz="1200" b="1" dirty="0">
                <a:solidFill>
                  <a:srgbClr val="FF0000"/>
                </a:solidFill>
              </a:rPr>
              <a:t>ont </a:t>
            </a:r>
            <a:endParaRPr lang="fr-FR" sz="1200" b="1" i="1" dirty="0">
              <a:solidFill>
                <a:srgbClr val="8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3EB220-A271-43C1-B367-DFBA6EDC780B}"/>
              </a:ext>
            </a:extLst>
          </p:cNvPr>
          <p:cNvSpPr txBox="1"/>
          <p:nvPr/>
        </p:nvSpPr>
        <p:spPr>
          <a:xfrm>
            <a:off x="5152062" y="5639034"/>
            <a:ext cx="1332671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1200" dirty="0"/>
              <a:t>You use the future tense to say ‘</a:t>
            </a:r>
            <a:r>
              <a:rPr lang="en-GB" sz="1200" b="1" dirty="0"/>
              <a:t>will</a:t>
            </a:r>
            <a:r>
              <a:rPr lang="en-GB" sz="1200" dirty="0"/>
              <a:t>’ or ‘</a:t>
            </a:r>
            <a:r>
              <a:rPr lang="en-GB" sz="1200" b="1" dirty="0"/>
              <a:t>shall’ do something</a:t>
            </a:r>
            <a:r>
              <a:rPr lang="en-GB" sz="1200" dirty="0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D3EFF8-8B12-4751-A69B-F69844A4039C}"/>
              </a:ext>
            </a:extLst>
          </p:cNvPr>
          <p:cNvSpPr txBox="1"/>
          <p:nvPr/>
        </p:nvSpPr>
        <p:spPr>
          <a:xfrm>
            <a:off x="5125398" y="6548270"/>
            <a:ext cx="1385984" cy="127727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To form this tense, use </a:t>
            </a:r>
            <a:r>
              <a:rPr lang="en-GB" sz="1100" b="1" dirty="0"/>
              <a:t>the future stem </a:t>
            </a:r>
            <a:r>
              <a:rPr lang="en-GB" sz="1100" dirty="0"/>
              <a:t>plus </a:t>
            </a:r>
            <a:r>
              <a:rPr lang="en-GB" sz="1100" b="1" dirty="0"/>
              <a:t>the appropriate ending.</a:t>
            </a:r>
            <a:r>
              <a:rPr lang="en-GB" sz="1100" dirty="0"/>
              <a:t>  For </a:t>
            </a:r>
            <a:r>
              <a:rPr lang="en-GB" sz="1100" b="1" dirty="0"/>
              <a:t>-er </a:t>
            </a:r>
            <a:r>
              <a:rPr lang="en-GB" sz="1100" dirty="0"/>
              <a:t>and </a:t>
            </a:r>
            <a:r>
              <a:rPr lang="en-GB" sz="1100" b="1" dirty="0"/>
              <a:t>–</a:t>
            </a:r>
            <a:r>
              <a:rPr lang="en-GB" sz="1100" b="1" dirty="0" err="1"/>
              <a:t>ir</a:t>
            </a:r>
            <a:r>
              <a:rPr lang="en-GB" sz="1100" b="1" dirty="0"/>
              <a:t> </a:t>
            </a:r>
            <a:r>
              <a:rPr lang="en-GB" sz="1100" dirty="0"/>
              <a:t>verbs, </a:t>
            </a:r>
            <a:r>
              <a:rPr lang="en-GB" sz="1100" b="1" dirty="0"/>
              <a:t>the future stem is the infinitive.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725F6C-EDAE-489C-88DC-5F757F1877B3}"/>
              </a:ext>
            </a:extLst>
          </p:cNvPr>
          <p:cNvSpPr txBox="1"/>
          <p:nvPr/>
        </p:nvSpPr>
        <p:spPr>
          <a:xfrm>
            <a:off x="3598472" y="7076047"/>
            <a:ext cx="1420654" cy="7540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Some key verbs have </a:t>
            </a:r>
            <a:r>
              <a:rPr lang="en-GB" sz="1100" b="1" dirty="0"/>
              <a:t>irregular</a:t>
            </a:r>
            <a:r>
              <a:rPr lang="en-GB" sz="1050" b="1" dirty="0"/>
              <a:t> future stems </a:t>
            </a:r>
            <a:r>
              <a:rPr lang="en-GB" sz="1050" dirty="0"/>
              <a:t>but </a:t>
            </a:r>
            <a:r>
              <a:rPr lang="en-GB" sz="1050" b="1" dirty="0"/>
              <a:t>use the same endings as above:</a:t>
            </a:r>
            <a:endParaRPr lang="en-GB" sz="11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5AA63C1-9456-4A7F-A9C2-90FACC6B2CC0}"/>
              </a:ext>
            </a:extLst>
          </p:cNvPr>
          <p:cNvSpPr txBox="1"/>
          <p:nvPr/>
        </p:nvSpPr>
        <p:spPr>
          <a:xfrm>
            <a:off x="3521372" y="7902771"/>
            <a:ext cx="2995508" cy="57708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b="1" dirty="0"/>
              <a:t>Aller</a:t>
            </a:r>
            <a:r>
              <a:rPr lang="en-GB" sz="1050" dirty="0"/>
              <a:t> - </a:t>
            </a:r>
            <a:r>
              <a:rPr lang="en-GB" sz="1050" dirty="0" err="1"/>
              <a:t>j’irai</a:t>
            </a:r>
            <a:r>
              <a:rPr lang="en-GB" sz="1050" dirty="0"/>
              <a:t> ( I will go)          </a:t>
            </a:r>
            <a:r>
              <a:rPr lang="en-GB" sz="1050" b="1" dirty="0"/>
              <a:t>Faire</a:t>
            </a:r>
            <a:r>
              <a:rPr lang="en-GB" sz="1050" dirty="0"/>
              <a:t> – je ferai (I will do)</a:t>
            </a:r>
          </a:p>
          <a:p>
            <a:r>
              <a:rPr lang="en-GB" sz="1050" b="1" dirty="0" err="1"/>
              <a:t>Avoir</a:t>
            </a:r>
            <a:r>
              <a:rPr lang="en-GB" sz="1050" dirty="0"/>
              <a:t> - </a:t>
            </a:r>
            <a:r>
              <a:rPr lang="en-GB" sz="1050" dirty="0" err="1"/>
              <a:t>j’aurai</a:t>
            </a:r>
            <a:r>
              <a:rPr lang="en-GB" sz="1050" dirty="0"/>
              <a:t> (I will have)  </a:t>
            </a:r>
            <a:r>
              <a:rPr lang="en-GB" sz="1050" b="1" dirty="0" err="1"/>
              <a:t>Venir</a:t>
            </a:r>
            <a:r>
              <a:rPr lang="en-GB" sz="1050" dirty="0"/>
              <a:t> – je </a:t>
            </a:r>
            <a:r>
              <a:rPr lang="en-GB" sz="1050" dirty="0" err="1"/>
              <a:t>viendrai</a:t>
            </a:r>
            <a:r>
              <a:rPr lang="en-GB" sz="1050" dirty="0"/>
              <a:t> (I will </a:t>
            </a:r>
            <a:r>
              <a:rPr lang="en-GB" sz="1050" b="1" dirty="0" err="1"/>
              <a:t>Être</a:t>
            </a:r>
            <a:r>
              <a:rPr lang="en-GB" sz="1050" b="1" dirty="0"/>
              <a:t> </a:t>
            </a:r>
            <a:r>
              <a:rPr lang="en-GB" sz="1050" dirty="0"/>
              <a:t>– je serai (I will be)                     come)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DEDFA1F0-6F4E-4107-8956-7CEE19FE7D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607400"/>
              </p:ext>
            </p:extLst>
          </p:nvPr>
        </p:nvGraphicFramePr>
        <p:xfrm>
          <a:off x="460135" y="7620552"/>
          <a:ext cx="2883621" cy="895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3621">
                  <a:extLst>
                    <a:ext uri="{9D8B030D-6E8A-4147-A177-3AD203B41FA5}">
                      <a16:colId xmlns:a16="http://schemas.microsoft.com/office/drawing/2014/main" val="4175800674"/>
                    </a:ext>
                  </a:extLst>
                </a:gridCol>
              </a:tblGrid>
              <a:tr h="274678"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il y aura …    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du vent / du soleil / de la </a:t>
                      </a:r>
                      <a:r>
                        <a:rPr lang="en-GB" sz="1100" b="0" dirty="0" err="1">
                          <a:solidFill>
                            <a:schemeClr val="tx1"/>
                          </a:solidFill>
                        </a:rPr>
                        <a:t>pluie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269996"/>
                  </a:ext>
                </a:extLst>
              </a:tr>
              <a:tr h="252483">
                <a:tc>
                  <a:txBody>
                    <a:bodyPr/>
                    <a:lstStyle/>
                    <a:p>
                      <a:r>
                        <a:rPr lang="en-GB" sz="1100" b="1" dirty="0"/>
                        <a:t>il </a:t>
                      </a:r>
                      <a:r>
                        <a:rPr lang="en-GB" sz="1100" b="1" dirty="0" err="1"/>
                        <a:t>fera</a:t>
                      </a:r>
                      <a:r>
                        <a:rPr lang="en-GB" sz="1100" b="1" dirty="0"/>
                        <a:t>…          </a:t>
                      </a:r>
                      <a:r>
                        <a:rPr lang="en-GB" sz="1100" b="0" dirty="0"/>
                        <a:t>beau / </a:t>
                      </a:r>
                      <a:r>
                        <a:rPr lang="en-GB" sz="1100" b="0" dirty="0" err="1"/>
                        <a:t>chaud</a:t>
                      </a:r>
                      <a:r>
                        <a:rPr lang="en-GB" sz="1100" b="0" dirty="0"/>
                        <a:t> / </a:t>
                      </a:r>
                      <a:r>
                        <a:rPr lang="en-GB" sz="1100" b="0" dirty="0" err="1"/>
                        <a:t>froid</a:t>
                      </a:r>
                      <a:r>
                        <a:rPr lang="en-GB" sz="1100" b="0" dirty="0"/>
                        <a:t> / frais</a:t>
                      </a:r>
                      <a:endParaRPr lang="en-GB" sz="11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1524678"/>
                  </a:ext>
                </a:extLst>
              </a:tr>
              <a:tr h="362102">
                <a:tc>
                  <a:txBody>
                    <a:bodyPr/>
                    <a:lstStyle/>
                    <a:p>
                      <a:r>
                        <a:rPr lang="en-GB" sz="1100" b="1" dirty="0"/>
                        <a:t>Le temps sera…  </a:t>
                      </a:r>
                      <a:r>
                        <a:rPr lang="en-GB" sz="1100" b="0" dirty="0" err="1"/>
                        <a:t>brumeux</a:t>
                      </a:r>
                      <a:r>
                        <a:rPr lang="en-GB" sz="1100" b="0" dirty="0"/>
                        <a:t> /</a:t>
                      </a:r>
                      <a:r>
                        <a:rPr lang="en-GB" sz="1100" b="0" dirty="0" err="1"/>
                        <a:t>ensoleillé</a:t>
                      </a:r>
                      <a:r>
                        <a:rPr lang="en-GB" sz="1100" b="0" dirty="0"/>
                        <a:t> / </a:t>
                      </a:r>
                      <a:r>
                        <a:rPr lang="en-GB" sz="1100" b="0" dirty="0" err="1"/>
                        <a:t>nuageux</a:t>
                      </a:r>
                      <a:endParaRPr lang="en-GB" sz="11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7912982"/>
                  </a:ext>
                </a:extLst>
              </a:tr>
            </a:tbl>
          </a:graphicData>
        </a:graphic>
      </p:graphicFrame>
      <p:sp>
        <p:nvSpPr>
          <p:cNvPr id="17" name="TextBox 9">
            <a:extLst>
              <a:ext uri="{FF2B5EF4-FFF2-40B4-BE49-F238E27FC236}">
                <a16:creationId xmlns:a16="http://schemas.microsoft.com/office/drawing/2014/main" id="{74D6B615-DE29-4E3C-8577-E3CDE819F339}"/>
              </a:ext>
            </a:extLst>
          </p:cNvPr>
          <p:cNvSpPr txBox="1"/>
          <p:nvPr/>
        </p:nvSpPr>
        <p:spPr>
          <a:xfrm>
            <a:off x="277599" y="47700"/>
            <a:ext cx="6614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4: </a:t>
            </a:r>
            <a:r>
              <a:rPr lang="fr-FR" sz="1600" b="1" dirty="0"/>
              <a:t>Ville &amp; campagne (</a:t>
            </a:r>
            <a:r>
              <a:rPr lang="fr-FR" sz="1600" i="1" dirty="0"/>
              <a:t>Town &amp; </a:t>
            </a:r>
            <a:r>
              <a:rPr lang="fr-FR" sz="1600" i="1" dirty="0" err="1"/>
              <a:t>countryside</a:t>
            </a:r>
            <a:r>
              <a:rPr lang="fr-FR" sz="1600" b="1" dirty="0"/>
              <a:t>) 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2 </a:t>
            </a:r>
          </a:p>
        </p:txBody>
      </p:sp>
    </p:spTree>
    <p:extLst>
      <p:ext uri="{BB962C8B-B14F-4D97-AF65-F5344CB8AC3E}">
        <p14:creationId xmlns:p14="http://schemas.microsoft.com/office/powerpoint/2010/main" val="3693341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58517"/>
              </p:ext>
            </p:extLst>
          </p:nvPr>
        </p:nvGraphicFramePr>
        <p:xfrm>
          <a:off x="374569" y="500788"/>
          <a:ext cx="6198144" cy="7797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300" b="1" baseline="0" dirty="0"/>
                        <a:t>En Pleine Action!: (</a:t>
                      </a:r>
                      <a:r>
                        <a:rPr lang="fr-FR" sz="1300" b="1" baseline="0" dirty="0" err="1"/>
                        <a:t>taking</a:t>
                      </a:r>
                      <a:r>
                        <a:rPr lang="fr-FR" sz="1300" b="1" baseline="0" dirty="0"/>
                        <a:t> action)</a:t>
                      </a:r>
                      <a:endParaRPr lang="fr-FR" sz="13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fr-FR" sz="1200" b="1" dirty="0"/>
                        <a:t>Expressions du temps:</a:t>
                      </a:r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2000" dirty="0"/>
                    </a:p>
                    <a:p>
                      <a:r>
                        <a:rPr lang="fr-FR" sz="1200" b="1" dirty="0"/>
                        <a:t>Les verbes: au passé composé (Past </a:t>
                      </a:r>
                      <a:r>
                        <a:rPr lang="fr-FR" sz="1200" b="1" dirty="0" err="1"/>
                        <a:t>tense</a:t>
                      </a:r>
                      <a:r>
                        <a:rPr lang="fr-FR" sz="1200" b="1" dirty="0"/>
                        <a:t>)</a:t>
                      </a:r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u="sng" baseline="0" dirty="0"/>
                        <a:t>The </a:t>
                      </a:r>
                      <a:r>
                        <a:rPr lang="fr-FR" sz="1200" b="1" u="sng" baseline="0" dirty="0" err="1"/>
                        <a:t>Perfect</a:t>
                      </a:r>
                      <a:r>
                        <a:rPr lang="fr-FR" sz="1200" b="1" u="sng" baseline="0" dirty="0"/>
                        <a:t> </a:t>
                      </a:r>
                      <a:r>
                        <a:rPr lang="fr-FR" sz="1200" b="1" u="sng" baseline="0" dirty="0" err="1"/>
                        <a:t>Tense</a:t>
                      </a:r>
                      <a:r>
                        <a:rPr lang="fr-FR" sz="1200" b="1" u="sng" baseline="0" dirty="0"/>
                        <a:t> (le Passé Composé</a:t>
                      </a:r>
                      <a:r>
                        <a:rPr lang="fr-FR" sz="1200" b="1" baseline="0" dirty="0"/>
                        <a:t>) : </a:t>
                      </a:r>
                      <a:r>
                        <a:rPr lang="fr-FR" sz="1200" b="0" baseline="0" dirty="0"/>
                        <a:t>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0" baseline="0" dirty="0" err="1"/>
                        <a:t>is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0" baseline="0" dirty="0" err="1"/>
                        <a:t>used</a:t>
                      </a:r>
                      <a:r>
                        <a:rPr lang="fr-FR" sz="1200" b="0" baseline="0" dirty="0"/>
                        <a:t> to talk about </a:t>
                      </a:r>
                      <a:r>
                        <a:rPr lang="fr-FR" sz="1200" b="1" baseline="0" dirty="0"/>
                        <a:t>single </a:t>
                      </a:r>
                      <a:r>
                        <a:rPr lang="fr-FR" sz="1200" b="1" baseline="0" dirty="0" err="1"/>
                        <a:t>events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0" baseline="0" dirty="0"/>
                        <a:t>or </a:t>
                      </a:r>
                      <a:r>
                        <a:rPr lang="fr-FR" sz="1200" b="1" baseline="0" dirty="0"/>
                        <a:t>actions</a:t>
                      </a:r>
                      <a:r>
                        <a:rPr lang="fr-FR" sz="1200" b="0" baseline="0" dirty="0"/>
                        <a:t> </a:t>
                      </a:r>
                      <a:r>
                        <a:rPr lang="fr-FR" sz="1200" b="1" baseline="0" dirty="0" err="1"/>
                        <a:t>that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1" baseline="0" dirty="0" err="1"/>
                        <a:t>happened</a:t>
                      </a:r>
                      <a:r>
                        <a:rPr lang="fr-FR" sz="1200" b="1" baseline="0" dirty="0"/>
                        <a:t> in the </a:t>
                      </a:r>
                      <a:r>
                        <a:rPr lang="fr-FR" sz="1200" b="1" baseline="0" dirty="0" err="1"/>
                        <a:t>past</a:t>
                      </a: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300" baseline="0" dirty="0"/>
                    </a:p>
                    <a:p>
                      <a:pPr marL="0" indent="0">
                        <a:lnSpc>
                          <a:spcPct val="9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fr-FR" sz="1200" b="1" baseline="0" dirty="0" err="1"/>
                        <a:t>Things</a:t>
                      </a:r>
                      <a:r>
                        <a:rPr lang="fr-FR" sz="1200" b="1" baseline="0" dirty="0"/>
                        <a:t> to look out for: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i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1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100" b="1" baseline="0" dirty="0"/>
                        <a:t>How </a:t>
                      </a:r>
                      <a:r>
                        <a:rPr lang="fr-FR" sz="1100" b="1" baseline="0" dirty="0" err="1"/>
                        <a:t>does</a:t>
                      </a:r>
                      <a:r>
                        <a:rPr lang="fr-FR" sz="1100" b="1" baseline="0" dirty="0"/>
                        <a:t> </a:t>
                      </a:r>
                      <a:r>
                        <a:rPr lang="fr-FR" sz="1100" b="1" baseline="0" dirty="0" err="1"/>
                        <a:t>it</a:t>
                      </a:r>
                      <a:r>
                        <a:rPr lang="fr-FR" sz="1100" b="1" baseline="0" dirty="0"/>
                        <a:t> </a:t>
                      </a:r>
                      <a:r>
                        <a:rPr lang="fr-FR" sz="1100" b="1" baseline="0" dirty="0" err="1"/>
                        <a:t>work</a:t>
                      </a:r>
                      <a:r>
                        <a:rPr lang="fr-FR" sz="1100" b="1" baseline="0" dirty="0"/>
                        <a:t>?:</a:t>
                      </a:r>
                    </a:p>
                    <a:p>
                      <a:pPr marL="171450" indent="-171450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100" b="0" baseline="0" dirty="0"/>
                        <a:t>Most </a:t>
                      </a:r>
                      <a:r>
                        <a:rPr lang="fr-FR" sz="1100" b="0" baseline="0" dirty="0" err="1"/>
                        <a:t>verbs</a:t>
                      </a:r>
                      <a:r>
                        <a:rPr lang="fr-FR" sz="1100" b="0" baseline="0" dirty="0"/>
                        <a:t> use </a:t>
                      </a:r>
                      <a:r>
                        <a:rPr lang="fr-FR" sz="1100" b="1" baseline="0" dirty="0"/>
                        <a:t>‘avoir’ </a:t>
                      </a:r>
                      <a:r>
                        <a:rPr lang="fr-FR" sz="1100" b="0" baseline="0" dirty="0"/>
                        <a:t>as the </a:t>
                      </a:r>
                      <a:r>
                        <a:rPr lang="fr-FR" sz="1100" b="0" baseline="0" dirty="0" err="1"/>
                        <a:t>auxiliary</a:t>
                      </a:r>
                      <a:r>
                        <a:rPr lang="fr-FR" sz="1100" b="0" baseline="0" dirty="0"/>
                        <a:t>.</a:t>
                      </a:r>
                    </a:p>
                    <a:p>
                      <a:pPr marL="171450" indent="-171450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fr-FR" sz="1100" baseline="0" dirty="0"/>
                        <a:t>To </a:t>
                      </a:r>
                      <a:r>
                        <a:rPr lang="fr-FR" sz="1100" baseline="0" dirty="0" err="1"/>
                        <a:t>form</a:t>
                      </a:r>
                      <a:r>
                        <a:rPr lang="fr-FR" sz="1100" baseline="0" dirty="0"/>
                        <a:t> the </a:t>
                      </a:r>
                      <a:r>
                        <a:rPr lang="fr-FR" sz="1100" b="1" baseline="0" dirty="0" err="1"/>
                        <a:t>past</a:t>
                      </a:r>
                      <a:r>
                        <a:rPr lang="fr-FR" sz="1100" b="1" baseline="0" dirty="0"/>
                        <a:t> </a:t>
                      </a:r>
                      <a:r>
                        <a:rPr lang="fr-FR" sz="1100" b="1" baseline="0" dirty="0" err="1"/>
                        <a:t>participle</a:t>
                      </a:r>
                      <a:r>
                        <a:rPr lang="fr-FR" sz="1100" b="1" baseline="0" dirty="0"/>
                        <a:t> </a:t>
                      </a:r>
                      <a:r>
                        <a:rPr lang="fr-FR" sz="1100" baseline="0" dirty="0"/>
                        <a:t>of a </a:t>
                      </a:r>
                      <a:r>
                        <a:rPr lang="fr-FR" sz="1100" b="1" baseline="0" dirty="0" err="1"/>
                        <a:t>regular</a:t>
                      </a:r>
                      <a:r>
                        <a:rPr lang="fr-FR" sz="1100" b="1" baseline="0" dirty="0"/>
                        <a:t> </a:t>
                      </a:r>
                      <a:r>
                        <a:rPr lang="fr-FR" sz="1100" b="1" baseline="0" dirty="0" err="1"/>
                        <a:t>verb</a:t>
                      </a:r>
                      <a:r>
                        <a:rPr lang="fr-FR" sz="1100" b="1" baseline="0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Le week-end prochain: (</a:t>
                      </a:r>
                      <a:r>
                        <a:rPr lang="fr-FR" sz="1400" b="1" i="1" dirty="0"/>
                        <a:t> </a:t>
                      </a:r>
                      <a:r>
                        <a:rPr lang="fr-FR" sz="1400" b="1" i="1" dirty="0" err="1"/>
                        <a:t>next</a:t>
                      </a:r>
                      <a:r>
                        <a:rPr lang="fr-FR" sz="1400" b="1" i="1" dirty="0"/>
                        <a:t> weekend)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1085">
                <a:tc>
                  <a:txBody>
                    <a:bodyPr/>
                    <a:lstStyle/>
                    <a:p>
                      <a:r>
                        <a:rPr lang="fr-FR" sz="1100" b="1" dirty="0"/>
                        <a:t>Le week-end prochain, nous irons (</a:t>
                      </a:r>
                      <a:r>
                        <a:rPr lang="fr-FR" sz="1100" b="1" dirty="0" err="1"/>
                        <a:t>we</a:t>
                      </a:r>
                      <a:r>
                        <a:rPr lang="fr-FR" sz="1100" b="1" dirty="0"/>
                        <a:t> </a:t>
                      </a:r>
                      <a:r>
                        <a:rPr lang="fr-FR" sz="1100" b="1" dirty="0" err="1"/>
                        <a:t>will</a:t>
                      </a:r>
                      <a:r>
                        <a:rPr lang="fr-FR" sz="1100" b="1" dirty="0"/>
                        <a:t> go..)</a:t>
                      </a:r>
                    </a:p>
                    <a:p>
                      <a:endParaRPr lang="fr-FR" sz="11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4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/>
                        <a:t>La semaine prochaine, on finira …(</a:t>
                      </a:r>
                      <a:r>
                        <a:rPr lang="fr-FR" sz="1100" b="1" dirty="0" err="1"/>
                        <a:t>we</a:t>
                      </a:r>
                      <a:r>
                        <a:rPr lang="fr-FR" sz="1100" b="1" dirty="0"/>
                        <a:t> </a:t>
                      </a:r>
                      <a:r>
                        <a:rPr lang="fr-FR" sz="1100" b="1" dirty="0" err="1"/>
                        <a:t>will</a:t>
                      </a:r>
                      <a:r>
                        <a:rPr lang="fr-FR" sz="1100" b="1" dirty="0"/>
                        <a:t> finish..)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8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sz="1200" b="1" dirty="0" err="1"/>
                        <a:t>Using</a:t>
                      </a:r>
                      <a:r>
                        <a:rPr lang="fr-FR" sz="1200" b="1" dirty="0"/>
                        <a:t> </a:t>
                      </a:r>
                      <a:r>
                        <a:rPr lang="fr-FR" sz="1200" b="1" dirty="0" err="1"/>
                        <a:t>Three</a:t>
                      </a:r>
                      <a:r>
                        <a:rPr lang="fr-FR" sz="1200" b="1" dirty="0"/>
                        <a:t> </a:t>
                      </a:r>
                      <a:r>
                        <a:rPr lang="fr-FR" sz="1200" b="1" dirty="0" err="1"/>
                        <a:t>Tenses</a:t>
                      </a:r>
                      <a:r>
                        <a:rPr lang="fr-FR" sz="1200" b="1" dirty="0"/>
                        <a:t> </a:t>
                      </a:r>
                      <a:r>
                        <a:rPr lang="fr-FR" sz="1200" b="0" dirty="0"/>
                        <a:t>: </a:t>
                      </a:r>
                      <a:endParaRPr lang="fr-FR" sz="1200" b="1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100" b="0" dirty="0"/>
                        <a:t>Make sure you know how to form different types of verbs across key tenses:</a:t>
                      </a:r>
                    </a:p>
                    <a:p>
                      <a:endParaRPr lang="fr-FR" sz="500" b="1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4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60990" y="511446"/>
            <a:ext cx="47634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4. USING THE PRESENT, PERFECT AND FUTURE TENSES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190519"/>
              </p:ext>
            </p:extLst>
          </p:nvPr>
        </p:nvGraphicFramePr>
        <p:xfrm>
          <a:off x="516568" y="1520498"/>
          <a:ext cx="2875079" cy="972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l’année dernière (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last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year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 week-end dernier (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last weekend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aujourd’hui 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today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demain 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tomorrow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le week-end prochain 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next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weekend)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la semaine prochaine 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next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week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843602"/>
              </p:ext>
            </p:extLst>
          </p:nvPr>
        </p:nvGraphicFramePr>
        <p:xfrm>
          <a:off x="471437" y="5958022"/>
          <a:ext cx="2841895" cy="798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9899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…</a:t>
                      </a: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là-bas pour</a:t>
                      </a:r>
                      <a:r>
                        <a:rPr lang="fr-FR" sz="1400" b="0" dirty="0">
                          <a:solidFill>
                            <a:schemeClr val="tx1"/>
                          </a:solidFill>
                        </a:rPr>
                        <a:t>… </a:t>
                      </a:r>
                      <a:r>
                        <a:rPr lang="fr-FR" sz="1100" b="0" i="1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100" b="0" i="1" dirty="0" err="1">
                          <a:solidFill>
                            <a:schemeClr val="tx1"/>
                          </a:solidFill>
                        </a:rPr>
                        <a:t>there</a:t>
                      </a:r>
                      <a:r>
                        <a:rPr lang="fr-FR" sz="1100" b="0" i="1" dirty="0">
                          <a:solidFill>
                            <a:schemeClr val="tx1"/>
                          </a:solidFill>
                        </a:rPr>
                        <a:t> to)</a:t>
                      </a: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1100" b="1" baseline="0" dirty="0">
                          <a:solidFill>
                            <a:schemeClr val="tx1"/>
                          </a:solidFill>
                        </a:rPr>
                        <a:t>ramasser</a:t>
                      </a:r>
                      <a:r>
                        <a:rPr lang="fr-FR" sz="1100" b="0" baseline="0" dirty="0">
                          <a:solidFill>
                            <a:schemeClr val="tx1"/>
                          </a:solidFill>
                        </a:rPr>
                        <a:t> les déchets </a:t>
                      </a:r>
                      <a:r>
                        <a:rPr lang="fr-FR" sz="1100" b="0" i="1" baseline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100" b="0" i="1" baseline="0" dirty="0" err="1">
                          <a:solidFill>
                            <a:schemeClr val="tx1"/>
                          </a:solidFill>
                        </a:rPr>
                        <a:t>pick</a:t>
                      </a:r>
                      <a:r>
                        <a:rPr lang="fr-FR" sz="1100" b="0" i="1" baseline="0" dirty="0">
                          <a:solidFill>
                            <a:schemeClr val="tx1"/>
                          </a:solidFill>
                        </a:rPr>
                        <a:t> up </a:t>
                      </a:r>
                      <a:r>
                        <a:rPr lang="fr-FR" sz="1100" b="0" i="1" baseline="0" dirty="0" err="1">
                          <a:solidFill>
                            <a:schemeClr val="tx1"/>
                          </a:solidFill>
                        </a:rPr>
                        <a:t>litter</a:t>
                      </a:r>
                      <a:r>
                        <a:rPr lang="fr-FR" sz="1100" b="0" i="1" baseline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1100" b="1" baseline="0" dirty="0">
                          <a:solidFill>
                            <a:schemeClr val="tx1"/>
                          </a:solidFill>
                        </a:rPr>
                        <a:t>nettoyer</a:t>
                      </a:r>
                      <a:r>
                        <a:rPr lang="fr-FR" sz="1100" b="0" baseline="0" dirty="0">
                          <a:solidFill>
                            <a:schemeClr val="tx1"/>
                          </a:solidFill>
                        </a:rPr>
                        <a:t> la salle </a:t>
                      </a:r>
                      <a:r>
                        <a:rPr lang="fr-FR" sz="1100" b="0" i="1" baseline="0" dirty="0">
                          <a:solidFill>
                            <a:schemeClr val="tx1"/>
                          </a:solidFill>
                        </a:rPr>
                        <a:t>(clean the room)</a:t>
                      </a:r>
                    </a:p>
                    <a:p>
                      <a:pPr marL="171450" marR="0" lvl="0" indent="-17145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1100" b="1" i="0" baseline="0" dirty="0">
                          <a:solidFill>
                            <a:schemeClr val="tx1"/>
                          </a:solidFill>
                        </a:rPr>
                        <a:t>repeindre</a:t>
                      </a:r>
                      <a:r>
                        <a:rPr lang="fr-FR" sz="1100" b="0" i="0" baseline="0" dirty="0">
                          <a:solidFill>
                            <a:schemeClr val="tx1"/>
                          </a:solidFill>
                        </a:rPr>
                        <a:t> les murs (</a:t>
                      </a:r>
                      <a:r>
                        <a:rPr lang="fr-FR" sz="1100" b="0" i="1" baseline="0" dirty="0" err="1">
                          <a:solidFill>
                            <a:schemeClr val="tx1"/>
                          </a:solidFill>
                        </a:rPr>
                        <a:t>repaint</a:t>
                      </a:r>
                      <a:r>
                        <a:rPr lang="fr-FR" sz="1100" b="0" i="1" baseline="0" dirty="0">
                          <a:solidFill>
                            <a:schemeClr val="tx1"/>
                          </a:solidFill>
                        </a:rPr>
                        <a:t> the </a:t>
                      </a:r>
                      <a:r>
                        <a:rPr lang="fr-FR" sz="1100" b="0" i="1" baseline="0" dirty="0" err="1">
                          <a:solidFill>
                            <a:schemeClr val="tx1"/>
                          </a:solidFill>
                        </a:rPr>
                        <a:t>walls</a:t>
                      </a:r>
                      <a:r>
                        <a:rPr lang="fr-FR" sz="1100" b="0" i="1" baseline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71437" y="2865076"/>
            <a:ext cx="2868640" cy="22529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200" b="1" dirty="0"/>
              <a:t>J’ai / nous avons…   (</a:t>
            </a:r>
            <a:r>
              <a:rPr lang="fr-FR" sz="1200" b="1" i="1" dirty="0"/>
              <a:t>I / </a:t>
            </a:r>
            <a:r>
              <a:rPr lang="fr-FR" sz="1200" b="1" i="1" dirty="0" err="1"/>
              <a:t>we</a:t>
            </a:r>
            <a:r>
              <a:rPr lang="fr-FR" sz="1200" b="1" i="1" dirty="0"/>
              <a:t> have…)</a:t>
            </a:r>
            <a:endParaRPr lang="fr-FR" sz="1200" b="1" dirty="0"/>
          </a:p>
          <a:p>
            <a:pPr>
              <a:lnSpc>
                <a:spcPct val="90000"/>
              </a:lnSpc>
            </a:pPr>
            <a:endParaRPr lang="fr-FR" sz="1200" b="1" dirty="0"/>
          </a:p>
          <a:p>
            <a:pPr>
              <a:lnSpc>
                <a:spcPct val="90000"/>
              </a:lnSpc>
            </a:pPr>
            <a:r>
              <a:rPr lang="fr-FR" sz="1200" b="1" dirty="0"/>
              <a:t>collecté</a:t>
            </a:r>
            <a:r>
              <a:rPr lang="fr-FR" sz="1200" dirty="0"/>
              <a:t> de l’argent </a:t>
            </a:r>
            <a:r>
              <a:rPr lang="fr-FR" sz="1200" i="1" dirty="0"/>
              <a:t>(</a:t>
            </a:r>
            <a:r>
              <a:rPr lang="fr-FR" sz="1200" i="1" dirty="0" err="1"/>
              <a:t>collected</a:t>
            </a:r>
            <a:r>
              <a:rPr lang="fr-FR" sz="1200" i="1" dirty="0"/>
              <a:t> money)</a:t>
            </a:r>
          </a:p>
          <a:p>
            <a:pPr>
              <a:lnSpc>
                <a:spcPct val="90000"/>
              </a:lnSpc>
            </a:pPr>
            <a:r>
              <a:rPr lang="fr-FR" sz="1200" b="1" dirty="0"/>
              <a:t>vendu</a:t>
            </a:r>
            <a:r>
              <a:rPr lang="fr-FR" sz="1200" dirty="0"/>
              <a:t> nos vieux jeux </a:t>
            </a:r>
            <a:r>
              <a:rPr lang="fr-FR" sz="1200" i="1" dirty="0"/>
              <a:t>(</a:t>
            </a:r>
            <a:r>
              <a:rPr lang="fr-FR" sz="1200" i="1" dirty="0" err="1"/>
              <a:t>sold</a:t>
            </a:r>
            <a:r>
              <a:rPr lang="fr-FR" sz="1200" i="1" dirty="0"/>
              <a:t> </a:t>
            </a:r>
            <a:r>
              <a:rPr lang="fr-FR" sz="1200" i="1" dirty="0" err="1"/>
              <a:t>our</a:t>
            </a:r>
            <a:r>
              <a:rPr lang="fr-FR" sz="1200" i="1" dirty="0"/>
              <a:t> </a:t>
            </a:r>
            <a:r>
              <a:rPr lang="fr-FR" sz="1200" i="1" dirty="0" err="1"/>
              <a:t>old</a:t>
            </a:r>
            <a:r>
              <a:rPr lang="fr-FR" sz="1200" i="1" dirty="0"/>
              <a:t> </a:t>
            </a:r>
            <a:r>
              <a:rPr lang="fr-FR" sz="1200" i="1" dirty="0" err="1"/>
              <a:t>games</a:t>
            </a:r>
            <a:r>
              <a:rPr lang="fr-FR" sz="1200" i="1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b="1" dirty="0"/>
              <a:t>lavé </a:t>
            </a:r>
            <a:r>
              <a:rPr lang="fr-FR" sz="1200" dirty="0"/>
              <a:t>des voitures </a:t>
            </a:r>
            <a:r>
              <a:rPr lang="fr-FR" sz="1200" i="1" dirty="0"/>
              <a:t>(</a:t>
            </a:r>
            <a:r>
              <a:rPr lang="fr-FR" sz="1200" i="1" dirty="0" err="1"/>
              <a:t>washed</a:t>
            </a:r>
            <a:r>
              <a:rPr lang="fr-FR" sz="1200" i="1" dirty="0"/>
              <a:t> cars)</a:t>
            </a:r>
          </a:p>
          <a:p>
            <a:pPr>
              <a:lnSpc>
                <a:spcPct val="90000"/>
              </a:lnSpc>
            </a:pPr>
            <a:r>
              <a:rPr lang="fr-FR" sz="1200" b="1" dirty="0"/>
              <a:t>acheté</a:t>
            </a:r>
            <a:r>
              <a:rPr lang="fr-FR" sz="1200" dirty="0"/>
              <a:t> de la peinture </a:t>
            </a:r>
            <a:r>
              <a:rPr lang="fr-FR" sz="1200" i="1" dirty="0"/>
              <a:t>(</a:t>
            </a:r>
            <a:r>
              <a:rPr lang="fr-FR" sz="1200" i="1" dirty="0" err="1"/>
              <a:t>bought</a:t>
            </a:r>
            <a:r>
              <a:rPr lang="fr-FR" sz="1200" i="1" dirty="0"/>
              <a:t> </a:t>
            </a:r>
            <a:r>
              <a:rPr lang="fr-FR" sz="1200" i="1" dirty="0" err="1"/>
              <a:t>paint</a:t>
            </a:r>
            <a:r>
              <a:rPr lang="fr-FR" sz="1200" i="1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b="1" dirty="0"/>
              <a:t>planté</a:t>
            </a:r>
            <a:r>
              <a:rPr lang="fr-FR" sz="1200" dirty="0"/>
              <a:t> des arbres </a:t>
            </a:r>
            <a:r>
              <a:rPr lang="fr-FR" sz="1200" i="1" dirty="0"/>
              <a:t>(</a:t>
            </a:r>
            <a:r>
              <a:rPr lang="fr-FR" sz="1200" i="1" dirty="0" err="1"/>
              <a:t>planted</a:t>
            </a:r>
            <a:r>
              <a:rPr lang="fr-FR" sz="1200" i="1" dirty="0"/>
              <a:t> </a:t>
            </a:r>
            <a:r>
              <a:rPr lang="fr-FR" sz="1200" i="1" dirty="0" err="1"/>
              <a:t>trees</a:t>
            </a:r>
            <a:r>
              <a:rPr lang="fr-FR" sz="1200" i="1" dirty="0"/>
              <a:t>)</a:t>
            </a:r>
          </a:p>
          <a:p>
            <a:pPr>
              <a:lnSpc>
                <a:spcPct val="90000"/>
              </a:lnSpc>
            </a:pPr>
            <a:r>
              <a:rPr lang="fr-FR" sz="1200" b="1" dirty="0"/>
              <a:t>lancé</a:t>
            </a:r>
            <a:r>
              <a:rPr lang="fr-FR" sz="1200" dirty="0"/>
              <a:t> une pétition en ligne </a:t>
            </a:r>
            <a:r>
              <a:rPr lang="fr-FR" sz="1200" i="1" dirty="0"/>
              <a:t>(</a:t>
            </a:r>
            <a:r>
              <a:rPr lang="fr-FR" sz="1200" i="1" dirty="0" err="1"/>
              <a:t>launched</a:t>
            </a:r>
            <a:r>
              <a:rPr lang="fr-FR" sz="1200" i="1" dirty="0"/>
              <a:t> a </a:t>
            </a:r>
            <a:r>
              <a:rPr lang="fr-FR" sz="1200" i="1" dirty="0" err="1"/>
              <a:t>petition</a:t>
            </a:r>
            <a:r>
              <a:rPr lang="fr-FR" sz="1200" i="1" dirty="0"/>
              <a:t> online)</a:t>
            </a:r>
          </a:p>
          <a:p>
            <a:pPr>
              <a:lnSpc>
                <a:spcPct val="90000"/>
              </a:lnSpc>
            </a:pPr>
            <a:r>
              <a:rPr lang="fr-FR" sz="1200" b="1" dirty="0"/>
              <a:t>obtenu</a:t>
            </a:r>
            <a:r>
              <a:rPr lang="fr-FR" sz="1200" dirty="0"/>
              <a:t> presque 2000 signatures </a:t>
            </a:r>
            <a:r>
              <a:rPr lang="fr-FR" sz="1200" i="1" dirty="0"/>
              <a:t>(</a:t>
            </a:r>
            <a:r>
              <a:rPr lang="fr-FR" sz="1200" i="1" dirty="0" err="1"/>
              <a:t>obtained</a:t>
            </a:r>
            <a:r>
              <a:rPr lang="fr-FR" sz="1200" i="1" dirty="0"/>
              <a:t> </a:t>
            </a:r>
            <a:r>
              <a:rPr lang="fr-FR" sz="1200" i="1" dirty="0" err="1"/>
              <a:t>nearly</a:t>
            </a:r>
            <a:r>
              <a:rPr lang="fr-FR" sz="1200" i="1" dirty="0"/>
              <a:t> 2000 signatures)</a:t>
            </a:r>
          </a:p>
          <a:p>
            <a:pPr>
              <a:lnSpc>
                <a:spcPct val="90000"/>
              </a:lnSpc>
            </a:pPr>
            <a:r>
              <a:rPr lang="fr-FR" sz="1200" b="1" dirty="0"/>
              <a:t>écrit </a:t>
            </a:r>
            <a:r>
              <a:rPr lang="fr-FR" sz="1200" dirty="0"/>
              <a:t>un article dans le journal local (</a:t>
            </a:r>
            <a:r>
              <a:rPr lang="fr-FR" sz="1200" i="1" dirty="0" err="1"/>
              <a:t>written</a:t>
            </a:r>
            <a:r>
              <a:rPr lang="fr-FR" sz="1200" i="1" dirty="0"/>
              <a:t> an article in the local </a:t>
            </a:r>
            <a:r>
              <a:rPr lang="fr-FR" sz="1200" i="1" dirty="0" err="1"/>
              <a:t>newspaper</a:t>
            </a:r>
            <a:r>
              <a:rPr lang="fr-FR" sz="1200" i="1" dirty="0"/>
              <a:t>)</a:t>
            </a:r>
            <a:endParaRPr lang="fr-FR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544668" y="1914546"/>
            <a:ext cx="2938763" cy="15465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1050" b="1" dirty="0"/>
              <a:t>Structure: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050" dirty="0"/>
              <a:t>has </a:t>
            </a:r>
            <a:r>
              <a:rPr lang="fr-FR" sz="1050" b="1" dirty="0" err="1"/>
              <a:t>two</a:t>
            </a:r>
            <a:r>
              <a:rPr lang="fr-FR" sz="1050" dirty="0"/>
              <a:t> parts, the </a:t>
            </a:r>
            <a:r>
              <a:rPr lang="fr-FR" sz="1050" b="1" dirty="0" err="1"/>
              <a:t>auxiliary</a:t>
            </a:r>
            <a:r>
              <a:rPr lang="fr-FR" sz="1050" b="1" dirty="0"/>
              <a:t> </a:t>
            </a:r>
            <a:r>
              <a:rPr lang="fr-FR" sz="1050" b="1" dirty="0" err="1"/>
              <a:t>verb</a:t>
            </a:r>
            <a:r>
              <a:rPr lang="fr-FR" sz="1050" b="1" dirty="0"/>
              <a:t> (avoir or être) </a:t>
            </a:r>
            <a:r>
              <a:rPr lang="fr-FR" sz="1050" dirty="0"/>
              <a:t>+ the </a:t>
            </a:r>
            <a:r>
              <a:rPr lang="fr-FR" sz="1050" b="1" dirty="0" err="1"/>
              <a:t>past</a:t>
            </a:r>
            <a:r>
              <a:rPr lang="fr-FR" sz="1050" b="1" dirty="0"/>
              <a:t> </a:t>
            </a:r>
            <a:r>
              <a:rPr lang="fr-FR" sz="1050" b="1" dirty="0" err="1"/>
              <a:t>participle</a:t>
            </a:r>
            <a:endParaRPr lang="fr-FR" sz="105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050" dirty="0" err="1"/>
              <a:t>What</a:t>
            </a:r>
            <a:r>
              <a:rPr lang="fr-FR" sz="1050" dirty="0"/>
              <a:t> </a:t>
            </a:r>
            <a:r>
              <a:rPr lang="fr-FR" sz="1050" dirty="0" err="1"/>
              <a:t>is</a:t>
            </a:r>
            <a:r>
              <a:rPr lang="fr-FR" sz="1050" dirty="0"/>
              <a:t> </a:t>
            </a:r>
            <a:r>
              <a:rPr lang="fr-FR" sz="1050" b="1" dirty="0"/>
              <a:t>one </a:t>
            </a:r>
            <a:r>
              <a:rPr lang="fr-FR" sz="1050" b="1" dirty="0" err="1"/>
              <a:t>verb</a:t>
            </a:r>
            <a:r>
              <a:rPr lang="fr-FR" sz="1050" b="1" dirty="0"/>
              <a:t> in English </a:t>
            </a:r>
            <a:r>
              <a:rPr lang="fr-FR" sz="1050" dirty="0"/>
              <a:t>( </a:t>
            </a:r>
            <a:r>
              <a:rPr lang="fr-FR" sz="1050" dirty="0" err="1"/>
              <a:t>eg</a:t>
            </a:r>
            <a:r>
              <a:rPr lang="fr-FR" sz="1050" dirty="0"/>
              <a:t> </a:t>
            </a:r>
            <a:r>
              <a:rPr lang="fr-FR" sz="1050" b="1" dirty="0" err="1"/>
              <a:t>we</a:t>
            </a:r>
            <a:r>
              <a:rPr lang="fr-FR" sz="1050" b="1" dirty="0"/>
              <a:t> </a:t>
            </a:r>
            <a:r>
              <a:rPr lang="fr-FR" sz="1050" b="1" dirty="0" err="1"/>
              <a:t>walked</a:t>
            </a:r>
            <a:r>
              <a:rPr lang="fr-FR" sz="1050" dirty="0"/>
              <a:t>) has </a:t>
            </a:r>
            <a:r>
              <a:rPr lang="fr-FR" sz="1050" b="1" dirty="0" err="1"/>
              <a:t>two</a:t>
            </a:r>
            <a:r>
              <a:rPr lang="fr-FR" sz="1050" b="1" dirty="0"/>
              <a:t> parts in French </a:t>
            </a:r>
            <a:r>
              <a:rPr lang="fr-FR" sz="1050" dirty="0"/>
              <a:t>(</a:t>
            </a:r>
            <a:r>
              <a:rPr lang="fr-FR" sz="1050" dirty="0" err="1"/>
              <a:t>eg</a:t>
            </a:r>
            <a:r>
              <a:rPr lang="fr-FR" sz="1050" dirty="0"/>
              <a:t> </a:t>
            </a:r>
            <a:r>
              <a:rPr lang="fr-FR" sz="1050" b="1" dirty="0"/>
              <a:t>nous avons marché</a:t>
            </a:r>
            <a:r>
              <a:rPr lang="fr-FR" sz="1050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050" dirty="0"/>
              <a:t>has </a:t>
            </a:r>
            <a:r>
              <a:rPr lang="fr-FR" sz="1050" b="1" dirty="0" err="1"/>
              <a:t>two</a:t>
            </a:r>
            <a:r>
              <a:rPr lang="fr-FR" sz="1050" b="1" dirty="0"/>
              <a:t> </a:t>
            </a:r>
            <a:r>
              <a:rPr lang="fr-FR" sz="1050" b="1" dirty="0" err="1"/>
              <a:t>meanings</a:t>
            </a:r>
            <a:r>
              <a:rPr lang="fr-FR" sz="1050" b="1" dirty="0"/>
              <a:t> in English: </a:t>
            </a:r>
            <a:r>
              <a:rPr lang="fr-FR" sz="1050" i="1" dirty="0"/>
              <a:t>il a joué pour Arsenal can </a:t>
            </a:r>
            <a:r>
              <a:rPr lang="fr-FR" sz="1050" i="1" dirty="0" err="1"/>
              <a:t>mean</a:t>
            </a:r>
            <a:r>
              <a:rPr lang="fr-FR" sz="1050" i="1" dirty="0"/>
              <a:t> ‘</a:t>
            </a:r>
            <a:r>
              <a:rPr lang="fr-FR" sz="1050" i="1" dirty="0" err="1"/>
              <a:t>he</a:t>
            </a:r>
            <a:r>
              <a:rPr lang="fr-FR" sz="1050" i="1" dirty="0"/>
              <a:t> </a:t>
            </a:r>
            <a:r>
              <a:rPr lang="fr-FR" sz="1050" i="1" dirty="0" err="1"/>
              <a:t>played</a:t>
            </a:r>
            <a:r>
              <a:rPr lang="fr-FR" sz="1050" i="1" dirty="0"/>
              <a:t> for Arsenal’ or ‘</a:t>
            </a:r>
            <a:r>
              <a:rPr lang="fr-FR" sz="1050" i="1" dirty="0" err="1"/>
              <a:t>he</a:t>
            </a:r>
            <a:r>
              <a:rPr lang="fr-FR" sz="1050" i="1" dirty="0"/>
              <a:t> has </a:t>
            </a:r>
            <a:r>
              <a:rPr lang="fr-FR" sz="1050" i="1" dirty="0" err="1"/>
              <a:t>played</a:t>
            </a:r>
            <a:r>
              <a:rPr lang="fr-FR" sz="1050" i="1" dirty="0"/>
              <a:t> for Arsenal’</a:t>
            </a:r>
            <a:endParaRPr lang="fr-FR" sz="1050" dirty="0"/>
          </a:p>
        </p:txBody>
      </p:sp>
      <p:sp>
        <p:nvSpPr>
          <p:cNvPr id="13" name="TextBox 12"/>
          <p:cNvSpPr txBox="1"/>
          <p:nvPr/>
        </p:nvSpPr>
        <p:spPr>
          <a:xfrm>
            <a:off x="516568" y="7244937"/>
            <a:ext cx="2841895" cy="7571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fr-FR" sz="1200" b="1" dirty="0"/>
              <a:t>d’installer</a:t>
            </a:r>
            <a:r>
              <a:rPr lang="fr-FR" sz="1200" dirty="0"/>
              <a:t> / </a:t>
            </a:r>
            <a:r>
              <a:rPr lang="fr-FR" sz="1200" b="1" dirty="0"/>
              <a:t>de construire</a:t>
            </a:r>
            <a:r>
              <a:rPr lang="fr-FR" sz="1200" dirty="0"/>
              <a:t>… (</a:t>
            </a:r>
            <a:r>
              <a:rPr lang="fr-FR" sz="1200" i="1" dirty="0" err="1"/>
              <a:t>installing</a:t>
            </a:r>
            <a:r>
              <a:rPr lang="fr-FR" sz="1200" i="1" dirty="0"/>
              <a:t>/building)</a:t>
            </a:r>
          </a:p>
          <a:p>
            <a:pPr marL="171450" indent="-1714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fr-FR" sz="1200" dirty="0"/>
              <a:t>Un passage piéton (</a:t>
            </a:r>
            <a:r>
              <a:rPr lang="fr-FR" sz="1200" i="1" dirty="0"/>
              <a:t>a pedestrian </a:t>
            </a:r>
            <a:r>
              <a:rPr lang="fr-FR" sz="1200" i="1" dirty="0" err="1"/>
              <a:t>crossing</a:t>
            </a:r>
            <a:r>
              <a:rPr lang="fr-FR" sz="1200" i="1" dirty="0"/>
              <a:t>)</a:t>
            </a:r>
            <a:endParaRPr lang="fr-FR" sz="120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2A60CCF-15EA-4A21-AE6A-AE65627D0D6C}"/>
              </a:ext>
            </a:extLst>
          </p:cNvPr>
          <p:cNvSpPr/>
          <p:nvPr/>
        </p:nvSpPr>
        <p:spPr>
          <a:xfrm>
            <a:off x="3544668" y="4192999"/>
            <a:ext cx="2921573" cy="92119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974A460-5160-4DB4-8326-0B4670EA6E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9037" y="4265328"/>
            <a:ext cx="2868640" cy="750627"/>
          </a:xfrm>
          <a:prstGeom prst="rect">
            <a:avLst/>
          </a:prstGeom>
          <a:ln>
            <a:solidFill>
              <a:schemeClr val="accent4"/>
            </a:solidFill>
          </a:ln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62913910-956A-43A8-8103-F6172B374D13}"/>
              </a:ext>
            </a:extLst>
          </p:cNvPr>
          <p:cNvSpPr/>
          <p:nvPr/>
        </p:nvSpPr>
        <p:spPr>
          <a:xfrm>
            <a:off x="3527290" y="6203183"/>
            <a:ext cx="2952133" cy="11413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146899B-C8C7-47F1-A6FA-A194D15318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1069" y="6271381"/>
            <a:ext cx="2823509" cy="101722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4A4CB8A1-55AB-4C62-A919-39AD3BF230D6}"/>
              </a:ext>
            </a:extLst>
          </p:cNvPr>
          <p:cNvSpPr txBox="1"/>
          <p:nvPr/>
        </p:nvSpPr>
        <p:spPr>
          <a:xfrm>
            <a:off x="3579729" y="7453031"/>
            <a:ext cx="2868640" cy="7694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*</a:t>
            </a:r>
            <a:r>
              <a:rPr lang="en-GB" sz="1100" dirty="0"/>
              <a:t> In the future tense , </a:t>
            </a:r>
            <a:r>
              <a:rPr lang="en-GB" sz="1100" b="1" dirty="0"/>
              <a:t>-er</a:t>
            </a:r>
            <a:r>
              <a:rPr lang="en-GB" sz="1100" dirty="0"/>
              <a:t> verbs drop the final ‘</a:t>
            </a:r>
            <a:r>
              <a:rPr lang="en-GB" sz="1100" b="1" dirty="0"/>
              <a:t>e</a:t>
            </a:r>
            <a:r>
              <a:rPr lang="en-GB" sz="1100" dirty="0"/>
              <a:t>’ from the </a:t>
            </a:r>
            <a:r>
              <a:rPr lang="en-GB" sz="1100" dirty="0" err="1"/>
              <a:t>infinitve</a:t>
            </a:r>
            <a:r>
              <a:rPr lang="en-GB" sz="1100" dirty="0"/>
              <a:t> before adding the future endings: </a:t>
            </a:r>
            <a:r>
              <a:rPr lang="en-GB" sz="1100" dirty="0" err="1"/>
              <a:t>vend</a:t>
            </a:r>
            <a:r>
              <a:rPr lang="en-GB" sz="1100" b="1" dirty="0" err="1"/>
              <a:t>re</a:t>
            </a:r>
            <a:r>
              <a:rPr lang="en-GB" sz="1100" b="1" dirty="0"/>
              <a:t>          </a:t>
            </a:r>
            <a:r>
              <a:rPr lang="en-GB" sz="1100" dirty="0"/>
              <a:t> je </a:t>
            </a:r>
            <a:r>
              <a:rPr lang="en-GB" sz="1100" dirty="0" err="1"/>
              <a:t>vendr</a:t>
            </a:r>
            <a:r>
              <a:rPr lang="en-GB" sz="1100" b="1" dirty="0" err="1"/>
              <a:t>ai</a:t>
            </a:r>
            <a:r>
              <a:rPr lang="en-GB" sz="1100" b="1" dirty="0"/>
              <a:t>, </a:t>
            </a:r>
            <a:r>
              <a:rPr lang="en-GB" sz="1100" dirty="0" err="1"/>
              <a:t>tu</a:t>
            </a:r>
            <a:r>
              <a:rPr lang="en-GB" sz="1100" dirty="0"/>
              <a:t> </a:t>
            </a:r>
            <a:r>
              <a:rPr lang="en-GB" sz="1100" dirty="0" err="1"/>
              <a:t>vend</a:t>
            </a:r>
            <a:r>
              <a:rPr lang="en-GB" sz="1100" b="1" dirty="0" err="1"/>
              <a:t>as</a:t>
            </a:r>
            <a:r>
              <a:rPr lang="en-GB" sz="1100" b="1" dirty="0"/>
              <a:t>, </a:t>
            </a:r>
            <a:r>
              <a:rPr lang="en-GB" sz="1100" dirty="0"/>
              <a:t>il/</a:t>
            </a:r>
            <a:r>
              <a:rPr lang="en-GB" sz="1100" dirty="0" err="1"/>
              <a:t>elle</a:t>
            </a:r>
            <a:r>
              <a:rPr lang="en-GB" sz="1100" dirty="0"/>
              <a:t>/on </a:t>
            </a:r>
            <a:r>
              <a:rPr lang="en-GB" sz="1100" dirty="0" err="1"/>
              <a:t>vendr</a:t>
            </a:r>
            <a:r>
              <a:rPr lang="en-GB" sz="1100" b="1" dirty="0" err="1"/>
              <a:t>a</a:t>
            </a:r>
            <a:r>
              <a:rPr lang="en-GB" sz="1100" dirty="0"/>
              <a:t> etc.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E7CEAF1F-9BC3-4EAE-92CD-ED3F1643EA20}"/>
              </a:ext>
            </a:extLst>
          </p:cNvPr>
          <p:cNvCxnSpPr/>
          <p:nvPr/>
        </p:nvCxnSpPr>
        <p:spPr>
          <a:xfrm>
            <a:off x="4630757" y="7922444"/>
            <a:ext cx="23135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TextBox 9">
            <a:extLst>
              <a:ext uri="{FF2B5EF4-FFF2-40B4-BE49-F238E27FC236}">
                <a16:creationId xmlns:a16="http://schemas.microsoft.com/office/drawing/2014/main" id="{F9DCB504-6F87-4860-966E-0C5F6B7892DA}"/>
              </a:ext>
            </a:extLst>
          </p:cNvPr>
          <p:cNvSpPr txBox="1"/>
          <p:nvPr/>
        </p:nvSpPr>
        <p:spPr>
          <a:xfrm>
            <a:off x="277599" y="47700"/>
            <a:ext cx="6614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4: </a:t>
            </a:r>
            <a:r>
              <a:rPr lang="fr-FR" sz="1600" b="1" dirty="0"/>
              <a:t>Ville &amp; campagne (</a:t>
            </a:r>
            <a:r>
              <a:rPr lang="fr-FR" sz="1600" i="1" dirty="0"/>
              <a:t>Town &amp; </a:t>
            </a:r>
            <a:r>
              <a:rPr lang="fr-FR" sz="1600" i="1" dirty="0" err="1"/>
              <a:t>countryside</a:t>
            </a:r>
            <a:r>
              <a:rPr lang="fr-FR" sz="1600" b="1" dirty="0"/>
              <a:t>) 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2 </a:t>
            </a:r>
          </a:p>
        </p:txBody>
      </p:sp>
    </p:spTree>
    <p:extLst>
      <p:ext uri="{BB962C8B-B14F-4D97-AF65-F5344CB8AC3E}">
        <p14:creationId xmlns:p14="http://schemas.microsoft.com/office/powerpoint/2010/main" val="934418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1E57EE0FC34143A68462F756CADD16" ma:contentTypeVersion="11" ma:contentTypeDescription="Create a new document." ma:contentTypeScope="" ma:versionID="382924fbfa2db4249aa8a9363aac89f1">
  <xsd:schema xmlns:xsd="http://www.w3.org/2001/XMLSchema" xmlns:xs="http://www.w3.org/2001/XMLSchema" xmlns:p="http://schemas.microsoft.com/office/2006/metadata/properties" xmlns:ns3="4df095db-f41f-4698-a066-e31400e8f251" xmlns:ns4="d4214b17-27db-469e-ba0c-cd6d1e78c346" targetNamespace="http://schemas.microsoft.com/office/2006/metadata/properties" ma:root="true" ma:fieldsID="20dd45d922eeb72171d21ecfaffe1b72" ns3:_="" ns4:_="">
    <xsd:import namespace="4df095db-f41f-4698-a066-e31400e8f251"/>
    <xsd:import namespace="d4214b17-27db-469e-ba0c-cd6d1e78c34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f095db-f41f-4698-a066-e31400e8f25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214b17-27db-469e-ba0c-cd6d1e78c346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16C6B-6918-496C-BDD7-9EB4456F2CA6}">
  <ds:schemaRefs>
    <ds:schemaRef ds:uri="http://purl.org/dc/dcmitype/"/>
    <ds:schemaRef ds:uri="http://purl.org/dc/terms/"/>
    <ds:schemaRef ds:uri="4df095db-f41f-4698-a066-e31400e8f251"/>
    <ds:schemaRef ds:uri="d4214b17-27db-469e-ba0c-cd6d1e78c346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B5360B7-3C17-468A-BDEC-7EE7F3B9D8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f095db-f41f-4698-a066-e31400e8f251"/>
    <ds:schemaRef ds:uri="d4214b17-27db-469e-ba0c-cd6d1e78c3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BEBC40B-C1F9-41F4-88C9-375C791C015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1934</TotalTime>
  <Words>1812</Words>
  <Application>Microsoft Office PowerPoint</Application>
  <PresentationFormat>On-screen Show (4:3)</PresentationFormat>
  <Paragraphs>521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Francois Rossi</dc:creator>
  <cp:keywords/>
  <dc:description/>
  <cp:lastModifiedBy>C Dunn</cp:lastModifiedBy>
  <cp:revision>198</cp:revision>
  <dcterms:created xsi:type="dcterms:W3CDTF">2019-12-14T09:07:47Z</dcterms:created>
  <dcterms:modified xsi:type="dcterms:W3CDTF">2024-10-16T18:47:14Z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0x010100841E57EE0FC34143A68462F756CADD16</vt:lpwstr>
  </property>
  <property fmtid="{D5CDD505-2E9C-101B-9397-08002B2CF9AE}" pid="3" name="MSIP_Label_338ace2d-67c1-485d-a417-e3e64a0e377d_Enabled">
    <vt:lpwstr>true</vt:lpwstr>
  </property>
  <property fmtid="{D5CDD505-2E9C-101B-9397-08002B2CF9AE}" pid="4" name="MSIP_Label_338ace2d-67c1-485d-a417-e3e64a0e377d_SetDate">
    <vt:lpwstr>2024-10-16T18:47:13Z</vt:lpwstr>
  </property>
  <property fmtid="{D5CDD505-2E9C-101B-9397-08002B2CF9AE}" pid="5" name="MSIP_Label_338ace2d-67c1-485d-a417-e3e64a0e377d_Method">
    <vt:lpwstr>Privileged</vt:lpwstr>
  </property>
  <property fmtid="{D5CDD505-2E9C-101B-9397-08002B2CF9AE}" pid="6" name="MSIP_Label_338ace2d-67c1-485d-a417-e3e64a0e377d_Name">
    <vt:lpwstr>338ace2d-67c1-485d-a417-e3e64a0e377d</vt:lpwstr>
  </property>
  <property fmtid="{D5CDD505-2E9C-101B-9397-08002B2CF9AE}" pid="7" name="MSIP_Label_338ace2d-67c1-485d-a417-e3e64a0e377d_SiteId">
    <vt:lpwstr>a091745a-b7d8-4d7a-b2a6-1359053d4510</vt:lpwstr>
  </property>
  <property fmtid="{D5CDD505-2E9C-101B-9397-08002B2CF9AE}" pid="8" name="MSIP_Label_338ace2d-67c1-485d-a417-e3e64a0e377d_ActionId">
    <vt:lpwstr>824b57ef-f152-42eb-b929-dd815b1559bc</vt:lpwstr>
  </property>
  <property fmtid="{D5CDD505-2E9C-101B-9397-08002B2CF9AE}" pid="9" name="MSIP_Label_338ace2d-67c1-485d-a417-e3e64a0e377d_ContentBits">
    <vt:lpwstr>3</vt:lpwstr>
  </property>
</Properties>
</file>