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9" r:id="rId2"/>
    <p:sldId id="260" r:id="rId3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FE7B86-4471-4D57-95DE-DEF41C8DBAE6}" v="4" dt="2024-09-01T16:01:53.3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3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26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Maycock" userId="3497bf96-5faf-4fd5-a867-7d40313b3c7b" providerId="ADAL" clId="{D0FE7B86-4471-4D57-95DE-DEF41C8DBAE6}"/>
    <pc:docChg chg="custSel modSld">
      <pc:chgData name="J Maycock" userId="3497bf96-5faf-4fd5-a867-7d40313b3c7b" providerId="ADAL" clId="{D0FE7B86-4471-4D57-95DE-DEF41C8DBAE6}" dt="2024-09-01T19:35:15.506" v="1676" actId="1076"/>
      <pc:docMkLst>
        <pc:docMk/>
      </pc:docMkLst>
      <pc:sldChg chg="modSp mod">
        <pc:chgData name="J Maycock" userId="3497bf96-5faf-4fd5-a867-7d40313b3c7b" providerId="ADAL" clId="{D0FE7B86-4471-4D57-95DE-DEF41C8DBAE6}" dt="2024-09-01T19:33:47.894" v="1658" actId="14734"/>
        <pc:sldMkLst>
          <pc:docMk/>
          <pc:sldMk cId="3309644397" sldId="260"/>
        </pc:sldMkLst>
        <pc:spChg chg="mod">
          <ac:chgData name="J Maycock" userId="3497bf96-5faf-4fd5-a867-7d40313b3c7b" providerId="ADAL" clId="{D0FE7B86-4471-4D57-95DE-DEF41C8DBAE6}" dt="2024-09-01T19:33:34.540" v="1655" actId="1076"/>
          <ac:spMkLst>
            <pc:docMk/>
            <pc:sldMk cId="3309644397" sldId="260"/>
            <ac:spMk id="6" creationId="{76514B43-B0A6-3EEE-1EF0-4E9D83A34664}"/>
          </ac:spMkLst>
        </pc:spChg>
        <pc:graphicFrameChg chg="mod modGraphic">
          <ac:chgData name="J Maycock" userId="3497bf96-5faf-4fd5-a867-7d40313b3c7b" providerId="ADAL" clId="{D0FE7B86-4471-4D57-95DE-DEF41C8DBAE6}" dt="2024-09-01T19:32:53.148" v="1649" actId="403"/>
          <ac:graphicFrameMkLst>
            <pc:docMk/>
            <pc:sldMk cId="3309644397" sldId="260"/>
            <ac:graphicFrameMk id="2" creationId="{B1C49477-1CC7-9DE1-D047-4C73AD819E49}"/>
          </ac:graphicFrameMkLst>
        </pc:graphicFrameChg>
        <pc:graphicFrameChg chg="mod modGraphic">
          <ac:chgData name="J Maycock" userId="3497bf96-5faf-4fd5-a867-7d40313b3c7b" providerId="ADAL" clId="{D0FE7B86-4471-4D57-95DE-DEF41C8DBAE6}" dt="2024-09-01T19:33:47.894" v="1658" actId="14734"/>
          <ac:graphicFrameMkLst>
            <pc:docMk/>
            <pc:sldMk cId="3309644397" sldId="260"/>
            <ac:graphicFrameMk id="3" creationId="{2B0F764E-D976-159B-0E55-2AC115F77484}"/>
          </ac:graphicFrameMkLst>
        </pc:graphicFrameChg>
        <pc:graphicFrameChg chg="modGraphic">
          <ac:chgData name="J Maycock" userId="3497bf96-5faf-4fd5-a867-7d40313b3c7b" providerId="ADAL" clId="{D0FE7B86-4471-4D57-95DE-DEF41C8DBAE6}" dt="2024-09-01T19:33:02.394" v="1651" actId="403"/>
          <ac:graphicFrameMkLst>
            <pc:docMk/>
            <pc:sldMk cId="3309644397" sldId="260"/>
            <ac:graphicFrameMk id="4" creationId="{AB2EC7FA-AC7F-3F2B-4778-6730EA6F3699}"/>
          </ac:graphicFrameMkLst>
        </pc:graphicFrameChg>
        <pc:graphicFrameChg chg="modGraphic">
          <ac:chgData name="J Maycock" userId="3497bf96-5faf-4fd5-a867-7d40313b3c7b" providerId="ADAL" clId="{D0FE7B86-4471-4D57-95DE-DEF41C8DBAE6}" dt="2024-09-01T19:33:09.240" v="1652" actId="403"/>
          <ac:graphicFrameMkLst>
            <pc:docMk/>
            <pc:sldMk cId="3309644397" sldId="260"/>
            <ac:graphicFrameMk id="20" creationId="{F09A58E8-2757-8AEF-9F81-FA77147F2616}"/>
          </ac:graphicFrameMkLst>
        </pc:graphicFrameChg>
        <pc:graphicFrameChg chg="modGraphic">
          <ac:chgData name="J Maycock" userId="3497bf96-5faf-4fd5-a867-7d40313b3c7b" providerId="ADAL" clId="{D0FE7B86-4471-4D57-95DE-DEF41C8DBAE6}" dt="2024-09-01T19:33:13.142" v="1653" actId="403"/>
          <ac:graphicFrameMkLst>
            <pc:docMk/>
            <pc:sldMk cId="3309644397" sldId="260"/>
            <ac:graphicFrameMk id="21" creationId="{BC25A5D4-4BB6-47E9-8070-5BB82E805D2C}"/>
          </ac:graphicFrameMkLst>
        </pc:graphicFrameChg>
      </pc:sldChg>
      <pc:sldChg chg="modSp mod">
        <pc:chgData name="J Maycock" userId="3497bf96-5faf-4fd5-a867-7d40313b3c7b" providerId="ADAL" clId="{D0FE7B86-4471-4D57-95DE-DEF41C8DBAE6}" dt="2024-09-01T19:35:15.506" v="1676" actId="1076"/>
        <pc:sldMkLst>
          <pc:docMk/>
          <pc:sldMk cId="1219629876" sldId="269"/>
        </pc:sldMkLst>
        <pc:spChg chg="mod">
          <ac:chgData name="J Maycock" userId="3497bf96-5faf-4fd5-a867-7d40313b3c7b" providerId="ADAL" clId="{D0FE7B86-4471-4D57-95DE-DEF41C8DBAE6}" dt="2024-09-01T19:33:59.458" v="1659" actId="2711"/>
          <ac:spMkLst>
            <pc:docMk/>
            <pc:sldMk cId="1219629876" sldId="269"/>
            <ac:spMk id="2" creationId="{5477A86E-856F-1A8B-9A6B-1F5FCACCE3E6}"/>
          </ac:spMkLst>
        </pc:spChg>
        <pc:spChg chg="mod">
          <ac:chgData name="J Maycock" userId="3497bf96-5faf-4fd5-a867-7d40313b3c7b" providerId="ADAL" clId="{D0FE7B86-4471-4D57-95DE-DEF41C8DBAE6}" dt="2024-09-01T19:34:10.989" v="1661" actId="1076"/>
          <ac:spMkLst>
            <pc:docMk/>
            <pc:sldMk cId="1219629876" sldId="269"/>
            <ac:spMk id="3" creationId="{BEA9148D-E8C8-BF39-2556-EFF9B58BEB5E}"/>
          </ac:spMkLst>
        </pc:spChg>
        <pc:spChg chg="mod">
          <ac:chgData name="J Maycock" userId="3497bf96-5faf-4fd5-a867-7d40313b3c7b" providerId="ADAL" clId="{D0FE7B86-4471-4D57-95DE-DEF41C8DBAE6}" dt="2024-09-01T19:34:20.159" v="1663" actId="1076"/>
          <ac:spMkLst>
            <pc:docMk/>
            <pc:sldMk cId="1219629876" sldId="269"/>
            <ac:spMk id="4" creationId="{13A4B55E-D104-0A34-EB87-CAE1FAA72664}"/>
          </ac:spMkLst>
        </pc:spChg>
        <pc:spChg chg="mod">
          <ac:chgData name="J Maycock" userId="3497bf96-5faf-4fd5-a867-7d40313b3c7b" providerId="ADAL" clId="{D0FE7B86-4471-4D57-95DE-DEF41C8DBAE6}" dt="2024-09-01T19:35:15.506" v="1676" actId="1076"/>
          <ac:spMkLst>
            <pc:docMk/>
            <pc:sldMk cId="1219629876" sldId="269"/>
            <ac:spMk id="22" creationId="{A76E13A7-FA86-8201-597A-FC9567C5E6A6}"/>
          </ac:spMkLst>
        </pc:spChg>
        <pc:spChg chg="mod">
          <ac:chgData name="J Maycock" userId="3497bf96-5faf-4fd5-a867-7d40313b3c7b" providerId="ADAL" clId="{D0FE7B86-4471-4D57-95DE-DEF41C8DBAE6}" dt="2024-09-01T19:34:38.988" v="1670" actId="20577"/>
          <ac:spMkLst>
            <pc:docMk/>
            <pc:sldMk cId="1219629876" sldId="269"/>
            <ac:spMk id="23" creationId="{7938E75D-9561-36D3-B091-557FEE7DFED5}"/>
          </ac:spMkLst>
        </pc:spChg>
        <pc:spChg chg="mod">
          <ac:chgData name="J Maycock" userId="3497bf96-5faf-4fd5-a867-7d40313b3c7b" providerId="ADAL" clId="{D0FE7B86-4471-4D57-95DE-DEF41C8DBAE6}" dt="2024-09-01T19:35:01.139" v="1674" actId="20577"/>
          <ac:spMkLst>
            <pc:docMk/>
            <pc:sldMk cId="1219629876" sldId="269"/>
            <ac:spMk id="24" creationId="{C4BA4EAC-32C2-D828-23D5-155302B577C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23A2A444-E08B-4E6A-A616-C2C0A4514BCA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C448C85D-DA65-4901-B85C-7B2575564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64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59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650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>
                    <a:tint val="82000"/>
                  </a:schemeClr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82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29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68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277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916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698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482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96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968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63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1AB053-A37E-404D-B7EF-C77D97CFCA6E}" type="datetimeFigureOut">
              <a:rPr lang="en-GB" smtClean="0"/>
              <a:t>01/09/2024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62A098-1D2D-472F-A31C-983A6664E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87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C71D687-8B1A-74CC-66C4-9BF3BA79000A}"/>
              </a:ext>
            </a:extLst>
          </p:cNvPr>
          <p:cNvSpPr/>
          <p:nvPr/>
        </p:nvSpPr>
        <p:spPr>
          <a:xfrm>
            <a:off x="101599" y="313362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92FD9A5-5491-5AD9-3CD6-E2EA87C4826F}"/>
              </a:ext>
            </a:extLst>
          </p:cNvPr>
          <p:cNvSpPr/>
          <p:nvPr/>
        </p:nvSpPr>
        <p:spPr>
          <a:xfrm>
            <a:off x="4405085" y="313362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745E329-F6C0-A733-E36B-FD8B3A67174E}"/>
              </a:ext>
            </a:extLst>
          </p:cNvPr>
          <p:cNvSpPr/>
          <p:nvPr/>
        </p:nvSpPr>
        <p:spPr>
          <a:xfrm>
            <a:off x="8708571" y="313362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2D7807E-CB4E-D2F3-1C62-68F3F3C56F10}"/>
              </a:ext>
            </a:extLst>
          </p:cNvPr>
          <p:cNvSpPr/>
          <p:nvPr/>
        </p:nvSpPr>
        <p:spPr>
          <a:xfrm>
            <a:off x="101599" y="5282240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7DD2154-CBBB-6F77-DFFE-76D5EE23982F}"/>
              </a:ext>
            </a:extLst>
          </p:cNvPr>
          <p:cNvSpPr/>
          <p:nvPr/>
        </p:nvSpPr>
        <p:spPr>
          <a:xfrm>
            <a:off x="4405085" y="5282240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00906C3-2529-C24D-E61D-7BCD4061BA4E}"/>
              </a:ext>
            </a:extLst>
          </p:cNvPr>
          <p:cNvSpPr/>
          <p:nvPr/>
        </p:nvSpPr>
        <p:spPr>
          <a:xfrm>
            <a:off x="8708571" y="5282240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7D5EF2-809A-A903-F176-5FDB445649F7}"/>
              </a:ext>
            </a:extLst>
          </p:cNvPr>
          <p:cNvSpPr/>
          <p:nvPr/>
        </p:nvSpPr>
        <p:spPr>
          <a:xfrm>
            <a:off x="4303485" y="4337448"/>
            <a:ext cx="3991429" cy="7982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Year 9 PE : Topic 1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Title: Reducing Risks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0512D08-195B-2067-C8AD-721DF5E72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772" y="4350828"/>
            <a:ext cx="733425" cy="771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907492-1A13-6858-9B11-2C686EAD3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8202" y="4364210"/>
            <a:ext cx="733425" cy="77152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2A99988-8097-3B56-010E-23A6B896876F}"/>
              </a:ext>
            </a:extLst>
          </p:cNvPr>
          <p:cNvSpPr/>
          <p:nvPr/>
        </p:nvSpPr>
        <p:spPr>
          <a:xfrm>
            <a:off x="1315453" y="414617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F0C54C-B20A-121F-E16A-BA1CD76F6FD9}"/>
              </a:ext>
            </a:extLst>
          </p:cNvPr>
          <p:cNvSpPr/>
          <p:nvPr/>
        </p:nvSpPr>
        <p:spPr>
          <a:xfrm>
            <a:off x="5598694" y="398575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35E48E-51CC-DF73-6553-4DA8BF509BA4}"/>
              </a:ext>
            </a:extLst>
          </p:cNvPr>
          <p:cNvSpPr/>
          <p:nvPr/>
        </p:nvSpPr>
        <p:spPr>
          <a:xfrm>
            <a:off x="9902179" y="414617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0CF301C-E60E-0753-3A01-64FA518E115F}"/>
              </a:ext>
            </a:extLst>
          </p:cNvPr>
          <p:cNvSpPr/>
          <p:nvPr/>
        </p:nvSpPr>
        <p:spPr>
          <a:xfrm>
            <a:off x="1315453" y="5529996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D75CF24-CA8B-8404-17DB-A39EB94D4CC2}"/>
              </a:ext>
            </a:extLst>
          </p:cNvPr>
          <p:cNvSpPr/>
          <p:nvPr/>
        </p:nvSpPr>
        <p:spPr>
          <a:xfrm>
            <a:off x="5598694" y="5513954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00D2304-EAA4-40C3-8E79-00E62132A069}"/>
              </a:ext>
            </a:extLst>
          </p:cNvPr>
          <p:cNvSpPr/>
          <p:nvPr/>
        </p:nvSpPr>
        <p:spPr>
          <a:xfrm>
            <a:off x="9902179" y="5529996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Key words: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77A86E-856F-1A8B-9A6B-1F5FCACCE3E6}"/>
              </a:ext>
            </a:extLst>
          </p:cNvPr>
          <p:cNvSpPr txBox="1"/>
          <p:nvPr/>
        </p:nvSpPr>
        <p:spPr>
          <a:xfrm>
            <a:off x="101599" y="709789"/>
            <a:ext cx="390718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Century Gothic" panose="020B0502020202020204" pitchFamily="34" charset="0"/>
              </a:rPr>
              <a:t>Reducing Risks </a:t>
            </a:r>
          </a:p>
          <a:p>
            <a:endParaRPr lang="en-GB" sz="1600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Before you take part in a sport there are various methods you can use to reduce risks.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These methods are designed to reduce the risk of an injury happening in a sport. They cannot guarantee an injury will not happen. </a:t>
            </a:r>
          </a:p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The methods are: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Risk Assessment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Medicals and Screening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National Governing Body Strategies </a:t>
            </a:r>
          </a:p>
          <a:p>
            <a:endParaRPr lang="en-GB" sz="2400" b="1" i="1" u="sng" dirty="0"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A9148D-E8C8-BF39-2556-EFF9B58BEB5E}"/>
              </a:ext>
            </a:extLst>
          </p:cNvPr>
          <p:cNvSpPr txBox="1"/>
          <p:nvPr/>
        </p:nvSpPr>
        <p:spPr>
          <a:xfrm>
            <a:off x="4558450" y="871276"/>
            <a:ext cx="360045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Risk Assessment </a:t>
            </a:r>
          </a:p>
          <a:p>
            <a:pPr algn="ctr"/>
            <a:endParaRPr lang="en-GB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A risk assessment is used to: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Identify risks.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Identify who is at risk.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Identify the level of risk.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Identify ways to reduce the risks.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A risk assessment should be carried out and checked before sport takes place. 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A4B55E-D104-0A34-EB87-CAE1FAA72664}"/>
              </a:ext>
            </a:extLst>
          </p:cNvPr>
          <p:cNvSpPr txBox="1"/>
          <p:nvPr/>
        </p:nvSpPr>
        <p:spPr>
          <a:xfrm>
            <a:off x="8844584" y="871276"/>
            <a:ext cx="360045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Risk Assessment </a:t>
            </a:r>
          </a:p>
          <a:p>
            <a:pPr algn="ctr"/>
            <a:endParaRPr lang="en-GB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Examples of risks which can be identified include: wet playing areas, broken equipment, lack of warming up or overcrowding.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If any potential risk is identified, a control measure should be put in place to stop the risk from happening. 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5AA483-39FE-A61A-02DA-0051C2D70DCC}"/>
              </a:ext>
            </a:extLst>
          </p:cNvPr>
          <p:cNvSpPr txBox="1"/>
          <p:nvPr/>
        </p:nvSpPr>
        <p:spPr>
          <a:xfrm>
            <a:off x="4346800" y="5907575"/>
            <a:ext cx="4107997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 b="1" dirty="0"/>
              <a:t>  </a:t>
            </a:r>
            <a:endParaRPr lang="en-GB" sz="1500" dirty="0"/>
          </a:p>
          <a:p>
            <a:pPr algn="ctr"/>
            <a:endParaRPr lang="en-GB" sz="1600" dirty="0"/>
          </a:p>
          <a:p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76E13A7-FA86-8201-597A-FC9567C5E6A6}"/>
              </a:ext>
            </a:extLst>
          </p:cNvPr>
          <p:cNvSpPr txBox="1"/>
          <p:nvPr/>
        </p:nvSpPr>
        <p:spPr>
          <a:xfrm>
            <a:off x="8708569" y="5530850"/>
            <a:ext cx="39331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Risk Assessment </a:t>
            </a:r>
            <a:r>
              <a:rPr lang="en-GB" dirty="0">
                <a:latin typeface="Century Gothic" panose="020B0502020202020204" pitchFamily="34" charset="0"/>
              </a:rPr>
              <a:t>– a method used to identify any risks that could cause an injury.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Control Measure  </a:t>
            </a:r>
            <a:r>
              <a:rPr lang="en-GB" dirty="0">
                <a:latin typeface="Century Gothic" panose="020B0502020202020204" pitchFamily="34" charset="0"/>
              </a:rPr>
              <a:t>-  A way to reduce the risk from causing harm. For example cleaning up a wet floor.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Questionnaire </a:t>
            </a:r>
            <a:r>
              <a:rPr lang="en-GB" dirty="0">
                <a:latin typeface="Century Gothic" panose="020B0502020202020204" pitchFamily="34" charset="0"/>
              </a:rPr>
              <a:t>– a set of questions to answer.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National Governing Body (NGB) </a:t>
            </a:r>
            <a:r>
              <a:rPr lang="en-GB" dirty="0">
                <a:latin typeface="Century Gothic" panose="020B0502020202020204" pitchFamily="34" charset="0"/>
              </a:rPr>
              <a:t>– they are in control of a sport.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938E75D-9561-36D3-B091-557FEE7DFED5}"/>
              </a:ext>
            </a:extLst>
          </p:cNvPr>
          <p:cNvSpPr txBox="1"/>
          <p:nvPr/>
        </p:nvSpPr>
        <p:spPr>
          <a:xfrm>
            <a:off x="101599" y="5884819"/>
            <a:ext cx="393314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Medicals and Screening</a:t>
            </a:r>
          </a:p>
          <a:p>
            <a:pPr algn="ctr"/>
            <a:endParaRPr lang="en-GB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Medicals and screening can be carried out before someone takes part in sport to identify if they have any: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Medical problems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Health concerns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This can involve completing questionnaires, carrying out fitness tests or being measured or weighed.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4BA4EAC-32C2-D828-23D5-155302B577C7}"/>
              </a:ext>
            </a:extLst>
          </p:cNvPr>
          <p:cNvSpPr txBox="1"/>
          <p:nvPr/>
        </p:nvSpPr>
        <p:spPr>
          <a:xfrm>
            <a:off x="4463368" y="5854041"/>
            <a:ext cx="39914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Century Gothic" panose="020B0502020202020204" pitchFamily="34" charset="0"/>
              </a:rPr>
              <a:t>National Governing Body Strategies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A National Governing Body (NGB) controls each sport.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An example is The FA (Football Association) who oversee football in England.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An NGB can reduce risks in a sport by introducing new rules to keep players safe. For example :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All coaches must be qualified, only certain equipment can be used or in football no heading the ball before the age of 12. </a:t>
            </a:r>
          </a:p>
          <a:p>
            <a:pPr algn="ctr"/>
            <a:r>
              <a:rPr lang="en-GB" sz="1600" dirty="0"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629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398988B-A003-EB62-5D8E-59E5F7A05B53}"/>
              </a:ext>
            </a:extLst>
          </p:cNvPr>
          <p:cNvSpPr/>
          <p:nvPr/>
        </p:nvSpPr>
        <p:spPr>
          <a:xfrm>
            <a:off x="8708571" y="5282240"/>
            <a:ext cx="3991429" cy="390434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7D5EF2-809A-A903-F176-5FDB445649F7}"/>
              </a:ext>
            </a:extLst>
          </p:cNvPr>
          <p:cNvSpPr/>
          <p:nvPr/>
        </p:nvSpPr>
        <p:spPr>
          <a:xfrm>
            <a:off x="4303485" y="4337448"/>
            <a:ext cx="3991429" cy="7982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Year 9 PE : Topic 1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Title: Reducing Risks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0512D08-195B-2067-C8AD-721DF5E72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772" y="4350828"/>
            <a:ext cx="733425" cy="771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907492-1A13-6858-9B11-2C686EAD3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8202" y="4364210"/>
            <a:ext cx="733425" cy="77152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2A99988-8097-3B56-010E-23A6B896876F}"/>
              </a:ext>
            </a:extLst>
          </p:cNvPr>
          <p:cNvSpPr/>
          <p:nvPr/>
        </p:nvSpPr>
        <p:spPr>
          <a:xfrm>
            <a:off x="1315453" y="414617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F0C54C-B20A-121F-E16A-BA1CD76F6FD9}"/>
              </a:ext>
            </a:extLst>
          </p:cNvPr>
          <p:cNvSpPr/>
          <p:nvPr/>
        </p:nvSpPr>
        <p:spPr>
          <a:xfrm>
            <a:off x="5598694" y="398575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35E48E-51CC-DF73-6553-4DA8BF509BA4}"/>
              </a:ext>
            </a:extLst>
          </p:cNvPr>
          <p:cNvSpPr/>
          <p:nvPr/>
        </p:nvSpPr>
        <p:spPr>
          <a:xfrm>
            <a:off x="9902179" y="414617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0CF301C-E60E-0753-3A01-64FA518E115F}"/>
              </a:ext>
            </a:extLst>
          </p:cNvPr>
          <p:cNvSpPr/>
          <p:nvPr/>
        </p:nvSpPr>
        <p:spPr>
          <a:xfrm>
            <a:off x="1315453" y="5529996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D75CF24-CA8B-8404-17DB-A39EB94D4CC2}"/>
              </a:ext>
            </a:extLst>
          </p:cNvPr>
          <p:cNvSpPr/>
          <p:nvPr/>
        </p:nvSpPr>
        <p:spPr>
          <a:xfrm>
            <a:off x="5598694" y="5513954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Week 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00D2304-EAA4-40C3-8E79-00E62132A069}"/>
              </a:ext>
            </a:extLst>
          </p:cNvPr>
          <p:cNvSpPr/>
          <p:nvPr/>
        </p:nvSpPr>
        <p:spPr>
          <a:xfrm>
            <a:off x="9902179" y="5529996"/>
            <a:ext cx="1604210" cy="38748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Key words: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C49477-1CC7-9DE1-D047-4C73AD819E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020838"/>
              </p:ext>
            </p:extLst>
          </p:nvPr>
        </p:nvGraphicFramePr>
        <p:xfrm>
          <a:off x="141865" y="943868"/>
          <a:ext cx="3951385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855">
                  <a:extLst>
                    <a:ext uri="{9D8B030D-6E8A-4147-A177-3AD203B41FA5}">
                      <a16:colId xmlns:a16="http://schemas.microsoft.com/office/drawing/2014/main" val="707379950"/>
                    </a:ext>
                  </a:extLst>
                </a:gridCol>
                <a:gridCol w="2486530">
                  <a:extLst>
                    <a:ext uri="{9D8B030D-6E8A-4147-A177-3AD203B41FA5}">
                      <a16:colId xmlns:a16="http://schemas.microsoft.com/office/drawing/2014/main" val="2730753676"/>
                    </a:ext>
                  </a:extLst>
                </a:gridCol>
              </a:tblGrid>
              <a:tr h="171073">
                <a:tc>
                  <a:txBody>
                    <a:bodyPr/>
                    <a:lstStyle/>
                    <a:p>
                      <a:r>
                        <a:rPr lang="en-GB" sz="1400"/>
                        <a:t>Questions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11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Why do you need to reduce risks in sport?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To reduce the chance of someone becoming injured.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94177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Can reducing risks stop injuries from happening?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Reducing risks cannot guarantee an injury will not happen. They only can reduce the chance they happen.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944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are the ways you can reduce risks in sport?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Risk Assessment</a:t>
                      </a:r>
                    </a:p>
                    <a:p>
                      <a:pPr algn="l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Medicals and Screening </a:t>
                      </a:r>
                    </a:p>
                    <a:p>
                      <a:pPr algn="l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National Governing Body Strategies 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751686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0F764E-D976-159B-0E55-2AC115F774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766254"/>
              </p:ext>
            </p:extLst>
          </p:nvPr>
        </p:nvGraphicFramePr>
        <p:xfrm>
          <a:off x="4425106" y="943868"/>
          <a:ext cx="3951385" cy="2972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8459">
                  <a:extLst>
                    <a:ext uri="{9D8B030D-6E8A-4147-A177-3AD203B41FA5}">
                      <a16:colId xmlns:a16="http://schemas.microsoft.com/office/drawing/2014/main" val="707379950"/>
                    </a:ext>
                  </a:extLst>
                </a:gridCol>
                <a:gridCol w="1882926">
                  <a:extLst>
                    <a:ext uri="{9D8B030D-6E8A-4147-A177-3AD203B41FA5}">
                      <a16:colId xmlns:a16="http://schemas.microsoft.com/office/drawing/2014/main" val="2730753676"/>
                    </a:ext>
                  </a:extLst>
                </a:gridCol>
              </a:tblGrid>
              <a:tr h="171073">
                <a:tc>
                  <a:txBody>
                    <a:bodyPr/>
                    <a:lstStyle/>
                    <a:p>
                      <a:r>
                        <a:rPr lang="en-GB" sz="1400"/>
                        <a:t>Questions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11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When should a risk assessment be carried out?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Before sport takes place.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94177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is one of the things a risk assessment does?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Identify risks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944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is one of the things a risk assessment does?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Identify who is at risk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751686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is one of the things a risk assessment does?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Identify the level of risk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789334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</a:rPr>
                        <a:t>What is one of the things a risk assessment does?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Identify ways to reduce the risk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566979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B2EC7FA-AC7F-3F2B-4778-6730EA6F36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925147"/>
              </p:ext>
            </p:extLst>
          </p:nvPr>
        </p:nvGraphicFramePr>
        <p:xfrm>
          <a:off x="8661627" y="973336"/>
          <a:ext cx="3951385" cy="24133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855">
                  <a:extLst>
                    <a:ext uri="{9D8B030D-6E8A-4147-A177-3AD203B41FA5}">
                      <a16:colId xmlns:a16="http://schemas.microsoft.com/office/drawing/2014/main" val="707379950"/>
                    </a:ext>
                  </a:extLst>
                </a:gridCol>
                <a:gridCol w="2486530">
                  <a:extLst>
                    <a:ext uri="{9D8B030D-6E8A-4147-A177-3AD203B41FA5}">
                      <a16:colId xmlns:a16="http://schemas.microsoft.com/office/drawing/2014/main" val="2730753676"/>
                    </a:ext>
                  </a:extLst>
                </a:gridCol>
              </a:tblGrid>
              <a:tr h="171073">
                <a:tc>
                  <a:txBody>
                    <a:bodyPr/>
                    <a:lstStyle/>
                    <a:p>
                      <a:r>
                        <a:rPr lang="en-GB" sz="1400"/>
                        <a:t>Questions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11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should happen if you identify a risk 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control measure should be put in place to reduce the risk from causing harm.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94177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is a control measure?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 way to reduce the risk for example cleaning a wet floor.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944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are examples of risks 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Wet playing area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Broken equipment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Not warming up 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Overcrowding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75168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F09A58E8-2757-8AEF-9F81-FA77147F2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255148"/>
              </p:ext>
            </p:extLst>
          </p:nvPr>
        </p:nvGraphicFramePr>
        <p:xfrm>
          <a:off x="141865" y="6576882"/>
          <a:ext cx="3951385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855">
                  <a:extLst>
                    <a:ext uri="{9D8B030D-6E8A-4147-A177-3AD203B41FA5}">
                      <a16:colId xmlns:a16="http://schemas.microsoft.com/office/drawing/2014/main" val="707379950"/>
                    </a:ext>
                  </a:extLst>
                </a:gridCol>
                <a:gridCol w="2486530">
                  <a:extLst>
                    <a:ext uri="{9D8B030D-6E8A-4147-A177-3AD203B41FA5}">
                      <a16:colId xmlns:a16="http://schemas.microsoft.com/office/drawing/2014/main" val="2730753676"/>
                    </a:ext>
                  </a:extLst>
                </a:gridCol>
              </a:tblGrid>
              <a:tr h="171073">
                <a:tc>
                  <a:txBody>
                    <a:bodyPr/>
                    <a:lstStyle/>
                    <a:p>
                      <a:r>
                        <a:rPr lang="en-GB" sz="1400"/>
                        <a:t>Questions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11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When should medicals and screening be carried out 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Before someone takes part in sport.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94177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Why do you do medicals or screening?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To see if there are any medical or health problems.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944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could medicals or screening include?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Questionnaires 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Fitness tests 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Being measured 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Being weighed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75168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C25A5D4-4BB6-47E9-8070-5BB82E805D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97383"/>
              </p:ext>
            </p:extLst>
          </p:nvPr>
        </p:nvGraphicFramePr>
        <p:xfrm>
          <a:off x="4425106" y="6576882"/>
          <a:ext cx="3951385" cy="2693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855">
                  <a:extLst>
                    <a:ext uri="{9D8B030D-6E8A-4147-A177-3AD203B41FA5}">
                      <a16:colId xmlns:a16="http://schemas.microsoft.com/office/drawing/2014/main" val="707379950"/>
                    </a:ext>
                  </a:extLst>
                </a:gridCol>
                <a:gridCol w="2486530">
                  <a:extLst>
                    <a:ext uri="{9D8B030D-6E8A-4147-A177-3AD203B41FA5}">
                      <a16:colId xmlns:a16="http://schemas.microsoft.com/office/drawing/2014/main" val="2730753676"/>
                    </a:ext>
                  </a:extLst>
                </a:gridCol>
              </a:tblGrid>
              <a:tr h="171073">
                <a:tc>
                  <a:txBody>
                    <a:bodyPr/>
                    <a:lstStyle/>
                    <a:p>
                      <a:r>
                        <a:rPr lang="en-GB" sz="1400"/>
                        <a:t>Questions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11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What does NGB stand for?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National Governing Body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94177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Give an example of an NGB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The FA (Football Association)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9449572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How can a NGB reduce risks in sport?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Introducing new rules in a sport.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751686"/>
                  </a:ext>
                </a:extLst>
              </a:tr>
              <a:tr h="4626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Give examples of what rules an NGB could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Qualified coaches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Only approved equipment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No heading in football before the age of 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78933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6514B43-B0A6-3EEE-1EF0-4E9D83A34664}"/>
              </a:ext>
            </a:extLst>
          </p:cNvPr>
          <p:cNvSpPr txBox="1"/>
          <p:nvPr/>
        </p:nvSpPr>
        <p:spPr>
          <a:xfrm>
            <a:off x="8766855" y="5696653"/>
            <a:ext cx="39331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Risk Assessment </a:t>
            </a:r>
            <a:r>
              <a:rPr lang="en-GB" dirty="0">
                <a:latin typeface="Century Gothic" panose="020B0502020202020204" pitchFamily="34" charset="0"/>
              </a:rPr>
              <a:t>– a method used to identify any risks that could cause an injury.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Control Measure  </a:t>
            </a:r>
            <a:r>
              <a:rPr lang="en-GB" dirty="0">
                <a:latin typeface="Century Gothic" panose="020B0502020202020204" pitchFamily="34" charset="0"/>
              </a:rPr>
              <a:t>-  A way to reduce the risk from causing harm. For example cleaning up a wet floor.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Questionnaire </a:t>
            </a:r>
            <a:r>
              <a:rPr lang="en-GB" dirty="0">
                <a:latin typeface="Century Gothic" panose="020B0502020202020204" pitchFamily="34" charset="0"/>
              </a:rPr>
              <a:t>– a set of questions to answer.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National Governing Body (NGB) </a:t>
            </a:r>
            <a:r>
              <a:rPr lang="en-GB" dirty="0">
                <a:latin typeface="Century Gothic" panose="020B0502020202020204" pitchFamily="34" charset="0"/>
              </a:rPr>
              <a:t>– they are in control of a sport. </a:t>
            </a:r>
          </a:p>
        </p:txBody>
      </p:sp>
    </p:spTree>
    <p:extLst>
      <p:ext uri="{BB962C8B-B14F-4D97-AF65-F5344CB8AC3E}">
        <p14:creationId xmlns:p14="http://schemas.microsoft.com/office/powerpoint/2010/main" val="3309644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434</TotalTime>
  <Words>760</Words>
  <Application>Microsoft Office PowerPoint</Application>
  <PresentationFormat>A3 Paper (297x420 mm)</PresentationFormat>
  <Paragraphs>121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Wolstenholme</dc:creator>
  <cp:lastModifiedBy>J Maycock</cp:lastModifiedBy>
  <cp:revision>4</cp:revision>
  <cp:lastPrinted>2024-05-23T14:26:36Z</cp:lastPrinted>
  <dcterms:created xsi:type="dcterms:W3CDTF">2024-05-22T19:22:48Z</dcterms:created>
  <dcterms:modified xsi:type="dcterms:W3CDTF">2024-09-01T19:35:16Z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2024-05-22T20:15:20Z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14d57f1e-6165-4f1e-b20c-2dcfa5266152</vt:lpwstr>
  </property>
  <property fmtid="{D5CDD505-2E9C-101B-9397-08002B2CF9AE}" pid="8" name="MSIP_Label_f9d133d5-5401-4903-95cd-de83b334d2cb_ContentBits">
    <vt:lpwstr>0</vt:lpwstr>
  </property>
</Properties>
</file>