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60" r:id="rId2"/>
    <p:sldId id="257" r:id="rId3"/>
    <p:sldId id="258" r:id="rId4"/>
    <p:sldId id="259" r:id="rId5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A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3D34EE-A5DD-4EAC-A802-756B196A62CB}" v="4" dt="2022-08-13T15:11:47.11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57" d="100"/>
          <a:sy n="57" d="100"/>
        </p:scale>
        <p:origin x="1948" y="3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FCA81E-66B2-4E8C-B997-265715FDF365}" type="datetimeFigureOut">
              <a:rPr lang="en-GB" smtClean="0"/>
              <a:t>16/10/2024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F83CEA-88F0-492F-86A4-0A3ABF7A7F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641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F83CEA-88F0-492F-86A4-0A3ABF7A7F4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4332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931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902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270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7784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955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3531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008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97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331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2625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685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0FF9A-E693-BB45-80EA-13D6EB29E71A}" type="datetimeFigureOut">
              <a:rPr lang="en-US" smtClean="0"/>
              <a:t>10/16/2024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14008-1613-CC46-9883-228FEC278DE4}" type="slidenum">
              <a:rPr lang="fr-FR" smtClean="0"/>
              <a:t>‹#›</a:t>
            </a:fld>
            <a:endParaRPr lang="fr-FR"/>
          </a:p>
        </p:txBody>
      </p:sp>
      <p:sp>
        <p:nvSpPr>
          <p:cNvPr id="7" name="MSIPCMContentMarking" descr="{&quot;HashCode&quot;:820584992,&quot;Placement&quot;:&quot;Footer&quot;,&quot;Top&quot;:699.343,&quot;Left&quot;:0.0,&quot;SlideWidth&quot;:540,&quot;SlideHeight&quot;:720}">
            <a:extLst>
              <a:ext uri="{FF2B5EF4-FFF2-40B4-BE49-F238E27FC236}">
                <a16:creationId xmlns:a16="http://schemas.microsoft.com/office/drawing/2014/main" id="{CE61B92F-3327-45DC-A4C6-60A67F6671BE}"/>
              </a:ext>
            </a:extLst>
          </p:cNvPr>
          <p:cNvSpPr txBox="1"/>
          <p:nvPr userDrawn="1"/>
        </p:nvSpPr>
        <p:spPr>
          <a:xfrm>
            <a:off x="0" y="8881656"/>
            <a:ext cx="730946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</a:rPr>
              <a:t>Students</a:t>
            </a:r>
          </a:p>
        </p:txBody>
      </p:sp>
      <p:sp>
        <p:nvSpPr>
          <p:cNvPr id="8" name="MSIPCMContentMarking" descr="{&quot;HashCode&quot;:796447423,&quot;Placement&quot;:&quot;Header&quot;,&quot;Top&quot;:0.0,&quot;Left&quot;:0.0,&quot;SlideWidth&quot;:540,&quot;SlideHeight&quot;:720}">
            <a:extLst>
              <a:ext uri="{FF2B5EF4-FFF2-40B4-BE49-F238E27FC236}">
                <a16:creationId xmlns:a16="http://schemas.microsoft.com/office/drawing/2014/main" id="{02A29997-B950-48E3-BAEC-5E8BD6629FA9}"/>
              </a:ext>
            </a:extLst>
          </p:cNvPr>
          <p:cNvSpPr txBox="1"/>
          <p:nvPr userDrawn="1"/>
        </p:nvSpPr>
        <p:spPr>
          <a:xfrm>
            <a:off x="0" y="0"/>
            <a:ext cx="730946" cy="262344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</a:rPr>
              <a:t>Students</a:t>
            </a:r>
          </a:p>
        </p:txBody>
      </p:sp>
    </p:spTree>
    <p:extLst>
      <p:ext uri="{BB962C8B-B14F-4D97-AF65-F5344CB8AC3E}">
        <p14:creationId xmlns:p14="http://schemas.microsoft.com/office/powerpoint/2010/main" val="3006957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6486720"/>
              </p:ext>
            </p:extLst>
          </p:nvPr>
        </p:nvGraphicFramePr>
        <p:xfrm>
          <a:off x="313899" y="497938"/>
          <a:ext cx="6258813" cy="83176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9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1017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17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En vacances: 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noProof="0" dirty="0"/>
                        <a:t>Grammar</a:t>
                      </a:r>
                      <a:r>
                        <a:rPr lang="fr-FR" sz="14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51923"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sz="1800" dirty="0"/>
                    </a:p>
                    <a:p>
                      <a:endParaRPr lang="fr-FR" sz="1200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  <a:p>
                      <a:endParaRPr lang="fr-FR" sz="100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GB" sz="1400" b="1" baseline="0" noProof="0" dirty="0"/>
                        <a:t>Reflexive Verbs: Present Tense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17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Les vacances passées et futures: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noProof="0" dirty="0"/>
                        <a:t>Grammar: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70089">
                <a:tc>
                  <a:txBody>
                    <a:bodyPr/>
                    <a:lstStyle/>
                    <a:p>
                      <a:endParaRPr lang="fr-FR" sz="1200" b="1" dirty="0"/>
                    </a:p>
                    <a:p>
                      <a:endParaRPr lang="fr-FR" sz="5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500" b="0" dirty="0"/>
                    </a:p>
                    <a:p>
                      <a:pPr marL="0" indent="0">
                        <a:lnSpc>
                          <a:spcPct val="80000"/>
                        </a:lnSpc>
                        <a:buFont typeface="Wingdings" charset="0"/>
                        <a:buNone/>
                      </a:pPr>
                      <a:endParaRPr lang="fr-FR" sz="1200" b="0" baseline="0" dirty="0"/>
                    </a:p>
                    <a:p>
                      <a:pPr marL="171450" indent="-171450">
                        <a:lnSpc>
                          <a:spcPct val="80000"/>
                        </a:lnSpc>
                        <a:buFont typeface="Wingdings" charset="0"/>
                        <a:buChar char="è"/>
                      </a:pPr>
                      <a:endParaRPr lang="fr-FR" sz="1200" b="0" baseline="0" dirty="0"/>
                    </a:p>
                    <a:p>
                      <a:pPr marL="0" indent="0">
                        <a:lnSpc>
                          <a:spcPct val="80000"/>
                        </a:lnSpc>
                        <a:buFont typeface="Wingdings" charset="0"/>
                        <a:buNone/>
                      </a:pPr>
                      <a:endParaRPr lang="fr-FR" sz="1200" b="0" baseline="0" dirty="0"/>
                    </a:p>
                    <a:p>
                      <a:pPr marL="171450" indent="-171450">
                        <a:lnSpc>
                          <a:spcPct val="80000"/>
                        </a:lnSpc>
                        <a:buFont typeface="Wingdings" charset="0"/>
                        <a:buChar char="è"/>
                      </a:pPr>
                      <a:endParaRPr lang="fr-FR" sz="1200" b="0" baseline="0" dirty="0"/>
                    </a:p>
                    <a:p>
                      <a:pPr marL="0" indent="0">
                        <a:lnSpc>
                          <a:spcPct val="80000"/>
                        </a:lnSpc>
                        <a:buFont typeface="Wingdings" charset="0"/>
                        <a:buNone/>
                      </a:pPr>
                      <a:endParaRPr lang="fr-FR" sz="1200" b="1" baseline="0" dirty="0"/>
                    </a:p>
                    <a:p>
                      <a:pPr marL="0" indent="0">
                        <a:lnSpc>
                          <a:spcPct val="80000"/>
                        </a:lnSpc>
                        <a:buFont typeface="Wingdings" charset="0"/>
                        <a:buNone/>
                      </a:pPr>
                      <a:endParaRPr lang="fr-FR" sz="12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  <a:p>
                      <a:endParaRPr lang="fr-FR" sz="120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264911" y="513134"/>
            <a:ext cx="48853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1. DESCRIBING HOLIDAYS – PAST, PRESENT AND FUTURE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374567" y="1318127"/>
          <a:ext cx="3054431" cy="22896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50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39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65046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chemeClr val="tx1"/>
                          </a:solidFill>
                        </a:rPr>
                        <a:t>L’Algérie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chemeClr val="tx1"/>
                          </a:solidFill>
                        </a:rPr>
                        <a:t>L’Allemagne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chemeClr val="tx1"/>
                          </a:solidFill>
                        </a:rPr>
                        <a:t>L’Angleterre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chemeClr val="tx1"/>
                          </a:solidFill>
                        </a:rPr>
                        <a:t>L’Autriche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>
                          <a:solidFill>
                            <a:schemeClr val="tx1"/>
                          </a:solidFill>
                        </a:rPr>
                        <a:t>L’Espagne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chemeClr val="tx1"/>
                          </a:solidFill>
                        </a:rPr>
                        <a:t>Le Japon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chemeClr val="tx1"/>
                          </a:solidFill>
                        </a:rPr>
                        <a:t>Le Pakistan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chemeClr val="tx1"/>
                          </a:solidFill>
                        </a:rPr>
                        <a:t>Le pays de Galles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chemeClr val="tx1"/>
                          </a:solidFill>
                        </a:rPr>
                        <a:t>La Belgique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chemeClr val="tx1"/>
                          </a:solidFill>
                        </a:rPr>
                        <a:t>La Croatie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chemeClr val="tx1"/>
                          </a:solidFill>
                        </a:rPr>
                        <a:t>La France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chemeClr val="tx1"/>
                          </a:solidFill>
                        </a:rPr>
                        <a:t>La Pologne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>
                          <a:solidFill>
                            <a:schemeClr val="tx1"/>
                          </a:solidFill>
                        </a:rPr>
                        <a:t>La Suisse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>
                          <a:solidFill>
                            <a:schemeClr val="tx1"/>
                          </a:solidFill>
                        </a:rPr>
                        <a:t>Les États-Unis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dirty="0">
                          <a:solidFill>
                            <a:schemeClr val="tx1"/>
                          </a:solidFill>
                        </a:rPr>
                        <a:t>Les Pays-Bas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en-GB" sz="1200" b="0" noProof="0" dirty="0">
                          <a:solidFill>
                            <a:schemeClr val="tx1"/>
                          </a:solidFill>
                        </a:rPr>
                        <a:t>Algeria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en-GB" sz="1200" b="0" noProof="0" dirty="0">
                          <a:solidFill>
                            <a:schemeClr val="tx1"/>
                          </a:solidFill>
                        </a:rPr>
                        <a:t>Germany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en-GB" sz="1200" b="0" noProof="0" dirty="0">
                          <a:solidFill>
                            <a:schemeClr val="tx1"/>
                          </a:solidFill>
                        </a:rPr>
                        <a:t>England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en-GB" sz="1200" b="0" noProof="0" dirty="0">
                          <a:solidFill>
                            <a:schemeClr val="tx1"/>
                          </a:solidFill>
                        </a:rPr>
                        <a:t>Austria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en-GB" sz="1200" b="0" noProof="0" dirty="0">
                          <a:solidFill>
                            <a:schemeClr val="tx1"/>
                          </a:solidFill>
                        </a:rPr>
                        <a:t>Spain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en-GB" sz="1200" b="0" noProof="0" dirty="0">
                          <a:solidFill>
                            <a:schemeClr val="tx1"/>
                          </a:solidFill>
                        </a:rPr>
                        <a:t>Japan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en-GB" sz="1200" b="0" noProof="0" dirty="0">
                          <a:solidFill>
                            <a:schemeClr val="tx1"/>
                          </a:solidFill>
                        </a:rPr>
                        <a:t>Pakistan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en-GB" sz="1200" b="0" noProof="0" dirty="0">
                          <a:solidFill>
                            <a:schemeClr val="tx1"/>
                          </a:solidFill>
                        </a:rPr>
                        <a:t>Wales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en-GB" sz="1200" b="0" noProof="0" dirty="0">
                          <a:solidFill>
                            <a:schemeClr val="tx1"/>
                          </a:solidFill>
                        </a:rPr>
                        <a:t>Belgium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en-GB" sz="1200" b="0" noProof="0" dirty="0">
                          <a:solidFill>
                            <a:schemeClr val="tx1"/>
                          </a:solidFill>
                        </a:rPr>
                        <a:t>Croatia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en-GB" sz="1200" b="0" noProof="0" dirty="0">
                          <a:solidFill>
                            <a:schemeClr val="tx1"/>
                          </a:solidFill>
                        </a:rPr>
                        <a:t>France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en-GB" sz="1200" b="0" noProof="0" dirty="0">
                          <a:solidFill>
                            <a:schemeClr val="tx1"/>
                          </a:solidFill>
                        </a:rPr>
                        <a:t>Poland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en-GB" sz="1200" b="0" noProof="0" dirty="0">
                          <a:solidFill>
                            <a:schemeClr val="tx1"/>
                          </a:solidFill>
                        </a:rPr>
                        <a:t>Switzerland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en-GB" sz="1200" b="0" noProof="0" dirty="0">
                          <a:solidFill>
                            <a:schemeClr val="tx1"/>
                          </a:solidFill>
                        </a:rPr>
                        <a:t>USA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en-GB" sz="1200" b="0" noProof="0" dirty="0">
                          <a:solidFill>
                            <a:schemeClr val="tx1"/>
                          </a:solidFill>
                        </a:rPr>
                        <a:t>Netherlands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371854" y="3652012"/>
          <a:ext cx="3062461" cy="14359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43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81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97044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000" b="1" dirty="0">
                          <a:solidFill>
                            <a:srgbClr val="000000"/>
                          </a:solidFill>
                        </a:rPr>
                        <a:t>Normalement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1" dirty="0">
                          <a:solidFill>
                            <a:srgbClr val="000000"/>
                          </a:solidFill>
                        </a:rPr>
                        <a:t>Je passe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1" dirty="0">
                          <a:solidFill>
                            <a:srgbClr val="000000"/>
                          </a:solidFill>
                        </a:rPr>
                        <a:t>Je vais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1" dirty="0">
                        <a:solidFill>
                          <a:srgbClr val="000000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1" dirty="0">
                        <a:solidFill>
                          <a:srgbClr val="000000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1" dirty="0">
                          <a:solidFill>
                            <a:srgbClr val="000000"/>
                          </a:solidFill>
                        </a:rPr>
                        <a:t>Je voyage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1" dirty="0">
                          <a:solidFill>
                            <a:srgbClr val="000000"/>
                          </a:solidFill>
                        </a:rPr>
                        <a:t>Je fais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1" dirty="0">
                          <a:solidFill>
                            <a:srgbClr val="000000"/>
                          </a:solidFill>
                        </a:rPr>
                        <a:t>Je loge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1" dirty="0">
                        <a:solidFill>
                          <a:srgbClr val="000000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1" dirty="0">
                          <a:solidFill>
                            <a:srgbClr val="000000"/>
                          </a:solidFill>
                        </a:rPr>
                        <a:t>C’est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fr-FR" sz="1100" b="0" dirty="0">
                        <a:solidFill>
                          <a:srgbClr val="000000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rgbClr val="000000"/>
                          </a:solidFill>
                        </a:rPr>
                        <a:t>mes vacances en/au/à l’/aux …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rgbClr val="000000"/>
                          </a:solidFill>
                        </a:rPr>
                        <a:t>au bord de la mer/à la campagne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rgbClr val="000000"/>
                          </a:solidFill>
                        </a:rPr>
                        <a:t>avec ma famille/mes </a:t>
                      </a:r>
                      <a:r>
                        <a:rPr lang="fr-FR" sz="1100" b="0" noProof="0" dirty="0">
                          <a:solidFill>
                            <a:srgbClr val="000000"/>
                          </a:solidFill>
                        </a:rPr>
                        <a:t>grands-parents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rgbClr val="000000"/>
                          </a:solidFill>
                        </a:rPr>
                        <a:t>en train/avion/ferry/voiture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rgbClr val="000000"/>
                          </a:solidFill>
                        </a:rPr>
                        <a:t>du camping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rgbClr val="000000"/>
                          </a:solidFill>
                        </a:rPr>
                        <a:t>dans un gîte/un hôtel/  chez ma tante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100" b="0" dirty="0">
                          <a:solidFill>
                            <a:srgbClr val="000000"/>
                          </a:solidFill>
                        </a:rPr>
                        <a:t>génial/extra/assez ennuyeux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4" name="Rounded Rectangle 13"/>
          <p:cNvSpPr/>
          <p:nvPr/>
        </p:nvSpPr>
        <p:spPr>
          <a:xfrm>
            <a:off x="5010595" y="1715103"/>
            <a:ext cx="1501446" cy="1602480"/>
          </a:xfrm>
          <a:prstGeom prst="roundRect">
            <a:avLst/>
          </a:prstGeom>
          <a:solidFill>
            <a:schemeClr val="bg1"/>
          </a:solidFill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fr-FR" sz="1100" b="1" u="sng" dirty="0">
                <a:solidFill>
                  <a:srgbClr val="800000"/>
                </a:solidFill>
              </a:rPr>
              <a:t>se reposer : to </a:t>
            </a:r>
            <a:r>
              <a:rPr lang="en-GB" sz="1100" b="1" u="sng" dirty="0">
                <a:solidFill>
                  <a:srgbClr val="800000"/>
                </a:solidFill>
              </a:rPr>
              <a:t>rest</a:t>
            </a:r>
            <a:r>
              <a:rPr lang="fr-FR" sz="1100" b="1" u="sng" dirty="0">
                <a:solidFill>
                  <a:srgbClr val="800000"/>
                </a:solidFill>
              </a:rPr>
              <a:t> /relax </a:t>
            </a:r>
          </a:p>
          <a:p>
            <a:pPr algn="ctr">
              <a:lnSpc>
                <a:spcPct val="90000"/>
              </a:lnSpc>
            </a:pPr>
            <a:endParaRPr lang="fr-FR" sz="400" b="1" u="sng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lnSpc>
                <a:spcPct val="90000"/>
              </a:lnSpc>
            </a:pPr>
            <a:r>
              <a:rPr lang="fr-FR" sz="1100" b="1" i="1" dirty="0">
                <a:solidFill>
                  <a:srgbClr val="000000"/>
                </a:solidFill>
              </a:rPr>
              <a:t>Je </a:t>
            </a:r>
            <a:r>
              <a:rPr lang="fr-FR" sz="1100" b="1" i="1" dirty="0">
                <a:solidFill>
                  <a:srgbClr val="953735"/>
                </a:solidFill>
              </a:rPr>
              <a:t>me repose</a:t>
            </a:r>
          </a:p>
          <a:p>
            <a:pPr>
              <a:lnSpc>
                <a:spcPct val="90000"/>
              </a:lnSpc>
            </a:pPr>
            <a:r>
              <a:rPr lang="fr-FR" sz="1100" b="1" dirty="0">
                <a:solidFill>
                  <a:srgbClr val="000000"/>
                </a:solidFill>
              </a:rPr>
              <a:t>tu </a:t>
            </a:r>
            <a:r>
              <a:rPr lang="fr-FR" sz="1100" b="1" i="1" dirty="0">
                <a:solidFill>
                  <a:srgbClr val="953735"/>
                </a:solidFill>
              </a:rPr>
              <a:t>te reposes</a:t>
            </a:r>
          </a:p>
          <a:p>
            <a:pPr>
              <a:lnSpc>
                <a:spcPct val="90000"/>
              </a:lnSpc>
            </a:pPr>
            <a:r>
              <a:rPr lang="fr-FR" sz="1100" b="1" dirty="0">
                <a:solidFill>
                  <a:srgbClr val="000000"/>
                </a:solidFill>
              </a:rPr>
              <a:t>il/elle </a:t>
            </a:r>
            <a:r>
              <a:rPr lang="fr-FR" sz="1100" b="1" i="1" dirty="0">
                <a:solidFill>
                  <a:srgbClr val="953735"/>
                </a:solidFill>
              </a:rPr>
              <a:t>se repose</a:t>
            </a:r>
          </a:p>
          <a:p>
            <a:pPr>
              <a:lnSpc>
                <a:spcPct val="90000"/>
              </a:lnSpc>
            </a:pPr>
            <a:r>
              <a:rPr lang="fr-FR" sz="1100" b="1" dirty="0">
                <a:solidFill>
                  <a:srgbClr val="000000"/>
                </a:solidFill>
              </a:rPr>
              <a:t>nous </a:t>
            </a:r>
            <a:r>
              <a:rPr lang="fr-FR" sz="1100" b="1" i="1" dirty="0">
                <a:solidFill>
                  <a:srgbClr val="953735"/>
                </a:solidFill>
              </a:rPr>
              <a:t>nous reposons</a:t>
            </a:r>
          </a:p>
          <a:p>
            <a:pPr>
              <a:lnSpc>
                <a:spcPct val="90000"/>
              </a:lnSpc>
            </a:pPr>
            <a:r>
              <a:rPr lang="fr-FR" sz="1100" b="1" dirty="0">
                <a:solidFill>
                  <a:srgbClr val="000000"/>
                </a:solidFill>
              </a:rPr>
              <a:t>vous </a:t>
            </a:r>
            <a:r>
              <a:rPr lang="fr-FR" sz="1100" b="1" i="1" dirty="0">
                <a:solidFill>
                  <a:srgbClr val="953735"/>
                </a:solidFill>
              </a:rPr>
              <a:t>vous reposez</a:t>
            </a:r>
          </a:p>
          <a:p>
            <a:pPr>
              <a:lnSpc>
                <a:spcPct val="90000"/>
              </a:lnSpc>
            </a:pPr>
            <a:r>
              <a:rPr lang="fr-FR" sz="1100" b="1" dirty="0">
                <a:solidFill>
                  <a:srgbClr val="000000"/>
                </a:solidFill>
              </a:rPr>
              <a:t>ils/elles </a:t>
            </a:r>
            <a:r>
              <a:rPr lang="fr-FR" sz="1050" b="1" i="1" dirty="0">
                <a:solidFill>
                  <a:srgbClr val="953735"/>
                </a:solidFill>
              </a:rPr>
              <a:t>se reposent</a:t>
            </a:r>
          </a:p>
          <a:p>
            <a:pPr>
              <a:lnSpc>
                <a:spcPct val="90000"/>
              </a:lnSpc>
            </a:pPr>
            <a:endParaRPr lang="fr-FR" sz="1100" b="1" i="1" dirty="0">
              <a:solidFill>
                <a:srgbClr val="953735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58204" y="1585777"/>
            <a:ext cx="1391720" cy="192052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GB" sz="1100" dirty="0"/>
              <a:t>The verb </a:t>
            </a:r>
            <a:r>
              <a:rPr lang="fr-FR" sz="1100" b="1" dirty="0"/>
              <a:t>se reposer</a:t>
            </a:r>
            <a:r>
              <a:rPr lang="fr-FR" sz="1100" dirty="0"/>
              <a:t> </a:t>
            </a:r>
            <a:r>
              <a:rPr lang="en-GB" sz="1100" dirty="0"/>
              <a:t>is </a:t>
            </a:r>
            <a:r>
              <a:rPr lang="en-GB" sz="1100" b="1" dirty="0"/>
              <a:t>a regular –er reflexive verb.</a:t>
            </a:r>
            <a:endParaRPr lang="en-GB" sz="1100" dirty="0"/>
          </a:p>
          <a:p>
            <a:pPr>
              <a:lnSpc>
                <a:spcPct val="90000"/>
              </a:lnSpc>
            </a:pPr>
            <a:endParaRPr lang="fr-FR" sz="1100" dirty="0"/>
          </a:p>
          <a:p>
            <a:pPr>
              <a:lnSpc>
                <a:spcPct val="90000"/>
              </a:lnSpc>
            </a:pPr>
            <a:r>
              <a:rPr lang="en-GB" sz="1100" b="1" u="sng" dirty="0"/>
              <a:t>Other reflexive verbs:</a:t>
            </a:r>
          </a:p>
          <a:p>
            <a:pPr>
              <a:lnSpc>
                <a:spcPct val="90000"/>
              </a:lnSpc>
            </a:pPr>
            <a:r>
              <a:rPr lang="fr-FR" sz="1100" b="1" dirty="0"/>
              <a:t>Je me lève </a:t>
            </a:r>
            <a:r>
              <a:rPr lang="fr-FR" sz="1100" dirty="0"/>
              <a:t>tôt</a:t>
            </a:r>
          </a:p>
          <a:p>
            <a:pPr>
              <a:lnSpc>
                <a:spcPct val="90000"/>
              </a:lnSpc>
            </a:pPr>
            <a:r>
              <a:rPr lang="fr-FR" sz="1100" b="1" dirty="0"/>
              <a:t>Je m’habille</a:t>
            </a:r>
          </a:p>
          <a:p>
            <a:pPr>
              <a:lnSpc>
                <a:spcPct val="90000"/>
              </a:lnSpc>
            </a:pPr>
            <a:r>
              <a:rPr lang="fr-FR" sz="1100" b="1" dirty="0"/>
              <a:t>Tu te baignes </a:t>
            </a:r>
            <a:r>
              <a:rPr lang="fr-FR" sz="1100" dirty="0"/>
              <a:t>dans la mer</a:t>
            </a:r>
          </a:p>
          <a:p>
            <a:pPr>
              <a:lnSpc>
                <a:spcPct val="90000"/>
              </a:lnSpc>
            </a:pPr>
            <a:r>
              <a:rPr lang="fr-FR" sz="1100" b="1" dirty="0"/>
              <a:t>Il se promène</a:t>
            </a:r>
          </a:p>
          <a:p>
            <a:pPr>
              <a:lnSpc>
                <a:spcPct val="90000"/>
              </a:lnSpc>
            </a:pPr>
            <a:r>
              <a:rPr lang="fr-FR" sz="1100" b="1" dirty="0"/>
              <a:t>On se couche </a:t>
            </a:r>
            <a:r>
              <a:rPr lang="fr-FR" sz="1100" dirty="0"/>
              <a:t>tard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558204" y="3583094"/>
            <a:ext cx="2940248" cy="150810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mpd="sng"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fr-FR" sz="900" b="1" u="sng" dirty="0"/>
              <a:t>On Peut : You can </a:t>
            </a:r>
            <a:r>
              <a:rPr lang="fr-FR" sz="900" b="1" dirty="0"/>
              <a:t>..</a:t>
            </a:r>
          </a:p>
          <a:p>
            <a:pPr algn="just"/>
            <a:r>
              <a:rPr lang="fr-FR" sz="900" dirty="0"/>
              <a:t>Use the phrase </a:t>
            </a:r>
          </a:p>
          <a:p>
            <a:pPr algn="just"/>
            <a:r>
              <a:rPr lang="fr-FR" sz="900" dirty="0"/>
              <a:t>‘</a:t>
            </a:r>
            <a:r>
              <a:rPr lang="fr-FR" sz="900" b="1" dirty="0"/>
              <a:t>On peut</a:t>
            </a:r>
            <a:r>
              <a:rPr lang="fr-FR" sz="900" dirty="0"/>
              <a:t>’ </a:t>
            </a:r>
            <a:r>
              <a:rPr lang="en-GB" sz="900" dirty="0"/>
              <a:t>to say </a:t>
            </a:r>
          </a:p>
          <a:p>
            <a:pPr algn="just"/>
            <a:r>
              <a:rPr lang="en-GB" sz="900" dirty="0"/>
              <a:t>what activities you </a:t>
            </a:r>
          </a:p>
          <a:p>
            <a:pPr algn="just"/>
            <a:r>
              <a:rPr lang="en-GB" sz="900" dirty="0"/>
              <a:t>can do whilst on </a:t>
            </a:r>
          </a:p>
          <a:p>
            <a:pPr algn="just"/>
            <a:r>
              <a:rPr lang="en-GB" sz="900" dirty="0"/>
              <a:t>holiday.</a:t>
            </a:r>
          </a:p>
          <a:p>
            <a:pPr algn="ctr"/>
            <a:endParaRPr lang="fr-FR" sz="800" b="1" dirty="0"/>
          </a:p>
          <a:p>
            <a:pPr algn="ctr"/>
            <a:endParaRPr lang="fr-FR" sz="800" b="1" dirty="0"/>
          </a:p>
          <a:p>
            <a:pPr algn="ctr"/>
            <a:endParaRPr lang="fr-FR" sz="1100" b="1" dirty="0"/>
          </a:p>
          <a:p>
            <a:pPr algn="ctr"/>
            <a:r>
              <a:rPr lang="fr-FR" sz="1100" b="1" dirty="0"/>
              <a:t>						</a:t>
            </a:r>
          </a:p>
        </p:txBody>
      </p:sp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442291" y="5611662"/>
          <a:ext cx="2946952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69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96605">
                <a:tc>
                  <a:txBody>
                    <a:bodyPr/>
                    <a:lstStyle/>
                    <a:p>
                      <a:pPr algn="ctr"/>
                      <a:r>
                        <a:rPr lang="en-GB" sz="1200" b="1" baseline="0" noProof="0" dirty="0">
                          <a:solidFill>
                            <a:schemeClr val="tx1"/>
                          </a:solidFill>
                        </a:rPr>
                        <a:t>Using time indicators and verbs in the past, present and future to describe holidays:</a:t>
                      </a:r>
                    </a:p>
                    <a:p>
                      <a:endParaRPr lang="fr-FR" sz="1200" b="1" baseline="0" dirty="0">
                        <a:solidFill>
                          <a:schemeClr val="tx1"/>
                        </a:solidFill>
                      </a:endParaRPr>
                    </a:p>
                    <a:p>
                      <a:endParaRPr lang="fr-FR" sz="1200" b="1" baseline="0" dirty="0">
                        <a:solidFill>
                          <a:schemeClr val="tx1"/>
                        </a:solidFill>
                      </a:endParaRPr>
                    </a:p>
                    <a:p>
                      <a:endParaRPr lang="fr-FR" sz="1200" b="1" baseline="0" dirty="0">
                        <a:solidFill>
                          <a:schemeClr val="tx1"/>
                        </a:solidFill>
                      </a:endParaRPr>
                    </a:p>
                    <a:p>
                      <a:endParaRPr lang="fr-FR" sz="1200" b="1" baseline="0" dirty="0">
                        <a:solidFill>
                          <a:schemeClr val="tx1"/>
                        </a:solidFill>
                      </a:endParaRPr>
                    </a:p>
                    <a:p>
                      <a:endParaRPr lang="fr-FR" sz="1200" b="1" baseline="0" dirty="0">
                        <a:solidFill>
                          <a:schemeClr val="tx1"/>
                        </a:solidFill>
                      </a:endParaRPr>
                    </a:p>
                    <a:p>
                      <a:endParaRPr lang="fr-FR" sz="1200" b="1" baseline="0" dirty="0">
                        <a:solidFill>
                          <a:schemeClr val="tx1"/>
                        </a:solidFill>
                      </a:endParaRPr>
                    </a:p>
                    <a:p>
                      <a:endParaRPr lang="fr-FR" sz="1200" b="1" baseline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3580651" y="7313641"/>
            <a:ext cx="2883336" cy="13849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 u="sng" dirty="0"/>
              <a:t>Talking about the future</a:t>
            </a:r>
          </a:p>
          <a:p>
            <a:pPr algn="ctr"/>
            <a:endParaRPr lang="en-GB" sz="500" b="1" dirty="0"/>
          </a:p>
          <a:p>
            <a:r>
              <a:rPr lang="en-GB" sz="1100" b="1" dirty="0"/>
              <a:t>To talk about your future plans, you can use either the near future </a:t>
            </a:r>
            <a:r>
              <a:rPr lang="fr-FR" sz="1100" b="1" dirty="0"/>
              <a:t>(aller + infinitive) or the </a:t>
            </a:r>
            <a:r>
              <a:rPr lang="en-GB" sz="1100" b="1" dirty="0"/>
              <a:t>future tense</a:t>
            </a:r>
            <a:r>
              <a:rPr lang="fr-FR" sz="1100" b="1" dirty="0"/>
              <a:t>:  E.g. Je mangerai – </a:t>
            </a:r>
            <a:r>
              <a:rPr lang="en-GB" sz="1100" i="1" dirty="0"/>
              <a:t>I will eat</a:t>
            </a:r>
          </a:p>
          <a:p>
            <a:r>
              <a:rPr lang="fr-FR" sz="1100" b="1" dirty="0"/>
              <a:t> je voyagerai – </a:t>
            </a:r>
            <a:r>
              <a:rPr lang="en-GB" sz="1100" dirty="0"/>
              <a:t>I will travel</a:t>
            </a:r>
            <a:r>
              <a:rPr lang="fr-FR" sz="1100" b="1" dirty="0"/>
              <a:t>,  je partirai en Espagne – </a:t>
            </a:r>
            <a:r>
              <a:rPr lang="fr-FR" sz="1100" dirty="0"/>
              <a:t>I </a:t>
            </a:r>
            <a:r>
              <a:rPr lang="en-GB" sz="1100" dirty="0"/>
              <a:t>will leave </a:t>
            </a:r>
            <a:r>
              <a:rPr lang="fr-FR" sz="1100" dirty="0"/>
              <a:t>for Spain</a:t>
            </a:r>
            <a:r>
              <a:rPr lang="fr-FR" sz="1100" b="1" dirty="0"/>
              <a:t>, j’irai en Italie – </a:t>
            </a:r>
            <a:r>
              <a:rPr lang="en-GB" sz="1100" dirty="0"/>
              <a:t>I will go to Italy</a:t>
            </a:r>
            <a:r>
              <a:rPr lang="fr-FR" sz="1100" dirty="0"/>
              <a:t>, </a:t>
            </a:r>
            <a:r>
              <a:rPr lang="fr-FR" sz="1100" b="1" dirty="0"/>
              <a:t>Ce sera génial  - </a:t>
            </a:r>
            <a:r>
              <a:rPr lang="en-GB" sz="1100" i="1" dirty="0"/>
              <a:t>it will be great</a:t>
            </a:r>
            <a:endParaRPr lang="en-GB" sz="1100" dirty="0"/>
          </a:p>
        </p:txBody>
      </p:sp>
      <p:sp>
        <p:nvSpPr>
          <p:cNvPr id="27" name="TextBox 26"/>
          <p:cNvSpPr txBox="1"/>
          <p:nvPr/>
        </p:nvSpPr>
        <p:spPr>
          <a:xfrm>
            <a:off x="3580651" y="5611662"/>
            <a:ext cx="2871318" cy="15850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u="sng" dirty="0"/>
              <a:t>Using different time frames</a:t>
            </a:r>
          </a:p>
          <a:p>
            <a:pPr algn="ctr"/>
            <a:endParaRPr lang="fr-FR" sz="1200" b="1" dirty="0"/>
          </a:p>
          <a:p>
            <a:pPr algn="ctr"/>
            <a:endParaRPr lang="fr-FR" sz="1200" b="1" dirty="0"/>
          </a:p>
          <a:p>
            <a:pPr algn="ctr"/>
            <a:endParaRPr lang="fr-FR" sz="1200" b="1" dirty="0"/>
          </a:p>
          <a:p>
            <a:pPr algn="ctr"/>
            <a:endParaRPr lang="fr-FR" sz="1200" b="1" dirty="0"/>
          </a:p>
          <a:p>
            <a:pPr algn="ctr"/>
            <a:endParaRPr lang="fr-FR" sz="1200" b="1" dirty="0"/>
          </a:p>
          <a:p>
            <a:pPr algn="ctr"/>
            <a:endParaRPr lang="fr-FR" sz="1200" b="1" dirty="0"/>
          </a:p>
          <a:p>
            <a:pPr algn="ctr"/>
            <a:endParaRPr lang="fr-FR" sz="1200" b="1" dirty="0"/>
          </a:p>
          <a:p>
            <a:pPr algn="ctr"/>
            <a:endParaRPr lang="fr-FR" sz="1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FCBFDD6-BD6D-4A9C-8F13-39D9B7ED67FA}"/>
              </a:ext>
            </a:extLst>
          </p:cNvPr>
          <p:cNvSpPr/>
          <p:nvPr/>
        </p:nvSpPr>
        <p:spPr>
          <a:xfrm>
            <a:off x="442292" y="7391843"/>
            <a:ext cx="2946952" cy="137402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u="sng" dirty="0">
                <a:solidFill>
                  <a:schemeClr val="tx1"/>
                </a:solidFill>
              </a:rPr>
              <a:t>Time Indicators/phrases</a:t>
            </a:r>
          </a:p>
          <a:p>
            <a:r>
              <a:rPr lang="fr-FR" sz="1100" b="1" dirty="0">
                <a:solidFill>
                  <a:schemeClr val="tx1"/>
                </a:solidFill>
              </a:rPr>
              <a:t>Tous les ans</a:t>
            </a:r>
            <a:r>
              <a:rPr lang="en-GB" sz="1100" b="1" dirty="0">
                <a:solidFill>
                  <a:schemeClr val="tx1"/>
                </a:solidFill>
              </a:rPr>
              <a:t>		</a:t>
            </a:r>
            <a:r>
              <a:rPr lang="en-GB" sz="1100" i="1" dirty="0">
                <a:solidFill>
                  <a:schemeClr val="tx1"/>
                </a:solidFill>
              </a:rPr>
              <a:t>every year</a:t>
            </a:r>
            <a:endParaRPr lang="en-GB" sz="1100" b="1" dirty="0">
              <a:solidFill>
                <a:schemeClr val="tx1"/>
              </a:solidFill>
            </a:endParaRPr>
          </a:p>
          <a:p>
            <a:r>
              <a:rPr lang="fr-FR" sz="1100" b="1" dirty="0">
                <a:solidFill>
                  <a:schemeClr val="tx1"/>
                </a:solidFill>
              </a:rPr>
              <a:t>Normalement</a:t>
            </a:r>
            <a:r>
              <a:rPr lang="en-GB" sz="1100" b="1" dirty="0">
                <a:solidFill>
                  <a:schemeClr val="tx1"/>
                </a:solidFill>
              </a:rPr>
              <a:t>		</a:t>
            </a:r>
            <a:r>
              <a:rPr lang="en-GB" sz="1100" i="1" dirty="0">
                <a:solidFill>
                  <a:schemeClr val="tx1"/>
                </a:solidFill>
              </a:rPr>
              <a:t>normally</a:t>
            </a:r>
            <a:endParaRPr lang="en-GB" sz="1100" b="1" dirty="0">
              <a:solidFill>
                <a:schemeClr val="tx1"/>
              </a:solidFill>
            </a:endParaRPr>
          </a:p>
          <a:p>
            <a:r>
              <a:rPr lang="fr-FR" sz="1100" b="1" dirty="0">
                <a:solidFill>
                  <a:schemeClr val="tx1"/>
                </a:solidFill>
              </a:rPr>
              <a:t>Tous les étés</a:t>
            </a:r>
            <a:r>
              <a:rPr lang="en-GB" sz="1100" b="1" dirty="0">
                <a:solidFill>
                  <a:schemeClr val="tx1"/>
                </a:solidFill>
              </a:rPr>
              <a:t>		</a:t>
            </a:r>
            <a:r>
              <a:rPr lang="en-GB" sz="1100" i="1" dirty="0">
                <a:solidFill>
                  <a:schemeClr val="tx1"/>
                </a:solidFill>
              </a:rPr>
              <a:t>every summer</a:t>
            </a:r>
            <a:endParaRPr lang="en-GB" sz="1100" b="1" dirty="0">
              <a:solidFill>
                <a:schemeClr val="tx1"/>
              </a:solidFill>
            </a:endParaRPr>
          </a:p>
          <a:p>
            <a:r>
              <a:rPr lang="fr-FR" sz="1100" b="1" dirty="0">
                <a:solidFill>
                  <a:schemeClr val="tx1"/>
                </a:solidFill>
              </a:rPr>
              <a:t>L’année dernière</a:t>
            </a:r>
            <a:r>
              <a:rPr lang="en-GB" sz="1100" b="1" dirty="0">
                <a:solidFill>
                  <a:schemeClr val="tx1"/>
                </a:solidFill>
              </a:rPr>
              <a:t>	</a:t>
            </a:r>
            <a:r>
              <a:rPr lang="en-GB" sz="1100" i="1" dirty="0">
                <a:solidFill>
                  <a:schemeClr val="tx1"/>
                </a:solidFill>
              </a:rPr>
              <a:t>last year</a:t>
            </a:r>
            <a:endParaRPr lang="en-GB" sz="1100" b="1" dirty="0">
              <a:solidFill>
                <a:schemeClr val="tx1"/>
              </a:solidFill>
            </a:endParaRPr>
          </a:p>
          <a:p>
            <a:r>
              <a:rPr lang="fr-FR" sz="1100" b="1" dirty="0">
                <a:solidFill>
                  <a:schemeClr val="tx1"/>
                </a:solidFill>
              </a:rPr>
              <a:t>Hier	</a:t>
            </a:r>
            <a:r>
              <a:rPr lang="en-GB" sz="1100" b="1" dirty="0">
                <a:solidFill>
                  <a:schemeClr val="tx1"/>
                </a:solidFill>
              </a:rPr>
              <a:t>		</a:t>
            </a:r>
            <a:r>
              <a:rPr lang="en-GB" sz="1100" i="1" dirty="0">
                <a:solidFill>
                  <a:schemeClr val="tx1"/>
                </a:solidFill>
              </a:rPr>
              <a:t>yesterday</a:t>
            </a:r>
            <a:endParaRPr lang="en-GB" sz="1100" b="1" dirty="0">
              <a:solidFill>
                <a:schemeClr val="tx1"/>
              </a:solidFill>
            </a:endParaRPr>
          </a:p>
          <a:p>
            <a:r>
              <a:rPr lang="fr-FR" sz="1100" b="1" dirty="0">
                <a:solidFill>
                  <a:schemeClr val="tx1"/>
                </a:solidFill>
              </a:rPr>
              <a:t>L’année prochaine</a:t>
            </a:r>
            <a:r>
              <a:rPr lang="en-GB" sz="1100" b="1" dirty="0">
                <a:solidFill>
                  <a:schemeClr val="tx1"/>
                </a:solidFill>
              </a:rPr>
              <a:t>	</a:t>
            </a:r>
            <a:r>
              <a:rPr lang="en-GB" sz="1100" i="1" dirty="0">
                <a:solidFill>
                  <a:schemeClr val="tx1"/>
                </a:solidFill>
              </a:rPr>
              <a:t>next year</a:t>
            </a:r>
            <a:endParaRPr lang="en-GB" sz="1100" b="1" dirty="0">
              <a:solidFill>
                <a:schemeClr val="tx1"/>
              </a:solidFill>
            </a:endParaRPr>
          </a:p>
          <a:p>
            <a:r>
              <a:rPr lang="fr-FR" sz="1100" b="1" dirty="0">
                <a:solidFill>
                  <a:schemeClr val="tx1"/>
                </a:solidFill>
              </a:rPr>
              <a:t>Demain	</a:t>
            </a:r>
            <a:r>
              <a:rPr lang="en-GB" sz="1100" b="1" dirty="0">
                <a:solidFill>
                  <a:schemeClr val="tx1"/>
                </a:solidFill>
              </a:rPr>
              <a:t>		</a:t>
            </a:r>
            <a:r>
              <a:rPr lang="en-GB" sz="1100" dirty="0">
                <a:solidFill>
                  <a:schemeClr val="tx1"/>
                </a:solidFill>
              </a:rPr>
              <a:t>tomorrow</a:t>
            </a:r>
            <a:endParaRPr lang="en-GB" sz="1100" b="1" dirty="0">
              <a:solidFill>
                <a:schemeClr val="tx1"/>
              </a:solidFill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9C59A84-D19B-414E-9B00-7B640035BED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lumMod val="20000"/>
                <a:lumOff val="8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626655" y="3668297"/>
            <a:ext cx="1837332" cy="1380972"/>
          </a:xfrm>
          <a:prstGeom prst="rect">
            <a:avLst/>
          </a:prstGeom>
          <a:ln>
            <a:solidFill>
              <a:schemeClr val="accent4">
                <a:lumMod val="50000"/>
              </a:schemeClr>
            </a:solidFill>
          </a:ln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3315F104-8B02-4381-AF83-8F86372F04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334" y="6060221"/>
            <a:ext cx="2846865" cy="1172697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BA37916-C254-4261-8434-63798796BE85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lumMod val="20000"/>
                <a:lumOff val="8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79475" y="5867847"/>
            <a:ext cx="2703438" cy="1285928"/>
          </a:xfrm>
          <a:prstGeom prst="rect">
            <a:avLst/>
          </a:prstGeom>
        </p:spPr>
      </p:pic>
      <p:sp>
        <p:nvSpPr>
          <p:cNvPr id="17" name="TextBox 9">
            <a:extLst>
              <a:ext uri="{FF2B5EF4-FFF2-40B4-BE49-F238E27FC236}">
                <a16:creationId xmlns:a16="http://schemas.microsoft.com/office/drawing/2014/main" id="{5A513C4D-49C0-485D-8E7F-0C594C4B6B36}"/>
              </a:ext>
            </a:extLst>
          </p:cNvPr>
          <p:cNvSpPr txBox="1"/>
          <p:nvPr/>
        </p:nvSpPr>
        <p:spPr>
          <a:xfrm>
            <a:off x="205088" y="104189"/>
            <a:ext cx="66529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/>
              <a:t>KS4 MODULE 5: </a:t>
            </a:r>
            <a:r>
              <a:rPr lang="fr-FR" sz="1600" b="1" dirty="0"/>
              <a:t>Voyages &amp; Vacances (</a:t>
            </a:r>
            <a:r>
              <a:rPr lang="fr-FR" sz="1600" i="1" dirty="0" err="1"/>
              <a:t>Travel</a:t>
            </a:r>
            <a:r>
              <a:rPr lang="fr-FR" sz="1600" i="1" dirty="0"/>
              <a:t> &amp; Holiday</a:t>
            </a:r>
            <a:r>
              <a:rPr lang="fr-FR" sz="1600" b="1" dirty="0"/>
              <a:t>) </a:t>
            </a:r>
            <a:r>
              <a:rPr lang="fr-FR" b="1" dirty="0"/>
              <a:t>– AQA </a:t>
            </a:r>
            <a:r>
              <a:rPr lang="fr-FR" b="1" dirty="0" err="1"/>
              <a:t>Theme</a:t>
            </a:r>
            <a:r>
              <a:rPr lang="fr-FR" b="1" dirty="0"/>
              <a:t> 2 </a:t>
            </a:r>
          </a:p>
        </p:txBody>
      </p:sp>
    </p:spTree>
    <p:extLst>
      <p:ext uri="{BB962C8B-B14F-4D97-AF65-F5344CB8AC3E}">
        <p14:creationId xmlns:p14="http://schemas.microsoft.com/office/powerpoint/2010/main" val="33260109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9587916"/>
              </p:ext>
            </p:extLst>
          </p:nvPr>
        </p:nvGraphicFramePr>
        <p:xfrm>
          <a:off x="364483" y="417419"/>
          <a:ext cx="6198144" cy="84249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4948">
                <a:tc gridSpan="2">
                  <a:txBody>
                    <a:bodyPr/>
                    <a:lstStyle/>
                    <a:p>
                      <a:endParaRPr lang="fr-FR" sz="1000" dirty="0"/>
                    </a:p>
                    <a:p>
                      <a:endParaRPr lang="fr-FR" sz="100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7248">
                <a:tc>
                  <a:txBody>
                    <a:bodyPr/>
                    <a:lstStyle/>
                    <a:p>
                      <a:pPr algn="ctr"/>
                      <a:r>
                        <a:rPr lang="fr-FR" sz="1200" b="1" dirty="0"/>
                        <a:t>Des vacances de rêve : comment seraient tes vacances idéales?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noProof="0" dirty="0"/>
                        <a:t>Grammar: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5366">
                <a:tc>
                  <a:txBody>
                    <a:bodyPr/>
                    <a:lstStyle/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GB" sz="1200" b="1" u="sng" baseline="0" noProof="0" dirty="0"/>
                        <a:t>The Conditional Tense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9738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Les hôtels</a:t>
                      </a:r>
                      <a:r>
                        <a:rPr lang="fr-FR" sz="1600" b="1" dirty="0"/>
                        <a:t>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</a:pPr>
                      <a:r>
                        <a:rPr lang="en-GB" sz="1400" b="1" noProof="0" dirty="0"/>
                        <a:t>Grammar: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57663">
                <a:tc>
                  <a:txBody>
                    <a:bodyPr/>
                    <a:lstStyle/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baseline="0" noProof="0" dirty="0"/>
                        <a:t>Reflexive Verbs in the Perfect Tense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970679" y="419057"/>
            <a:ext cx="49166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600" b="1" dirty="0"/>
              <a:t>2. DESCRIBING A DREAM HOLIDAY / BOOKING A HOTEL 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333762"/>
              </p:ext>
            </p:extLst>
          </p:nvPr>
        </p:nvGraphicFramePr>
        <p:xfrm>
          <a:off x="481025" y="5822526"/>
          <a:ext cx="2914237" cy="6367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57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8451">
                  <a:extLst>
                    <a:ext uri="{9D8B030D-6E8A-4147-A177-3AD203B41FA5}">
                      <a16:colId xmlns:a16="http://schemas.microsoft.com/office/drawing/2014/main" val="20185081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85000"/>
                        </a:lnSpc>
                      </a:pPr>
                      <a:r>
                        <a:rPr lang="fr-FR" sz="1050" b="0" baseline="0" noProof="0" dirty="0">
                          <a:solidFill>
                            <a:schemeClr val="tx1"/>
                          </a:solidFill>
                        </a:rPr>
                        <a:t>Nous avons passé x jours dans cet hôtel/chambre d’hôte.</a:t>
                      </a:r>
                    </a:p>
                    <a:p>
                      <a:pPr algn="l">
                        <a:lnSpc>
                          <a:spcPct val="85000"/>
                        </a:lnSpc>
                      </a:pPr>
                      <a:r>
                        <a:rPr lang="fr-FR" sz="1050" b="0" baseline="0" noProof="0" dirty="0">
                          <a:solidFill>
                            <a:schemeClr val="tx1"/>
                          </a:solidFill>
                        </a:rPr>
                        <a:t>Ça s’est très bien passé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85000"/>
                        </a:lnSpc>
                      </a:pPr>
                      <a:r>
                        <a:rPr lang="en-GB" sz="1050" b="0" i="1" baseline="0" noProof="0" dirty="0">
                          <a:solidFill>
                            <a:schemeClr val="tx1"/>
                          </a:solidFill>
                        </a:rPr>
                        <a:t>we spent x days at this hotel/bed and breakfast.</a:t>
                      </a:r>
                    </a:p>
                    <a:p>
                      <a:pPr algn="l">
                        <a:lnSpc>
                          <a:spcPct val="85000"/>
                        </a:lnSpc>
                      </a:pPr>
                      <a:r>
                        <a:rPr lang="en-GB" sz="1050" b="0" i="1" baseline="0" noProof="0" dirty="0">
                          <a:solidFill>
                            <a:schemeClr val="tx1"/>
                          </a:solidFill>
                        </a:rPr>
                        <a:t>It all went very well</a:t>
                      </a:r>
                      <a:endParaRPr lang="en-GB" sz="1050" b="1" i="1" baseline="0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1864639"/>
              </p:ext>
            </p:extLst>
          </p:nvPr>
        </p:nvGraphicFramePr>
        <p:xfrm>
          <a:off x="481025" y="6459241"/>
          <a:ext cx="2911651" cy="8698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5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6226">
                  <a:extLst>
                    <a:ext uri="{9D8B030D-6E8A-4147-A177-3AD203B41FA5}">
                      <a16:colId xmlns:a16="http://schemas.microsoft.com/office/drawing/2014/main" val="1750588347"/>
                    </a:ext>
                  </a:extLst>
                </a:gridCol>
              </a:tblGrid>
              <a:tr h="256189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000" b="0" baseline="0" noProof="0" dirty="0">
                          <a:solidFill>
                            <a:schemeClr val="tx1"/>
                          </a:solidFill>
                        </a:rPr>
                        <a:t>Le service était impeccable.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000" b="0" baseline="0" noProof="0" dirty="0">
                          <a:solidFill>
                            <a:schemeClr val="tx1"/>
                          </a:solidFill>
                        </a:rPr>
                        <a:t>Le Wi-Fi fonctionnait très bien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000" b="0" baseline="0" noProof="0" dirty="0">
                          <a:solidFill>
                            <a:schemeClr val="tx1"/>
                          </a:solidFill>
                        </a:rPr>
                        <a:t>Le petit-déjeuner était offert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en-GB" sz="1000" b="0" i="1" baseline="0" noProof="0" dirty="0">
                          <a:solidFill>
                            <a:schemeClr val="tx1"/>
                          </a:solidFill>
                        </a:rPr>
                        <a:t>the service was impeccable.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en-GB" sz="1000" b="0" i="1" baseline="0" noProof="0" dirty="0">
                          <a:solidFill>
                            <a:schemeClr val="tx1"/>
                          </a:solidFill>
                        </a:rPr>
                        <a:t>The Wi-Fi worked very well.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en-GB" sz="1000" b="0" i="1" baseline="0" noProof="0" dirty="0">
                          <a:solidFill>
                            <a:schemeClr val="tx1"/>
                          </a:solidFill>
                        </a:rPr>
                        <a:t>Breakfast was included.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5201313"/>
              </p:ext>
            </p:extLst>
          </p:nvPr>
        </p:nvGraphicFramePr>
        <p:xfrm>
          <a:off x="483843" y="7333064"/>
          <a:ext cx="2911651" cy="14463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32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8402">
                  <a:extLst>
                    <a:ext uri="{9D8B030D-6E8A-4147-A177-3AD203B41FA5}">
                      <a16:colId xmlns:a16="http://schemas.microsoft.com/office/drawing/2014/main" val="1665038102"/>
                    </a:ext>
                  </a:extLst>
                </a:gridCol>
              </a:tblGrid>
              <a:tr h="1347788"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000" b="1" baseline="0" noProof="0" dirty="0">
                          <a:solidFill>
                            <a:schemeClr val="tx1"/>
                          </a:solidFill>
                        </a:rPr>
                        <a:t>Je voudrais une chambre…  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050" b="0" baseline="0" noProof="0" dirty="0">
                          <a:solidFill>
                            <a:schemeClr val="tx1"/>
                          </a:solidFill>
                        </a:rPr>
                        <a:t>pour une / 2 personne(s)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050" b="1" baseline="0" noProof="0" dirty="0">
                          <a:solidFill>
                            <a:schemeClr val="tx1"/>
                          </a:solidFill>
                        </a:rPr>
                        <a:t>avec…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050" b="0" baseline="0" noProof="0" dirty="0">
                          <a:solidFill>
                            <a:schemeClr val="tx1"/>
                          </a:solidFill>
                        </a:rPr>
                        <a:t>un lit simple/un grand lit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050" b="0" baseline="0" noProof="0" dirty="0">
                          <a:solidFill>
                            <a:schemeClr val="tx1"/>
                          </a:solidFill>
                        </a:rPr>
                        <a:t>une salle de bains/une douche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050" b="0" baseline="0" noProof="0" dirty="0">
                          <a:solidFill>
                            <a:schemeClr val="tx1"/>
                          </a:solidFill>
                        </a:rPr>
                        <a:t>une vue sur la mer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050" b="1" baseline="0" noProof="0" dirty="0">
                          <a:solidFill>
                            <a:schemeClr val="tx1"/>
                          </a:solidFill>
                        </a:rPr>
                        <a:t>au rez-de-chaussée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050" b="1" baseline="0" noProof="0" dirty="0">
                          <a:solidFill>
                            <a:schemeClr val="tx1"/>
                          </a:solidFill>
                        </a:rPr>
                        <a:t>au premier/deuxième étage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5000"/>
                        </a:lnSpc>
                      </a:pPr>
                      <a:r>
                        <a:rPr lang="fr-FR" sz="1000" b="1" baseline="0" noProof="0" dirty="0">
                          <a:solidFill>
                            <a:schemeClr val="tx1"/>
                          </a:solidFill>
                        </a:rPr>
                        <a:t>I </a:t>
                      </a:r>
                      <a:r>
                        <a:rPr lang="en-GB" sz="1000" b="1" baseline="0" noProof="0" dirty="0">
                          <a:solidFill>
                            <a:schemeClr val="tx1"/>
                          </a:solidFill>
                        </a:rPr>
                        <a:t>would like a room…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en-GB" sz="1050" b="0" baseline="0" noProof="0" dirty="0">
                          <a:solidFill>
                            <a:schemeClr val="tx1"/>
                          </a:solidFill>
                        </a:rPr>
                        <a:t>for one/two people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en-GB" sz="1050" b="1" baseline="0" noProof="0" dirty="0">
                          <a:solidFill>
                            <a:schemeClr val="tx1"/>
                          </a:solidFill>
                        </a:rPr>
                        <a:t>with…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en-GB" sz="1050" b="0" baseline="0" noProof="0" dirty="0">
                          <a:solidFill>
                            <a:schemeClr val="tx1"/>
                          </a:solidFill>
                        </a:rPr>
                        <a:t>a single/double bed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en-GB" sz="1050" b="0" baseline="0" noProof="0" dirty="0">
                          <a:solidFill>
                            <a:schemeClr val="tx1"/>
                          </a:solidFill>
                        </a:rPr>
                        <a:t>a bathroom/a shower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en-GB" sz="1050" b="0" baseline="0" noProof="0" dirty="0">
                          <a:solidFill>
                            <a:schemeClr val="tx1"/>
                          </a:solidFill>
                        </a:rPr>
                        <a:t>a sea view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en-GB" sz="1050" b="1" baseline="0" noProof="0" dirty="0">
                          <a:solidFill>
                            <a:schemeClr val="tx1"/>
                          </a:solidFill>
                        </a:rPr>
                        <a:t>on the ground floor</a:t>
                      </a:r>
                    </a:p>
                    <a:p>
                      <a:pPr>
                        <a:lnSpc>
                          <a:spcPct val="85000"/>
                        </a:lnSpc>
                      </a:pPr>
                      <a:r>
                        <a:rPr lang="en-GB" sz="1050" b="1" baseline="0" noProof="0" dirty="0">
                          <a:solidFill>
                            <a:schemeClr val="tx1"/>
                          </a:solidFill>
                        </a:rPr>
                        <a:t>on the first/second floor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F5C08D08-7955-4D77-9CEA-BE00630857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801" y="1551317"/>
            <a:ext cx="1684500" cy="106463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D6DB475-4103-4A14-97EE-F0205E1474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0827" y="1537566"/>
            <a:ext cx="1141849" cy="109173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D5E35E3-7B57-40DF-8239-6FDCFF7C9D1E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E6F7FD"/>
              </a:clrFrom>
              <a:clrTo>
                <a:srgbClr val="E6F7FD">
                  <a:alpha val="0"/>
                </a:srgbClr>
              </a:clrTo>
            </a:clrChange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9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8440" y="2862323"/>
            <a:ext cx="2884872" cy="1096932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C4EAC9E-4786-47E5-905F-A5D5644B3A89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alphaModFix/>
          </a:blip>
          <a:stretch>
            <a:fillRect/>
          </a:stretch>
        </p:blipFill>
        <p:spPr>
          <a:xfrm>
            <a:off x="467941" y="4196210"/>
            <a:ext cx="1350214" cy="114786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8F0E1D7-28B1-4783-AE2B-4A4C79ABED2F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103139" y="4196210"/>
            <a:ext cx="1153707" cy="1159899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BCE7D15E-DFCF-4D8F-B46D-26A188A2E99E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4">
                <a:lumMod val="40000"/>
                <a:lumOff val="6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93281" y="3330069"/>
            <a:ext cx="2869864" cy="194756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E56A35E6-09BE-403E-912D-BA344BEB3099}"/>
              </a:ext>
            </a:extLst>
          </p:cNvPr>
          <p:cNvSpPr txBox="1"/>
          <p:nvPr/>
        </p:nvSpPr>
        <p:spPr>
          <a:xfrm>
            <a:off x="350522" y="1308305"/>
            <a:ext cx="7115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Lodging: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07D3210-0819-432D-90F5-71694A35E838}"/>
              </a:ext>
            </a:extLst>
          </p:cNvPr>
          <p:cNvSpPr txBox="1"/>
          <p:nvPr/>
        </p:nvSpPr>
        <p:spPr>
          <a:xfrm>
            <a:off x="2118258" y="1302490"/>
            <a:ext cx="99942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Companions: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9B89061-808F-4199-8E28-0EF1AAADAECF}"/>
              </a:ext>
            </a:extLst>
          </p:cNvPr>
          <p:cNvSpPr txBox="1"/>
          <p:nvPr/>
        </p:nvSpPr>
        <p:spPr>
          <a:xfrm>
            <a:off x="383150" y="2620252"/>
            <a:ext cx="8617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Activities: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5D845CA-0B6B-4E43-94D0-8363C60194F3}"/>
              </a:ext>
            </a:extLst>
          </p:cNvPr>
          <p:cNvSpPr txBox="1"/>
          <p:nvPr/>
        </p:nvSpPr>
        <p:spPr>
          <a:xfrm>
            <a:off x="374568" y="3950797"/>
            <a:ext cx="12785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Anything Else?: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231ACF4-F934-4DA1-8F05-2BB92D6D6AD5}"/>
              </a:ext>
            </a:extLst>
          </p:cNvPr>
          <p:cNvSpPr txBox="1"/>
          <p:nvPr/>
        </p:nvSpPr>
        <p:spPr>
          <a:xfrm>
            <a:off x="1938144" y="3943560"/>
            <a:ext cx="80138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Opinions: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4DD24300-4469-41A3-B75B-1F23146B3ECB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prstClr val="black"/>
              <a:schemeClr val="accent4">
                <a:lumMod val="20000"/>
                <a:lumOff val="8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76870" y="1575429"/>
            <a:ext cx="2930608" cy="16190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75554BD-2E27-4C20-849F-9E01C3EFDBEC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prstClr val="black"/>
              <a:schemeClr val="accent4">
                <a:lumMod val="20000"/>
                <a:lumOff val="8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58789" y="6175948"/>
            <a:ext cx="2910223" cy="984148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graphicFrame>
        <p:nvGraphicFramePr>
          <p:cNvPr id="47" name="Table 47">
            <a:extLst>
              <a:ext uri="{FF2B5EF4-FFF2-40B4-BE49-F238E27FC236}">
                <a16:creationId xmlns:a16="http://schemas.microsoft.com/office/drawing/2014/main" id="{CF3DCDB6-07B4-427A-AED6-07A94DCAB3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87699"/>
              </p:ext>
            </p:extLst>
          </p:nvPr>
        </p:nvGraphicFramePr>
        <p:xfrm>
          <a:off x="3589090" y="7269719"/>
          <a:ext cx="2869864" cy="14630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869864">
                  <a:extLst>
                    <a:ext uri="{9D8B030D-6E8A-4147-A177-3AD203B41FA5}">
                      <a16:colId xmlns:a16="http://schemas.microsoft.com/office/drawing/2014/main" val="427359343"/>
                    </a:ext>
                  </a:extLst>
                </a:gridCol>
              </a:tblGrid>
              <a:tr h="1164189">
                <a:tc>
                  <a:txBody>
                    <a:bodyPr/>
                    <a:lstStyle/>
                    <a:p>
                      <a:pPr algn="ctr"/>
                      <a:r>
                        <a:rPr lang="en-GB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the perfect tense, the reflexive pronoun always goes </a:t>
                      </a:r>
                      <a:r>
                        <a:rPr lang="en-GB" sz="18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before</a:t>
                      </a:r>
                      <a:r>
                        <a:rPr lang="en-GB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the auxiliary verb, i.e. before the part of </a:t>
                      </a:r>
                      <a:r>
                        <a:rPr lang="fr-FR" sz="1800" b="0" i="1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être</a:t>
                      </a:r>
                      <a:r>
                        <a:rPr lang="en-GB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being used: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7578045"/>
                  </a:ext>
                </a:extLst>
              </a:tr>
            </a:tbl>
          </a:graphicData>
        </a:graphic>
      </p:graphicFrame>
      <p:sp>
        <p:nvSpPr>
          <p:cNvPr id="22" name="TextBox 9">
            <a:extLst>
              <a:ext uri="{FF2B5EF4-FFF2-40B4-BE49-F238E27FC236}">
                <a16:creationId xmlns:a16="http://schemas.microsoft.com/office/drawing/2014/main" id="{F9C5F397-4EB2-461E-AB5E-2459D44F4FB8}"/>
              </a:ext>
            </a:extLst>
          </p:cNvPr>
          <p:cNvSpPr txBox="1"/>
          <p:nvPr/>
        </p:nvSpPr>
        <p:spPr>
          <a:xfrm>
            <a:off x="250414" y="63335"/>
            <a:ext cx="66529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/>
              <a:t>KS4 MODULE 5: </a:t>
            </a:r>
            <a:r>
              <a:rPr lang="fr-FR" sz="1600" b="1" dirty="0"/>
              <a:t>Voyages &amp; Vacances (</a:t>
            </a:r>
            <a:r>
              <a:rPr lang="fr-FR" sz="1600" i="1" dirty="0" err="1"/>
              <a:t>Travel</a:t>
            </a:r>
            <a:r>
              <a:rPr lang="fr-FR" sz="1600" i="1" dirty="0"/>
              <a:t> &amp; Holiday</a:t>
            </a:r>
            <a:r>
              <a:rPr lang="fr-FR" sz="1600" b="1" dirty="0"/>
              <a:t>) </a:t>
            </a:r>
            <a:r>
              <a:rPr lang="fr-FR" b="1" dirty="0"/>
              <a:t>– AQA </a:t>
            </a:r>
            <a:r>
              <a:rPr lang="fr-FR" b="1" dirty="0" err="1"/>
              <a:t>Theme</a:t>
            </a:r>
            <a:r>
              <a:rPr lang="fr-FR" b="1" dirty="0"/>
              <a:t> 2 </a:t>
            </a:r>
          </a:p>
        </p:txBody>
      </p:sp>
    </p:spTree>
    <p:extLst>
      <p:ext uri="{BB962C8B-B14F-4D97-AF65-F5344CB8AC3E}">
        <p14:creationId xmlns:p14="http://schemas.microsoft.com/office/powerpoint/2010/main" val="882988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9929491"/>
              </p:ext>
            </p:extLst>
          </p:nvPr>
        </p:nvGraphicFramePr>
        <p:xfrm>
          <a:off x="359619" y="470906"/>
          <a:ext cx="6198144" cy="8505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3C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570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Bon appétit !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noProof="0" dirty="0"/>
                        <a:t>Grammar: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fr-FR" sz="1400" b="1" dirty="0"/>
                        <a:t>Au restaurant</a:t>
                      </a:r>
                      <a:r>
                        <a:rPr lang="fr-FR" sz="1200" b="1" dirty="0"/>
                        <a:t>:</a:t>
                      </a:r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100" b="0" dirty="0"/>
                    </a:p>
                    <a:p>
                      <a:endParaRPr lang="fr-FR" sz="1100" b="0" dirty="0"/>
                    </a:p>
                    <a:p>
                      <a:endParaRPr lang="fr-FR" sz="1100" b="0" dirty="0"/>
                    </a:p>
                    <a:p>
                      <a:endParaRPr lang="fr-FR" sz="1100" b="0" dirty="0"/>
                    </a:p>
                    <a:p>
                      <a:endParaRPr lang="fr-FR" sz="1100" b="0" dirty="0"/>
                    </a:p>
                    <a:p>
                      <a:endParaRPr lang="fr-FR" sz="1100" b="0" dirty="0"/>
                    </a:p>
                    <a:p>
                      <a:endParaRPr lang="fr-FR" sz="1100" b="0" dirty="0"/>
                    </a:p>
                    <a:p>
                      <a:endParaRPr lang="fr-FR" sz="1100" b="0" dirty="0"/>
                    </a:p>
                    <a:p>
                      <a:endParaRPr lang="fr-FR" sz="1100" b="0" dirty="0"/>
                    </a:p>
                    <a:p>
                      <a:r>
                        <a:rPr lang="fr-FR" sz="1100" b="1" dirty="0"/>
                        <a:t>Les Questions et les opinions: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u="sng" dirty="0"/>
                        <a:t>En + </a:t>
                      </a:r>
                      <a:r>
                        <a:rPr lang="en-GB" sz="1200" b="1" u="sng" noProof="0" dirty="0"/>
                        <a:t>Present Participle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u="sng" dirty="0"/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u="sng" dirty="0"/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u="sng" dirty="0"/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u="sng" dirty="0"/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u="sng" dirty="0"/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u="sng" dirty="0"/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u="sng" dirty="0"/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u="sng" dirty="0"/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u="sng" dirty="0"/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u="sng" baseline="0" noProof="0" dirty="0"/>
                        <a:t>Using the formal form</a:t>
                      </a:r>
                      <a:r>
                        <a:rPr lang="fr-FR" sz="1200" b="1" u="sng" baseline="0" dirty="0"/>
                        <a:t> ‘Vous’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u="sng" dirty="0"/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u="sng" dirty="0"/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u="sng" dirty="0"/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u="sng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200" b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200" b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800" b="1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500" b="0" baseline="0" dirty="0"/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500" b="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En route !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noProof="0" dirty="0"/>
                        <a:t>Grammar: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8521">
                <a:tc>
                  <a:txBody>
                    <a:bodyPr/>
                    <a:lstStyle/>
                    <a:p>
                      <a:r>
                        <a:rPr lang="fr-FR" sz="1200" b="1" dirty="0"/>
                        <a:t>Si j’avais le choix …</a:t>
                      </a:r>
                    </a:p>
                    <a:p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9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0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8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dirty="0"/>
                        <a:t>À la gare (SNCF)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 u="sng" baseline="0" dirty="0"/>
                        <a:t>Si &amp; </a:t>
                      </a:r>
                      <a:r>
                        <a:rPr lang="en-GB" sz="1200" b="1" u="sng" baseline="0" noProof="0" dirty="0"/>
                        <a:t>imperfect tense + conditional</a:t>
                      </a:r>
                    </a:p>
                    <a:p>
                      <a:pPr algn="ctr"/>
                      <a:endParaRPr lang="fr-FR" sz="1200" b="1" u="sng" baseline="0" dirty="0"/>
                    </a:p>
                    <a:p>
                      <a:pPr algn="ctr"/>
                      <a:endParaRPr lang="fr-FR" sz="1200" b="1" u="sng" baseline="0" dirty="0"/>
                    </a:p>
                    <a:p>
                      <a:pPr algn="ctr"/>
                      <a:endParaRPr lang="fr-FR" sz="1200" b="1" u="sng" baseline="0" dirty="0"/>
                    </a:p>
                    <a:p>
                      <a:pPr algn="ctr"/>
                      <a:endParaRPr lang="fr-FR" sz="1200" b="1" u="sng" baseline="0" dirty="0"/>
                    </a:p>
                    <a:p>
                      <a:pPr algn="ctr"/>
                      <a:endParaRPr lang="fr-FR" sz="1200" b="1" u="sng" baseline="0" dirty="0"/>
                    </a:p>
                    <a:p>
                      <a:pPr algn="ctr"/>
                      <a:endParaRPr lang="fr-FR" sz="1200" b="1" u="sng" baseline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fr-FR" sz="1200" b="1" u="sng" baseline="0" noProof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en-GB" sz="1200" b="1" u="sng" baseline="0" noProof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en-GB" sz="800" b="1" u="sng" baseline="0" noProof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en-GB" sz="500" b="1" u="sng" baseline="0" noProof="0" dirty="0"/>
                    </a:p>
                    <a:p>
                      <a:pPr algn="ctr">
                        <a:lnSpc>
                          <a:spcPct val="90000"/>
                        </a:lnSpc>
                      </a:pPr>
                      <a:r>
                        <a:rPr lang="en-GB" sz="1200" b="1" u="sng" baseline="0" noProof="0" dirty="0"/>
                        <a:t>Avant de +infinitive:</a:t>
                      </a:r>
                    </a:p>
                    <a:p>
                      <a:pPr algn="ctr">
                        <a:lnSpc>
                          <a:spcPct val="90000"/>
                        </a:lnSpc>
                      </a:pPr>
                      <a:endParaRPr lang="en-GB" sz="1200" b="1" u="sng" baseline="0" noProof="0" dirty="0"/>
                    </a:p>
                    <a:p>
                      <a:endParaRPr lang="fr-FR" sz="12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  <a:p>
                      <a:endParaRPr lang="fr-FR" sz="500" baseline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1105" y="472685"/>
            <a:ext cx="56005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3. ORDERING IN A RESTAURANT / TALKING ABOUT TRAVELLING 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0870712"/>
              </p:ext>
            </p:extLst>
          </p:nvPr>
        </p:nvGraphicFramePr>
        <p:xfrm>
          <a:off x="445424" y="3959979"/>
          <a:ext cx="2962991" cy="11677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75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54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55766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dirty="0">
                          <a:solidFill>
                            <a:srgbClr val="000000"/>
                          </a:solidFill>
                        </a:rPr>
                        <a:t>Qu’est-ce que </a:t>
                      </a:r>
                      <a:r>
                        <a:rPr lang="fr-FR" sz="1100" b="1" dirty="0">
                          <a:solidFill>
                            <a:srgbClr val="000000"/>
                          </a:solidFill>
                        </a:rPr>
                        <a:t>vous avez,</a:t>
                      </a:r>
                      <a:r>
                        <a:rPr lang="fr-FR" sz="1100" b="0" dirty="0">
                          <a:solidFill>
                            <a:srgbClr val="000000"/>
                          </a:solidFill>
                        </a:rPr>
                        <a:t> comme dessert?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dirty="0">
                          <a:solidFill>
                            <a:srgbClr val="000000"/>
                          </a:solidFill>
                        </a:rPr>
                        <a:t>On peut avoir l’addition </a:t>
                      </a:r>
                      <a:r>
                        <a:rPr lang="fr-FR" sz="1100" b="1" dirty="0">
                          <a:solidFill>
                            <a:srgbClr val="000000"/>
                          </a:solidFill>
                        </a:rPr>
                        <a:t>s’il vous plaît?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dirty="0">
                          <a:solidFill>
                            <a:srgbClr val="000000"/>
                          </a:solidFill>
                        </a:rPr>
                        <a:t>C’était </a:t>
                      </a:r>
                      <a:r>
                        <a:rPr lang="fr-FR" sz="1100" b="0" dirty="0">
                          <a:solidFill>
                            <a:srgbClr val="000000"/>
                          </a:solidFill>
                        </a:rPr>
                        <a:t>cher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dirty="0">
                          <a:solidFill>
                            <a:srgbClr val="000000"/>
                          </a:solidFill>
                        </a:rPr>
                        <a:t>Je n’y retournerai </a:t>
                      </a:r>
                      <a:r>
                        <a:rPr lang="fr-FR" sz="1100" b="0" dirty="0">
                          <a:solidFill>
                            <a:srgbClr val="000000"/>
                          </a:solidFill>
                        </a:rPr>
                        <a:t>jamais !</a:t>
                      </a:r>
                      <a:endParaRPr lang="fr-FR" sz="1100" b="1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en-GB" sz="1100" b="0" noProof="0" dirty="0">
                          <a:solidFill>
                            <a:srgbClr val="000000"/>
                          </a:solidFill>
                        </a:rPr>
                        <a:t>What desserts do </a:t>
                      </a:r>
                      <a:r>
                        <a:rPr lang="en-GB" sz="1100" b="1" noProof="0" dirty="0">
                          <a:solidFill>
                            <a:srgbClr val="000000"/>
                          </a:solidFill>
                        </a:rPr>
                        <a:t>you have?</a:t>
                      </a:r>
                    </a:p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en-GB" sz="1100" b="0" noProof="0" dirty="0">
                          <a:solidFill>
                            <a:srgbClr val="000000"/>
                          </a:solidFill>
                        </a:rPr>
                        <a:t>Can we have the bill </a:t>
                      </a:r>
                      <a:r>
                        <a:rPr lang="en-GB" sz="1100" b="1" noProof="0" dirty="0">
                          <a:solidFill>
                            <a:srgbClr val="000000"/>
                          </a:solidFill>
                        </a:rPr>
                        <a:t>please?</a:t>
                      </a:r>
                    </a:p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en-GB" sz="1100" b="1" noProof="0" dirty="0">
                          <a:solidFill>
                            <a:srgbClr val="000000"/>
                          </a:solidFill>
                        </a:rPr>
                        <a:t>It was </a:t>
                      </a:r>
                      <a:r>
                        <a:rPr lang="en-GB" sz="1100" b="0" noProof="0" dirty="0">
                          <a:solidFill>
                            <a:srgbClr val="000000"/>
                          </a:solidFill>
                        </a:rPr>
                        <a:t>expensive</a:t>
                      </a:r>
                      <a:endParaRPr lang="en-GB" sz="1100" b="1" noProof="0" dirty="0">
                        <a:solidFill>
                          <a:srgbClr val="000000"/>
                        </a:solidFill>
                      </a:endParaRPr>
                    </a:p>
                    <a:p>
                      <a:pPr algn="l">
                        <a:lnSpc>
                          <a:spcPct val="80000"/>
                        </a:lnSpc>
                      </a:pPr>
                      <a:r>
                        <a:rPr lang="en-GB" sz="1100" b="0" noProof="0" dirty="0">
                          <a:solidFill>
                            <a:srgbClr val="000000"/>
                          </a:solidFill>
                        </a:rPr>
                        <a:t>I will never go back there !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Table 14">
            <a:extLst>
              <a:ext uri="{FF2B5EF4-FFF2-40B4-BE49-F238E27FC236}">
                <a16:creationId xmlns:a16="http://schemas.microsoft.com/office/drawing/2014/main" id="{CF8CCFF3-99EB-4D53-99A1-F368C67607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0300269"/>
              </p:ext>
            </p:extLst>
          </p:nvPr>
        </p:nvGraphicFramePr>
        <p:xfrm>
          <a:off x="445424" y="1418232"/>
          <a:ext cx="2962991" cy="2529840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1512020">
                  <a:extLst>
                    <a:ext uri="{9D8B030D-6E8A-4147-A177-3AD203B41FA5}">
                      <a16:colId xmlns:a16="http://schemas.microsoft.com/office/drawing/2014/main" val="4133920818"/>
                    </a:ext>
                  </a:extLst>
                </a:gridCol>
                <a:gridCol w="1450971">
                  <a:extLst>
                    <a:ext uri="{9D8B030D-6E8A-4147-A177-3AD203B41FA5}">
                      <a16:colId xmlns:a16="http://schemas.microsoft.com/office/drawing/2014/main" val="66207242"/>
                    </a:ext>
                  </a:extLst>
                </a:gridCol>
              </a:tblGrid>
              <a:tr h="553847">
                <a:tc>
                  <a:txBody>
                    <a:bodyPr/>
                    <a:lstStyle/>
                    <a:p>
                      <a:r>
                        <a:rPr lang="fr-FR" sz="1100" b="1" dirty="0">
                          <a:solidFill>
                            <a:schemeClr val="tx1"/>
                          </a:solidFill>
                        </a:rPr>
                        <a:t>Je préférerais </a:t>
                      </a:r>
                      <a:r>
                        <a:rPr lang="fr-FR" sz="1100" b="0" dirty="0">
                          <a:solidFill>
                            <a:schemeClr val="tx1"/>
                          </a:solidFill>
                        </a:rPr>
                        <a:t>une </a:t>
                      </a:r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table en terrasse/ à l’intérieur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I would prefer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a table on the terrace/inside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0413654"/>
                  </a:ext>
                </a:extLst>
              </a:tr>
              <a:tr h="1886682">
                <a:tc>
                  <a:txBody>
                    <a:bodyPr/>
                    <a:lstStyle/>
                    <a:p>
                      <a:r>
                        <a:rPr lang="fr-FR" sz="1100" b="1" noProof="0" dirty="0">
                          <a:solidFill>
                            <a:schemeClr val="tx1"/>
                          </a:solidFill>
                        </a:rPr>
                        <a:t>Je vais prendre..</a:t>
                      </a:r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le </a:t>
                      </a:r>
                      <a:r>
                        <a:rPr lang="fr-FR" sz="1100" b="1" noProof="0" dirty="0">
                          <a:solidFill>
                            <a:schemeClr val="tx1"/>
                          </a:solidFill>
                        </a:rPr>
                        <a:t>plat du jour</a:t>
                      </a:r>
                    </a:p>
                    <a:p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l’</a:t>
                      </a:r>
                      <a:r>
                        <a:rPr lang="fr-FR" sz="1100" b="1" noProof="0" dirty="0">
                          <a:solidFill>
                            <a:schemeClr val="tx1"/>
                          </a:solidFill>
                        </a:rPr>
                        <a:t>entrée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le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 plat principal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le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dessert</a:t>
                      </a:r>
                    </a:p>
                    <a:p>
                      <a:pPr rtl="0"/>
                      <a:r>
                        <a:rPr lang="fr-FR" sz="11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 arrivant</a:t>
                      </a:r>
                      <a:r>
                        <a:rPr lang="fr-FR" sz="110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il n’y avait personne pour nous accueillir.</a:t>
                      </a:r>
                      <a:endParaRPr lang="fr-FR" sz="1100" i="0" dirty="0">
                        <a:effectLst/>
                      </a:endParaRPr>
                    </a:p>
                    <a:p>
                      <a:pPr rtl="0"/>
                      <a:r>
                        <a:rPr lang="fr-FR" sz="1100" b="1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 mangeant</a:t>
                      </a:r>
                      <a:r>
                        <a:rPr lang="fr-FR" sz="110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j’ai trouvé un cheveu dans mon plat.</a:t>
                      </a:r>
                      <a:endParaRPr lang="fr-FR" sz="1100" i="0" dirty="0">
                        <a:effectLst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I will have/take..</a:t>
                      </a:r>
                    </a:p>
                    <a:p>
                      <a:pPr algn="l"/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the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dish of the day</a:t>
                      </a:r>
                    </a:p>
                    <a:p>
                      <a:pPr algn="l"/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the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 starter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algn="l"/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the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 main course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  <a:p>
                      <a:pPr algn="l"/>
                      <a:r>
                        <a:rPr lang="en-GB" sz="1100" dirty="0">
                          <a:solidFill>
                            <a:schemeClr val="tx1"/>
                          </a:solidFill>
                        </a:rPr>
                        <a:t>the 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dessert</a:t>
                      </a:r>
                    </a:p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On arriving,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there was no one to welcome us.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  <a:p>
                      <a:pPr algn="l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While eating,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I found a hair in my meal.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5251838"/>
                  </a:ext>
                </a:extLst>
              </a:tr>
            </a:tbl>
          </a:graphicData>
        </a:graphic>
      </p:graphicFrame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DEDFA1F0-6F4E-4107-8956-7CEE19FE7D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8636093"/>
              </p:ext>
            </p:extLst>
          </p:nvPr>
        </p:nvGraphicFramePr>
        <p:xfrm>
          <a:off x="439101" y="7600950"/>
          <a:ext cx="2958224" cy="1264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102">
                  <a:extLst>
                    <a:ext uri="{9D8B030D-6E8A-4147-A177-3AD203B41FA5}">
                      <a16:colId xmlns:a16="http://schemas.microsoft.com/office/drawing/2014/main" val="4175800674"/>
                    </a:ext>
                  </a:extLst>
                </a:gridCol>
                <a:gridCol w="1085122">
                  <a:extLst>
                    <a:ext uri="{9D8B030D-6E8A-4147-A177-3AD203B41FA5}">
                      <a16:colId xmlns:a16="http://schemas.microsoft.com/office/drawing/2014/main" val="449083936"/>
                    </a:ext>
                  </a:extLst>
                </a:gridCol>
              </a:tblGrid>
              <a:tr h="1207531">
                <a:tc>
                  <a:txBody>
                    <a:bodyPr/>
                    <a:lstStyle/>
                    <a:p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un billet</a:t>
                      </a:r>
                    </a:p>
                    <a:p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un aller simple</a:t>
                      </a:r>
                    </a:p>
                    <a:p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un aller-retour</a:t>
                      </a:r>
                    </a:p>
                    <a:p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en première/deuxième classe</a:t>
                      </a:r>
                    </a:p>
                    <a:p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les horaires</a:t>
                      </a:r>
                    </a:p>
                    <a:p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le guichet</a:t>
                      </a:r>
                    </a:p>
                    <a:p>
                      <a:r>
                        <a:rPr lang="fr-FR" sz="1100" b="0" noProof="0" dirty="0">
                          <a:solidFill>
                            <a:schemeClr val="tx1"/>
                          </a:solidFill>
                        </a:rPr>
                        <a:t>le quai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a ticket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a single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a return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in 1</a:t>
                      </a:r>
                      <a:r>
                        <a:rPr lang="en-GB" sz="1100" b="0" baseline="30000" dirty="0">
                          <a:solidFill>
                            <a:schemeClr val="tx1"/>
                          </a:solidFill>
                        </a:rPr>
                        <a:t>st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/2</a:t>
                      </a:r>
                      <a:r>
                        <a:rPr lang="en-GB" sz="1100" b="0" baseline="30000" dirty="0">
                          <a:solidFill>
                            <a:schemeClr val="tx1"/>
                          </a:solidFill>
                        </a:rPr>
                        <a:t>nd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 class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travel time(s)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ticket office</a:t>
                      </a:r>
                    </a:p>
                    <a:p>
                      <a:r>
                        <a:rPr lang="en-GB" sz="1100" b="0" dirty="0">
                          <a:solidFill>
                            <a:schemeClr val="tx1"/>
                          </a:solidFill>
                        </a:rPr>
                        <a:t>the platform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9269996"/>
                  </a:ext>
                </a:extLst>
              </a:tr>
            </a:tbl>
          </a:graphicData>
        </a:graphic>
      </p:graphicFrame>
      <p:pic>
        <p:nvPicPr>
          <p:cNvPr id="19" name="Picture 18">
            <a:extLst>
              <a:ext uri="{FF2B5EF4-FFF2-40B4-BE49-F238E27FC236}">
                <a16:creationId xmlns:a16="http://schemas.microsoft.com/office/drawing/2014/main" id="{6DC7C680-5850-4379-91AB-3B5AD838FCE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lumMod val="40000"/>
                <a:lumOff val="6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48646" y="1418232"/>
            <a:ext cx="2763031" cy="132608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graphicFrame>
        <p:nvGraphicFramePr>
          <p:cNvPr id="22" name="Table 22">
            <a:extLst>
              <a:ext uri="{FF2B5EF4-FFF2-40B4-BE49-F238E27FC236}">
                <a16:creationId xmlns:a16="http://schemas.microsoft.com/office/drawing/2014/main" id="{289964DB-1E91-4BD6-8D01-C2644587D9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6766969"/>
              </p:ext>
            </p:extLst>
          </p:nvPr>
        </p:nvGraphicFramePr>
        <p:xfrm>
          <a:off x="3648646" y="3024561"/>
          <a:ext cx="2763031" cy="21031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763031">
                  <a:extLst>
                    <a:ext uri="{9D8B030D-6E8A-4147-A177-3AD203B41FA5}">
                      <a16:colId xmlns:a16="http://schemas.microsoft.com/office/drawing/2014/main" val="265447164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fr-FR" sz="1200" b="1" i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Vous</a:t>
                      </a:r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’ 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French is reserved for more formal contexts than ‘</a:t>
                      </a:r>
                      <a:r>
                        <a:rPr lang="fr-FR" sz="1200" b="0" i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’. It implies a more formal or more distant relationship with the person you’re speaking to. </a:t>
                      </a:r>
                    </a:p>
                    <a:p>
                      <a:pPr algn="ctr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 would normally use </a:t>
                      </a:r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fr-FR" sz="1200" b="1" i="0" kern="1200" noProof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vous</a:t>
                      </a:r>
                      <a:r>
                        <a:rPr lang="en-GB" sz="12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’ </a:t>
                      </a:r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French if you’re speaking to a complete stranger or if you’re in a professional situation or in this case a restaurant.</a:t>
                      </a:r>
                    </a:p>
                    <a:p>
                      <a:pPr algn="ctr"/>
                      <a:r>
                        <a:rPr lang="en-GB" sz="12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can be a sign of respect, too, so you can use it with people who are significantly older than you. 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2616855"/>
                  </a:ext>
                </a:extLst>
              </a:tr>
            </a:tbl>
          </a:graphicData>
        </a:graphic>
      </p:graphicFrame>
      <p:pic>
        <p:nvPicPr>
          <p:cNvPr id="31" name="Picture 30">
            <a:extLst>
              <a:ext uri="{FF2B5EF4-FFF2-40B4-BE49-F238E27FC236}">
                <a16:creationId xmlns:a16="http://schemas.microsoft.com/office/drawing/2014/main" id="{4F0EFE17-6B50-42CE-A6B5-E709B5301D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699" y="5885212"/>
            <a:ext cx="2851028" cy="74474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7A709940-158A-42C2-913B-874BDFDDB1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851" y="6639946"/>
            <a:ext cx="2847876" cy="747537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0A5CC246-4130-46A3-A812-F35D870E1AF4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lumMod val="20000"/>
                <a:lumOff val="8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21372" y="7742264"/>
            <a:ext cx="2958224" cy="63905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solidFill>
              <a:schemeClr val="tx1"/>
            </a:solidFill>
          </a:ln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0390B788-F55A-4FE0-A76C-ED551752FAAE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prstClr val="black"/>
              <a:schemeClr val="accent4">
                <a:lumMod val="40000"/>
                <a:lumOff val="6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72278" y="5997954"/>
            <a:ext cx="2856411" cy="992370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D5D4636-F2EA-428E-8FCE-BCA7B5532905}"/>
              </a:ext>
            </a:extLst>
          </p:cNvPr>
          <p:cNvSpPr txBox="1"/>
          <p:nvPr/>
        </p:nvSpPr>
        <p:spPr>
          <a:xfrm>
            <a:off x="3572278" y="7091497"/>
            <a:ext cx="2856411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1000" b="1" dirty="0"/>
              <a:t>Si</a:t>
            </a:r>
            <a:r>
              <a:rPr lang="fr-FR" sz="1000" dirty="0"/>
              <a:t> je pouv</a:t>
            </a:r>
            <a:r>
              <a:rPr lang="fr-FR" sz="1000" b="1" dirty="0"/>
              <a:t>ais</a:t>
            </a:r>
            <a:r>
              <a:rPr lang="fr-FR" sz="1000" dirty="0"/>
              <a:t> aller en Egypte, je visiter</a:t>
            </a:r>
            <a:r>
              <a:rPr lang="fr-FR" sz="1000" b="1" dirty="0"/>
              <a:t>ais</a:t>
            </a:r>
            <a:r>
              <a:rPr lang="fr-FR" sz="1000" dirty="0"/>
              <a:t> les pyramides et je fer</a:t>
            </a:r>
            <a:r>
              <a:rPr lang="fr-FR" sz="1000" b="1" dirty="0"/>
              <a:t>ais</a:t>
            </a:r>
            <a:r>
              <a:rPr lang="fr-FR" sz="1000" dirty="0"/>
              <a:t> une croisière sur le Nil.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2F52595-B59B-4FDA-9DF7-98BD7859E6DB}"/>
              </a:ext>
            </a:extLst>
          </p:cNvPr>
          <p:cNvSpPr txBox="1"/>
          <p:nvPr/>
        </p:nvSpPr>
        <p:spPr>
          <a:xfrm>
            <a:off x="3521372" y="8439149"/>
            <a:ext cx="2958224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1000" b="1" dirty="0"/>
              <a:t>Avant de</a:t>
            </a:r>
            <a:r>
              <a:rPr lang="fr-FR" sz="1000" dirty="0"/>
              <a:t> visit</a:t>
            </a:r>
            <a:r>
              <a:rPr lang="fr-FR" sz="1000" b="1" dirty="0"/>
              <a:t>er</a:t>
            </a:r>
            <a:r>
              <a:rPr lang="fr-FR" sz="1000" dirty="0"/>
              <a:t> Le Louvre, je vais explorer Paris.</a:t>
            </a:r>
          </a:p>
          <a:p>
            <a:pPr>
              <a:lnSpc>
                <a:spcPct val="90000"/>
              </a:lnSpc>
            </a:pPr>
            <a:r>
              <a:rPr lang="fr-FR" sz="1000" b="1" dirty="0"/>
              <a:t>Avant de </a:t>
            </a:r>
            <a:r>
              <a:rPr lang="fr-FR" sz="1000" dirty="0"/>
              <a:t>chois</a:t>
            </a:r>
            <a:r>
              <a:rPr lang="fr-FR" sz="1000" b="1" dirty="0"/>
              <a:t>ir</a:t>
            </a:r>
            <a:r>
              <a:rPr lang="fr-FR" sz="1000" dirty="0"/>
              <a:t> ma destination, je vais réfléchir.</a:t>
            </a:r>
          </a:p>
        </p:txBody>
      </p:sp>
      <p:sp>
        <p:nvSpPr>
          <p:cNvPr id="16" name="TextBox 9">
            <a:extLst>
              <a:ext uri="{FF2B5EF4-FFF2-40B4-BE49-F238E27FC236}">
                <a16:creationId xmlns:a16="http://schemas.microsoft.com/office/drawing/2014/main" id="{93B321D5-B0C4-4B29-832D-A339727FCB49}"/>
              </a:ext>
            </a:extLst>
          </p:cNvPr>
          <p:cNvSpPr txBox="1"/>
          <p:nvPr/>
        </p:nvSpPr>
        <p:spPr>
          <a:xfrm>
            <a:off x="205088" y="104189"/>
            <a:ext cx="66529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/>
              <a:t>KS4 MODULE 5: </a:t>
            </a:r>
            <a:r>
              <a:rPr lang="fr-FR" sz="1600" b="1" dirty="0"/>
              <a:t>Voyages &amp; Vacances (</a:t>
            </a:r>
            <a:r>
              <a:rPr lang="fr-FR" sz="1600" i="1" dirty="0" err="1"/>
              <a:t>Travel</a:t>
            </a:r>
            <a:r>
              <a:rPr lang="fr-FR" sz="1600" i="1" dirty="0"/>
              <a:t> &amp; Holiday</a:t>
            </a:r>
            <a:r>
              <a:rPr lang="fr-FR" sz="1600" b="1" dirty="0"/>
              <a:t>) </a:t>
            </a:r>
            <a:r>
              <a:rPr lang="fr-FR" b="1" dirty="0"/>
              <a:t>– AQA </a:t>
            </a:r>
            <a:r>
              <a:rPr lang="fr-FR" b="1" dirty="0" err="1"/>
              <a:t>Theme</a:t>
            </a:r>
            <a:r>
              <a:rPr lang="fr-FR" b="1" dirty="0"/>
              <a:t> 2 </a:t>
            </a:r>
          </a:p>
        </p:txBody>
      </p:sp>
    </p:spTree>
    <p:extLst>
      <p:ext uri="{BB962C8B-B14F-4D97-AF65-F5344CB8AC3E}">
        <p14:creationId xmlns:p14="http://schemas.microsoft.com/office/powerpoint/2010/main" val="3693341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0385867"/>
              </p:ext>
            </p:extLst>
          </p:nvPr>
        </p:nvGraphicFramePr>
        <p:xfrm>
          <a:off x="369118" y="533226"/>
          <a:ext cx="6198144" cy="84088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90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9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400" b="1" baseline="0" dirty="0"/>
                        <a:t>On négocie au souk</a:t>
                      </a:r>
                      <a:endParaRPr lang="fr-FR" sz="1400" b="1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/>
                        <a:t>Grammar:</a:t>
                      </a:r>
                      <a:endParaRPr lang="fr-FR" sz="1400" b="1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fr-FR" sz="1200" b="1" dirty="0"/>
                        <a:t>Acheter les souvenirs: </a:t>
                      </a:r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dirty="0"/>
                    </a:p>
                    <a:p>
                      <a:endParaRPr lang="fr-FR" sz="2000" b="0" dirty="0"/>
                    </a:p>
                    <a:p>
                      <a:endParaRPr lang="fr-FR" sz="1200" b="1" dirty="0"/>
                    </a:p>
                    <a:p>
                      <a:endParaRPr lang="fr-FR" dirty="0"/>
                    </a:p>
                    <a:p>
                      <a:endParaRPr lang="fr-FR" sz="1800" b="0" dirty="0"/>
                    </a:p>
                    <a:p>
                      <a:endParaRPr lang="fr-FR" sz="1800" b="0" dirty="0"/>
                    </a:p>
                    <a:p>
                      <a:endParaRPr lang="fr-FR" sz="800" b="0" dirty="0"/>
                    </a:p>
                    <a:p>
                      <a:r>
                        <a:rPr lang="fr-FR" sz="1200" b="1" dirty="0"/>
                        <a:t>Qu’est-ce que tu en penses? (</a:t>
                      </a:r>
                      <a:r>
                        <a:rPr lang="en-GB" sz="1200" b="1" noProof="0" dirty="0"/>
                        <a:t>What do you think of it?)</a:t>
                      </a:r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GB" sz="1200" b="1" u="sng" baseline="0" noProof="0" dirty="0"/>
                        <a:t>Demonstrative adjectives and pronouns</a:t>
                      </a:r>
                      <a:r>
                        <a:rPr lang="en-GB" sz="1200" b="1" baseline="0" noProof="0" dirty="0"/>
                        <a:t> </a:t>
                      </a:r>
                      <a:r>
                        <a:rPr lang="fr-FR" sz="1200" b="1" baseline="0" dirty="0"/>
                        <a:t>: </a:t>
                      </a:r>
                      <a:r>
                        <a:rPr lang="fr-FR" sz="1200" b="0" baseline="0" dirty="0"/>
                        <a:t> </a:t>
                      </a:r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i="1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="1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2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1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1100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endParaRPr lang="fr-FR" sz="500" b="1" u="sng" baseline="0" dirty="0"/>
                    </a:p>
                    <a:p>
                      <a:pPr>
                        <a:lnSpc>
                          <a:spcPct val="90000"/>
                        </a:lnSpc>
                      </a:pPr>
                      <a:r>
                        <a:rPr lang="fr-FR" sz="1050" b="1" u="sng" baseline="0" dirty="0"/>
                        <a:t>*</a:t>
                      </a:r>
                      <a:r>
                        <a:rPr lang="en-GB" sz="1000" b="1" u="sng" baseline="0" noProof="0" dirty="0"/>
                        <a:t>They must agree with the noun they are referring to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C’était catastrophique !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/>
                        <a:t>Grammar:</a:t>
                      </a:r>
                      <a:endParaRPr lang="fr-FR" sz="1400" b="1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31085">
                <a:tc>
                  <a:txBody>
                    <a:bodyPr/>
                    <a:lstStyle/>
                    <a:p>
                      <a:endParaRPr lang="fr-FR" sz="1100" b="1" dirty="0"/>
                    </a:p>
                    <a:p>
                      <a:endParaRPr lang="fr-FR" sz="1100" b="1" dirty="0"/>
                    </a:p>
                    <a:p>
                      <a:endParaRPr lang="fr-FR" sz="1100" b="1" dirty="0"/>
                    </a:p>
                    <a:p>
                      <a:endParaRPr lang="fr-FR" sz="1200" b="1" dirty="0"/>
                    </a:p>
                    <a:p>
                      <a:endParaRPr lang="fr-FR" sz="12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5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1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1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dirty="0"/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800" b="0" dirty="0"/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1" i="0" u="sng" noProof="0" dirty="0"/>
                        <a:t>The Pluperfect Tense:</a:t>
                      </a:r>
                    </a:p>
                  </a:txBody>
                  <a:tcPr>
                    <a:lnL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0" name="TextBox 29">
            <a:extLst>
              <a:ext uri="{FF2B5EF4-FFF2-40B4-BE49-F238E27FC236}">
                <a16:creationId xmlns:a16="http://schemas.microsoft.com/office/drawing/2014/main" id="{4A4CB8A1-55AB-4C62-A919-39AD3BF230D6}"/>
              </a:ext>
            </a:extLst>
          </p:cNvPr>
          <p:cNvSpPr txBox="1"/>
          <p:nvPr/>
        </p:nvSpPr>
        <p:spPr>
          <a:xfrm>
            <a:off x="3572897" y="5866855"/>
            <a:ext cx="2868640" cy="7386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050" dirty="0"/>
              <a:t>The pluperfect tense is used to talk about what </a:t>
            </a:r>
            <a:r>
              <a:rPr lang="en-GB" sz="1050" u="sng" dirty="0"/>
              <a:t>had</a:t>
            </a:r>
            <a:r>
              <a:rPr lang="en-GB" sz="1050" dirty="0"/>
              <a:t> happened in the past. It is often used together with the perfect tense e.g. ‘ When we </a:t>
            </a:r>
            <a:r>
              <a:rPr lang="en-GB" sz="1050" u="sng" dirty="0"/>
              <a:t>had finished</a:t>
            </a:r>
            <a:r>
              <a:rPr lang="en-GB" sz="1050" dirty="0"/>
              <a:t> we went out.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8153" y="512524"/>
            <a:ext cx="543642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/>
              <a:t>4. BUYING SOUVENIRS / TALKING ABOUT HOLIDAY DISASTERS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9725453"/>
              </p:ext>
            </p:extLst>
          </p:nvPr>
        </p:nvGraphicFramePr>
        <p:xfrm>
          <a:off x="466998" y="1518206"/>
          <a:ext cx="2875080" cy="21433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37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1365">
                  <a:extLst>
                    <a:ext uri="{9D8B030D-6E8A-4147-A177-3AD203B41FA5}">
                      <a16:colId xmlns:a16="http://schemas.microsoft.com/office/drawing/2014/main" val="22361929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noProof="0" dirty="0">
                          <a:solidFill>
                            <a:schemeClr val="tx1"/>
                          </a:solidFill>
                        </a:rPr>
                        <a:t>Je pense acheter 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(ce tagine)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noProof="0" dirty="0">
                          <a:solidFill>
                            <a:schemeClr val="tx1"/>
                          </a:solidFill>
                        </a:rPr>
                        <a:t>Je crois que je vais acheter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 (ces bijoux)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noProof="0" dirty="0">
                          <a:solidFill>
                            <a:schemeClr val="tx1"/>
                          </a:solidFill>
                        </a:rPr>
                        <a:t>Je veux acheter 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(un foulard)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noProof="0" dirty="0">
                          <a:solidFill>
                            <a:schemeClr val="tx1"/>
                          </a:solidFill>
                        </a:rPr>
                        <a:t>j’ai envie de m’acheter 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des (gant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fr-FR" sz="1200" b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1" noProof="0" dirty="0">
                          <a:solidFill>
                            <a:schemeClr val="tx1"/>
                          </a:solidFill>
                        </a:rPr>
                        <a:t>Je cherche </a:t>
                      </a:r>
                      <a:r>
                        <a:rPr lang="fr-FR" sz="1200" b="0" noProof="0" dirty="0">
                          <a:solidFill>
                            <a:schemeClr val="tx1"/>
                          </a:solidFill>
                        </a:rPr>
                        <a:t>(une lanterne)</a:t>
                      </a:r>
                      <a:endParaRPr lang="fr-FR" sz="1200" b="1" noProof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fr-FR" sz="1200" b="0" i="1" noProof="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sz="1200" b="0" i="1" noProof="0" dirty="0">
                          <a:solidFill>
                            <a:schemeClr val="tx1"/>
                          </a:solidFill>
                        </a:rPr>
                        <a:t>I’m thinking of buying (this tagine)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en-GB" sz="1200" b="0" i="1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en-GB" sz="1200" b="0" i="1" noProof="0" dirty="0">
                          <a:solidFill>
                            <a:schemeClr val="tx1"/>
                          </a:solidFill>
                        </a:rPr>
                        <a:t>I think I’m going to buy (this jewellery</a:t>
                      </a:r>
                      <a:r>
                        <a:rPr lang="en-GB" sz="1200" b="0" i="0" noProof="0" dirty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en-GB" sz="1200" b="0" i="0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en-GB" sz="1200" b="0" i="1" noProof="0" dirty="0">
                          <a:solidFill>
                            <a:schemeClr val="tx1"/>
                          </a:solidFill>
                        </a:rPr>
                        <a:t>I want to buy (a scarf)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en-GB" sz="1200" b="0" i="1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en-GB" sz="1200" b="0" i="1" noProof="0" dirty="0">
                          <a:solidFill>
                            <a:schemeClr val="tx1"/>
                          </a:solidFill>
                        </a:rPr>
                        <a:t>I feel like buying some (gloves)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endParaRPr lang="en-GB" sz="1200" b="0" i="1" noProof="0" dirty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en-GB" sz="1200" b="0" i="1" noProof="0" dirty="0">
                          <a:solidFill>
                            <a:schemeClr val="tx1"/>
                          </a:solidFill>
                        </a:rPr>
                        <a:t>I’m looking for (a lantern)</a:t>
                      </a: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16539" y="4166367"/>
            <a:ext cx="2975998" cy="75713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1200" b="1" dirty="0"/>
              <a:t>Que penses-tu de </a:t>
            </a:r>
            <a:r>
              <a:rPr lang="fr-FR" sz="1200" dirty="0"/>
              <a:t>(ce foulard / cette théière)</a:t>
            </a:r>
          </a:p>
          <a:p>
            <a:pPr>
              <a:lnSpc>
                <a:spcPct val="90000"/>
              </a:lnSpc>
            </a:pPr>
            <a:r>
              <a:rPr lang="fr-FR" sz="1200" b="1" dirty="0"/>
              <a:t>Tu préfères celui-ci ou celle-là?</a:t>
            </a:r>
          </a:p>
          <a:p>
            <a:pPr>
              <a:lnSpc>
                <a:spcPct val="90000"/>
              </a:lnSpc>
            </a:pPr>
            <a:r>
              <a:rPr lang="fr-FR" sz="1200" b="1" dirty="0"/>
              <a:t>Je prends celle-ci ou celle-là?</a:t>
            </a:r>
          </a:p>
          <a:p>
            <a:pPr>
              <a:lnSpc>
                <a:spcPct val="90000"/>
              </a:lnSpc>
            </a:pPr>
            <a:r>
              <a:rPr lang="fr-FR" sz="1200" b="1" dirty="0"/>
              <a:t>Tu trouves celles-ci comment?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2A60CCF-15EA-4A21-AE6A-AE65627D0D6C}"/>
              </a:ext>
            </a:extLst>
          </p:cNvPr>
          <p:cNvSpPr/>
          <p:nvPr/>
        </p:nvSpPr>
        <p:spPr>
          <a:xfrm>
            <a:off x="3546431" y="1528393"/>
            <a:ext cx="2921573" cy="16862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>
                <a:solidFill>
                  <a:schemeClr val="tx1"/>
                </a:solidFill>
              </a:rPr>
              <a:t>What are these and when are they used?</a:t>
            </a:r>
          </a:p>
          <a:p>
            <a:r>
              <a:rPr lang="en-GB" sz="1200" dirty="0">
                <a:solidFill>
                  <a:schemeClr val="tx1"/>
                </a:solidFill>
              </a:rPr>
              <a:t>Demonstrative adjectives are ‘</a:t>
            </a:r>
            <a:r>
              <a:rPr lang="en-GB" sz="1200" b="1" dirty="0">
                <a:solidFill>
                  <a:schemeClr val="tx1"/>
                </a:solidFill>
              </a:rPr>
              <a:t>this</a:t>
            </a:r>
            <a:r>
              <a:rPr lang="en-GB" sz="1200" dirty="0">
                <a:solidFill>
                  <a:schemeClr val="tx1"/>
                </a:solidFill>
              </a:rPr>
              <a:t>’, ‘</a:t>
            </a:r>
            <a:r>
              <a:rPr lang="en-GB" sz="1200" b="1" dirty="0">
                <a:solidFill>
                  <a:schemeClr val="tx1"/>
                </a:solidFill>
              </a:rPr>
              <a:t>that</a:t>
            </a:r>
            <a:r>
              <a:rPr lang="en-GB" sz="1200" dirty="0">
                <a:solidFill>
                  <a:schemeClr val="tx1"/>
                </a:solidFill>
              </a:rPr>
              <a:t>’, ‘</a:t>
            </a:r>
            <a:r>
              <a:rPr lang="en-GB" sz="1200" b="1" dirty="0">
                <a:solidFill>
                  <a:schemeClr val="tx1"/>
                </a:solidFill>
              </a:rPr>
              <a:t>these</a:t>
            </a:r>
            <a:r>
              <a:rPr lang="en-GB" sz="1200" dirty="0">
                <a:solidFill>
                  <a:schemeClr val="tx1"/>
                </a:solidFill>
              </a:rPr>
              <a:t>’, ‘those’ followed by a noun.  Demonstrative pronouns are words like ‘</a:t>
            </a:r>
            <a:r>
              <a:rPr lang="en-GB" sz="1200" b="1" dirty="0">
                <a:solidFill>
                  <a:schemeClr val="tx1"/>
                </a:solidFill>
              </a:rPr>
              <a:t>this</a:t>
            </a:r>
            <a:r>
              <a:rPr lang="en-GB" sz="1200" dirty="0">
                <a:solidFill>
                  <a:schemeClr val="tx1"/>
                </a:solidFill>
              </a:rPr>
              <a:t> </a:t>
            </a:r>
            <a:r>
              <a:rPr lang="en-GB" sz="1200" b="1" dirty="0">
                <a:solidFill>
                  <a:schemeClr val="tx1"/>
                </a:solidFill>
              </a:rPr>
              <a:t>one</a:t>
            </a:r>
            <a:r>
              <a:rPr lang="en-GB" sz="1200" dirty="0">
                <a:solidFill>
                  <a:schemeClr val="tx1"/>
                </a:solidFill>
              </a:rPr>
              <a:t>’ or ‘</a:t>
            </a:r>
            <a:r>
              <a:rPr lang="en-GB" sz="1200" b="1" dirty="0">
                <a:solidFill>
                  <a:schemeClr val="tx1"/>
                </a:solidFill>
              </a:rPr>
              <a:t>those ones</a:t>
            </a:r>
            <a:r>
              <a:rPr lang="en-GB" sz="1200" dirty="0">
                <a:solidFill>
                  <a:schemeClr val="tx1"/>
                </a:solidFill>
              </a:rPr>
              <a:t>’.  They are used when you want to make it clear which noun you are talking about , for example when you are choosing something: ‘I like </a:t>
            </a:r>
            <a:r>
              <a:rPr lang="en-GB" sz="1200" b="1" i="1" dirty="0">
                <a:solidFill>
                  <a:schemeClr val="tx1"/>
                </a:solidFill>
              </a:rPr>
              <a:t>this</a:t>
            </a:r>
            <a:r>
              <a:rPr lang="en-GB" sz="1200" dirty="0">
                <a:solidFill>
                  <a:schemeClr val="tx1"/>
                </a:solidFill>
              </a:rPr>
              <a:t> book, Do you prefer </a:t>
            </a:r>
            <a:r>
              <a:rPr lang="en-GB" sz="1200" b="1" i="1" dirty="0">
                <a:solidFill>
                  <a:schemeClr val="tx1"/>
                </a:solidFill>
              </a:rPr>
              <a:t>that one? </a:t>
            </a:r>
            <a:endParaRPr lang="en-GB" sz="1200" b="1" dirty="0">
              <a:solidFill>
                <a:schemeClr val="tx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A986F5F-EDFA-4478-AED0-93EC0A0567F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  <a:duotone>
              <a:prstClr val="black"/>
              <a:schemeClr val="accent4">
                <a:lumMod val="20000"/>
                <a:lumOff val="8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96365" y="3530287"/>
            <a:ext cx="2639494" cy="145223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15DBAF3-B445-4004-839A-C6A6E220B29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lumMod val="40000"/>
                <a:lumOff val="60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775862" y="6837699"/>
            <a:ext cx="2513296" cy="2032077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graphicFrame>
        <p:nvGraphicFramePr>
          <p:cNvPr id="19" name="Table 20">
            <a:extLst>
              <a:ext uri="{FF2B5EF4-FFF2-40B4-BE49-F238E27FC236}">
                <a16:creationId xmlns:a16="http://schemas.microsoft.com/office/drawing/2014/main" id="{DDE74033-67AD-46FE-A81B-BAAA7390F5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7069040"/>
              </p:ext>
            </p:extLst>
          </p:nvPr>
        </p:nvGraphicFramePr>
        <p:xfrm>
          <a:off x="473438" y="5594479"/>
          <a:ext cx="2868640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4320">
                  <a:extLst>
                    <a:ext uri="{9D8B030D-6E8A-4147-A177-3AD203B41FA5}">
                      <a16:colId xmlns:a16="http://schemas.microsoft.com/office/drawing/2014/main" val="2399284668"/>
                    </a:ext>
                  </a:extLst>
                </a:gridCol>
                <a:gridCol w="1434320">
                  <a:extLst>
                    <a:ext uri="{9D8B030D-6E8A-4147-A177-3AD203B41FA5}">
                      <a16:colId xmlns:a16="http://schemas.microsoft.com/office/drawing/2014/main" val="1937181008"/>
                    </a:ext>
                  </a:extLst>
                </a:gridCol>
              </a:tblGrid>
              <a:tr h="2190307">
                <a:tc>
                  <a:txBody>
                    <a:bodyPr/>
                    <a:lstStyle/>
                    <a:p>
                      <a:r>
                        <a:rPr lang="fr-FR" sz="1200" noProof="0" dirty="0">
                          <a:solidFill>
                            <a:schemeClr val="tx1"/>
                          </a:solidFill>
                        </a:rPr>
                        <a:t>Avant de partir, j’avais…</a:t>
                      </a:r>
                    </a:p>
                    <a:p>
                      <a:endParaRPr lang="fr-FR" sz="1200" noProof="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fr-FR" sz="1200" b="1" noProof="0" dirty="0">
                          <a:solidFill>
                            <a:schemeClr val="tx1"/>
                          </a:solidFill>
                        </a:rPr>
                        <a:t>réservé mon billet d’avion</a:t>
                      </a:r>
                    </a:p>
                    <a:p>
                      <a:endParaRPr lang="fr-FR" sz="1200" b="1" noProof="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fr-FR" sz="1200" b="1" noProof="0" dirty="0">
                          <a:solidFill>
                            <a:schemeClr val="tx1"/>
                          </a:solidFill>
                        </a:rPr>
                        <a:t>fait ma valise/des recherches</a:t>
                      </a:r>
                    </a:p>
                    <a:p>
                      <a:endParaRPr lang="fr-FR" sz="1200" b="1" noProof="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fr-FR" sz="1200" b="1" noProof="0" dirty="0">
                          <a:solidFill>
                            <a:schemeClr val="tx1"/>
                          </a:solidFill>
                        </a:rPr>
                        <a:t>j’étais allé(e) à l’agence de voyages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i="1" dirty="0">
                          <a:solidFill>
                            <a:schemeClr val="tx1"/>
                          </a:solidFill>
                        </a:rPr>
                        <a:t>Before leaving </a:t>
                      </a:r>
                    </a:p>
                    <a:p>
                      <a:r>
                        <a:rPr lang="en-GB" sz="1200" b="0" i="1" dirty="0">
                          <a:solidFill>
                            <a:schemeClr val="tx1"/>
                          </a:solidFill>
                        </a:rPr>
                        <a:t>I had …</a:t>
                      </a:r>
                    </a:p>
                    <a:p>
                      <a:endParaRPr lang="en-GB" sz="1200" b="0" i="1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200" b="0" i="1" dirty="0">
                          <a:solidFill>
                            <a:schemeClr val="tx1"/>
                          </a:solidFill>
                        </a:rPr>
                        <a:t>booked my plane ticket</a:t>
                      </a:r>
                    </a:p>
                    <a:p>
                      <a:endParaRPr lang="en-GB" sz="1200" b="0" i="1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200" b="0" i="1" dirty="0">
                          <a:solidFill>
                            <a:schemeClr val="tx1"/>
                          </a:solidFill>
                        </a:rPr>
                        <a:t>packed my case / done some research</a:t>
                      </a:r>
                    </a:p>
                    <a:p>
                      <a:endParaRPr lang="en-GB" sz="1200" b="0" i="1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200" b="0" i="1" dirty="0">
                          <a:solidFill>
                            <a:schemeClr val="tx1"/>
                          </a:solidFill>
                        </a:rPr>
                        <a:t>I had gone to the travel agents.</a:t>
                      </a:r>
                    </a:p>
                    <a:p>
                      <a:endParaRPr lang="en-GB" sz="12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0573363"/>
                  </a:ext>
                </a:extLst>
              </a:tr>
            </a:tbl>
          </a:graphicData>
        </a:graphic>
      </p:graphicFrame>
      <p:graphicFrame>
        <p:nvGraphicFramePr>
          <p:cNvPr id="21" name="Table 22">
            <a:extLst>
              <a:ext uri="{FF2B5EF4-FFF2-40B4-BE49-F238E27FC236}">
                <a16:creationId xmlns:a16="http://schemas.microsoft.com/office/drawing/2014/main" id="{BE9E54E6-7CD4-4CA9-8001-FE23303A4D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7281365"/>
              </p:ext>
            </p:extLst>
          </p:nvPr>
        </p:nvGraphicFramePr>
        <p:xfrm>
          <a:off x="473438" y="7880479"/>
          <a:ext cx="2868639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1546">
                  <a:extLst>
                    <a:ext uri="{9D8B030D-6E8A-4147-A177-3AD203B41FA5}">
                      <a16:colId xmlns:a16="http://schemas.microsoft.com/office/drawing/2014/main" val="2553593861"/>
                    </a:ext>
                  </a:extLst>
                </a:gridCol>
                <a:gridCol w="1427093">
                  <a:extLst>
                    <a:ext uri="{9D8B030D-6E8A-4147-A177-3AD203B41FA5}">
                      <a16:colId xmlns:a16="http://schemas.microsoft.com/office/drawing/2014/main" val="2146696475"/>
                    </a:ext>
                  </a:extLst>
                </a:gridCol>
              </a:tblGrid>
              <a:tr h="635982">
                <a:tc>
                  <a:txBody>
                    <a:bodyPr/>
                    <a:lstStyle/>
                    <a:p>
                      <a:r>
                        <a:rPr lang="fr-FR" sz="1200" noProof="0" dirty="0">
                          <a:solidFill>
                            <a:schemeClr val="tx1"/>
                          </a:solidFill>
                        </a:rPr>
                        <a:t>Mais / pourtant</a:t>
                      </a:r>
                    </a:p>
                    <a:p>
                      <a:endParaRPr lang="fr-FR" sz="1200" noProof="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fr-FR" sz="1200" noProof="0" dirty="0">
                          <a:solidFill>
                            <a:schemeClr val="tx1"/>
                          </a:solidFill>
                        </a:rPr>
                        <a:t>J’ai oublié mon passeport.</a:t>
                      </a:r>
                    </a:p>
                    <a:p>
                      <a:r>
                        <a:rPr lang="fr-FR" sz="1200" noProof="0" dirty="0">
                          <a:solidFill>
                            <a:schemeClr val="tx1"/>
                          </a:solidFill>
                        </a:rPr>
                        <a:t>J’ai raté l'avion 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b="0" i="1" dirty="0">
                          <a:solidFill>
                            <a:schemeClr val="tx1"/>
                          </a:solidFill>
                        </a:rPr>
                        <a:t>but / however</a:t>
                      </a:r>
                    </a:p>
                    <a:p>
                      <a:endParaRPr lang="en-GB" sz="1200" b="0" i="1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200" b="0" i="1" dirty="0">
                          <a:solidFill>
                            <a:schemeClr val="tx1"/>
                          </a:solidFill>
                        </a:rPr>
                        <a:t>I forgot my passport</a:t>
                      </a:r>
                    </a:p>
                    <a:p>
                      <a:endParaRPr lang="en-GB" sz="1200" b="0" i="1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200" b="0" i="1" dirty="0">
                          <a:solidFill>
                            <a:schemeClr val="tx1"/>
                          </a:solidFill>
                        </a:rPr>
                        <a:t>I missed the plane</a:t>
                      </a: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7096352"/>
                  </a:ext>
                </a:extLst>
              </a:tr>
            </a:tbl>
          </a:graphicData>
        </a:graphic>
      </p:graphicFrame>
      <p:sp>
        <p:nvSpPr>
          <p:cNvPr id="13" name="TextBox 9">
            <a:extLst>
              <a:ext uri="{FF2B5EF4-FFF2-40B4-BE49-F238E27FC236}">
                <a16:creationId xmlns:a16="http://schemas.microsoft.com/office/drawing/2014/main" id="{23C7F9B4-F03F-4693-BECD-0CCEA4CE0676}"/>
              </a:ext>
            </a:extLst>
          </p:cNvPr>
          <p:cNvSpPr txBox="1"/>
          <p:nvPr/>
        </p:nvSpPr>
        <p:spPr>
          <a:xfrm>
            <a:off x="205088" y="104189"/>
            <a:ext cx="66529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b="1" dirty="0"/>
              <a:t>KS4 MODULE 5: </a:t>
            </a:r>
            <a:r>
              <a:rPr lang="fr-FR" sz="1600" b="1" dirty="0"/>
              <a:t>Voyages &amp; Vacances (</a:t>
            </a:r>
            <a:r>
              <a:rPr lang="fr-FR" sz="1600" i="1" dirty="0" err="1"/>
              <a:t>Travel</a:t>
            </a:r>
            <a:r>
              <a:rPr lang="fr-FR" sz="1600" i="1" dirty="0"/>
              <a:t> &amp; Holiday</a:t>
            </a:r>
            <a:r>
              <a:rPr lang="fr-FR" sz="1600" b="1" dirty="0"/>
              <a:t>) </a:t>
            </a:r>
            <a:r>
              <a:rPr lang="fr-FR" b="1" dirty="0"/>
              <a:t>– AQA </a:t>
            </a:r>
            <a:r>
              <a:rPr lang="fr-FR" b="1" dirty="0" err="1"/>
              <a:t>Theme</a:t>
            </a:r>
            <a:r>
              <a:rPr lang="fr-FR" b="1" dirty="0"/>
              <a:t> 2 </a:t>
            </a:r>
          </a:p>
        </p:txBody>
      </p:sp>
    </p:spTree>
    <p:extLst>
      <p:ext uri="{BB962C8B-B14F-4D97-AF65-F5344CB8AC3E}">
        <p14:creationId xmlns:p14="http://schemas.microsoft.com/office/powerpoint/2010/main" val="9344183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5273</TotalTime>
  <Words>1364</Words>
  <Application>Microsoft Office PowerPoint</Application>
  <PresentationFormat>On-screen Show (4:3)</PresentationFormat>
  <Paragraphs>454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Francois Rossi</dc:creator>
  <cp:keywords/>
  <dc:description/>
  <cp:lastModifiedBy>C Dunn</cp:lastModifiedBy>
  <cp:revision>220</cp:revision>
  <dcterms:created xsi:type="dcterms:W3CDTF">2019-12-14T09:07:47Z</dcterms:created>
  <dcterms:modified xsi:type="dcterms:W3CDTF">2024-10-16T18:47:48Z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338ace2d-67c1-485d-a417-e3e64a0e377d_Enabled">
    <vt:lpwstr>true</vt:lpwstr>
  </property>
  <property fmtid="{D5CDD505-2E9C-101B-9397-08002B2CF9AE}" pid="3" name="MSIP_Label_338ace2d-67c1-485d-a417-e3e64a0e377d_SetDate">
    <vt:lpwstr>2024-10-16T18:47:48Z</vt:lpwstr>
  </property>
  <property fmtid="{D5CDD505-2E9C-101B-9397-08002B2CF9AE}" pid="4" name="MSIP_Label_338ace2d-67c1-485d-a417-e3e64a0e377d_Method">
    <vt:lpwstr>Privileged</vt:lpwstr>
  </property>
  <property fmtid="{D5CDD505-2E9C-101B-9397-08002B2CF9AE}" pid="5" name="MSIP_Label_338ace2d-67c1-485d-a417-e3e64a0e377d_Name">
    <vt:lpwstr>338ace2d-67c1-485d-a417-e3e64a0e377d</vt:lpwstr>
  </property>
  <property fmtid="{D5CDD505-2E9C-101B-9397-08002B2CF9AE}" pid="6" name="MSIP_Label_338ace2d-67c1-485d-a417-e3e64a0e377d_SiteId">
    <vt:lpwstr>a091745a-b7d8-4d7a-b2a6-1359053d4510</vt:lpwstr>
  </property>
  <property fmtid="{D5CDD505-2E9C-101B-9397-08002B2CF9AE}" pid="7" name="MSIP_Label_338ace2d-67c1-485d-a417-e3e64a0e377d_ActionId">
    <vt:lpwstr>b7800849-e143-4b2e-98fa-5e86ca786977</vt:lpwstr>
  </property>
  <property fmtid="{D5CDD505-2E9C-101B-9397-08002B2CF9AE}" pid="8" name="MSIP_Label_338ace2d-67c1-485d-a417-e3e64a0e377d_ContentBits">
    <vt:lpwstr>3</vt:lpwstr>
  </property>
</Properties>
</file>