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6858000" cy="9144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5A5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57" d="100"/>
          <a:sy n="57" d="100"/>
        </p:scale>
        <p:origin x="1948" y="3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fr-F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0FF9A-E693-BB45-80EA-13D6EB29E71A}" type="datetimeFigureOut">
              <a:rPr lang="en-US" smtClean="0"/>
              <a:t>10/16/2024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14008-1613-CC46-9883-228FEC278DE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79312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fr-F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0FF9A-E693-BB45-80EA-13D6EB29E71A}" type="datetimeFigureOut">
              <a:rPr lang="en-US" smtClean="0"/>
              <a:t>10/16/2024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14008-1613-CC46-9883-228FEC278DE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49022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fr-F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0FF9A-E693-BB45-80EA-13D6EB29E71A}" type="datetimeFigureOut">
              <a:rPr lang="en-US" smtClean="0"/>
              <a:t>10/16/2024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14008-1613-CC46-9883-228FEC278DE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12708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fr-F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fr-F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fr-F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0FF9A-E693-BB45-80EA-13D6EB29E71A}" type="datetimeFigureOut">
              <a:rPr lang="en-US" smtClean="0"/>
              <a:t>10/16/2024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14008-1613-CC46-9883-228FEC278DE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77841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fr-F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fr-F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fr-F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0FF9A-E693-BB45-80EA-13D6EB29E71A}" type="datetimeFigureOut">
              <a:rPr lang="en-US" smtClean="0"/>
              <a:t>10/16/2024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14008-1613-CC46-9883-228FEC278DE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89559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fr-F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0FF9A-E693-BB45-80EA-13D6EB29E71A}" type="datetimeFigureOut">
              <a:rPr lang="en-US" smtClean="0"/>
              <a:t>10/16/2024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14008-1613-CC46-9883-228FEC278DE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35315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0FF9A-E693-BB45-80EA-13D6EB29E71A}" type="datetimeFigureOut">
              <a:rPr lang="en-US" smtClean="0"/>
              <a:t>10/16/2024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14008-1613-CC46-9883-228FEC278DE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0087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fr-F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fr-F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0FF9A-E693-BB45-80EA-13D6EB29E71A}" type="datetimeFigureOut">
              <a:rPr lang="en-US" smtClean="0"/>
              <a:t>10/16/2024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14008-1613-CC46-9883-228FEC278DE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39770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fr-F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0FF9A-E693-BB45-80EA-13D6EB29E71A}" type="datetimeFigureOut">
              <a:rPr lang="en-US" smtClean="0"/>
              <a:t>10/16/2024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14008-1613-CC46-9883-228FEC278DE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53313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fr-F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0FF9A-E693-BB45-80EA-13D6EB29E71A}" type="datetimeFigureOut">
              <a:rPr lang="en-US" smtClean="0"/>
              <a:t>10/16/2024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14008-1613-CC46-9883-228FEC278DE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26250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fr-F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0FF9A-E693-BB45-80EA-13D6EB29E71A}" type="datetimeFigureOut">
              <a:rPr lang="en-US" smtClean="0"/>
              <a:t>10/16/2024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14008-1613-CC46-9883-228FEC278DE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76850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fr-F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40FF9A-E693-BB45-80EA-13D6EB29E71A}" type="datetimeFigureOut">
              <a:rPr lang="en-US" smtClean="0"/>
              <a:t>10/16/2024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014008-1613-CC46-9883-228FEC278DE4}" type="slidenum">
              <a:rPr lang="fr-FR" smtClean="0"/>
              <a:t>‹#›</a:t>
            </a:fld>
            <a:endParaRPr lang="fr-FR"/>
          </a:p>
        </p:txBody>
      </p:sp>
      <p:sp>
        <p:nvSpPr>
          <p:cNvPr id="7" name="MSIPCMContentMarking" descr="{&quot;HashCode&quot;:820584992,&quot;Placement&quot;:&quot;Footer&quot;,&quot;Top&quot;:699.343,&quot;Left&quot;:0.0,&quot;SlideWidth&quot;:540,&quot;SlideHeight&quot;:720}">
            <a:extLst>
              <a:ext uri="{FF2B5EF4-FFF2-40B4-BE49-F238E27FC236}">
                <a16:creationId xmlns:a16="http://schemas.microsoft.com/office/drawing/2014/main" id="{5FF0EFEA-2DA9-4BC0-8772-2AE7190DF089}"/>
              </a:ext>
            </a:extLst>
          </p:cNvPr>
          <p:cNvSpPr txBox="1"/>
          <p:nvPr userDrawn="1"/>
        </p:nvSpPr>
        <p:spPr>
          <a:xfrm>
            <a:off x="0" y="8881656"/>
            <a:ext cx="730946" cy="262344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1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en-GB" sz="1000">
                <a:solidFill>
                  <a:srgbClr val="000000"/>
                </a:solidFill>
                <a:latin typeface="Calibri" panose="020F0502020204030204" pitchFamily="34" charset="0"/>
              </a:rPr>
              <a:t>Students</a:t>
            </a:r>
          </a:p>
        </p:txBody>
      </p:sp>
      <p:sp>
        <p:nvSpPr>
          <p:cNvPr id="8" name="MSIPCMContentMarking" descr="{&quot;HashCode&quot;:796447423,&quot;Placement&quot;:&quot;Header&quot;,&quot;Top&quot;:0.0,&quot;Left&quot;:0.0,&quot;SlideWidth&quot;:540,&quot;SlideHeight&quot;:720}">
            <a:extLst>
              <a:ext uri="{FF2B5EF4-FFF2-40B4-BE49-F238E27FC236}">
                <a16:creationId xmlns:a16="http://schemas.microsoft.com/office/drawing/2014/main" id="{9C933BA6-0044-40B9-8A6E-C94271201735}"/>
              </a:ext>
            </a:extLst>
          </p:cNvPr>
          <p:cNvSpPr txBox="1"/>
          <p:nvPr userDrawn="1"/>
        </p:nvSpPr>
        <p:spPr>
          <a:xfrm>
            <a:off x="0" y="0"/>
            <a:ext cx="730946" cy="262344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1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en-GB" sz="1000">
                <a:solidFill>
                  <a:srgbClr val="000000"/>
                </a:solidFill>
                <a:latin typeface="Calibri" panose="020F0502020204030204" pitchFamily="34" charset="0"/>
              </a:rPr>
              <a:t>Students</a:t>
            </a:r>
          </a:p>
        </p:txBody>
      </p:sp>
    </p:spTree>
    <p:extLst>
      <p:ext uri="{BB962C8B-B14F-4D97-AF65-F5344CB8AC3E}">
        <p14:creationId xmlns:p14="http://schemas.microsoft.com/office/powerpoint/2010/main" val="30069577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08330261"/>
              </p:ext>
            </p:extLst>
          </p:nvPr>
        </p:nvGraphicFramePr>
        <p:xfrm>
          <a:off x="374568" y="497938"/>
          <a:ext cx="6198144" cy="831253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990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990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endParaRPr lang="fr-FR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sz="1200" b="1" dirty="0"/>
                        <a:t>L’apparence physique (</a:t>
                      </a:r>
                      <a:r>
                        <a:rPr lang="en-GB" sz="1200" b="1" i="1" noProof="0" dirty="0"/>
                        <a:t>Physical appearance</a:t>
                      </a:r>
                      <a:r>
                        <a:rPr lang="en-GB" sz="1200" b="1" noProof="0" dirty="0"/>
                        <a:t>)</a:t>
                      </a:r>
                      <a:r>
                        <a:rPr lang="fr-FR" sz="1200" b="1" dirty="0"/>
                        <a:t>:</a:t>
                      </a:r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400" b="1" dirty="0" err="1"/>
                        <a:t>Grammar</a:t>
                      </a:r>
                      <a:r>
                        <a:rPr lang="fr-FR" sz="1400" b="1" dirty="0"/>
                        <a:t>:</a:t>
                      </a:r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r>
                        <a:rPr lang="fr-FR" sz="1200" dirty="0">
                          <a:sym typeface="Wingdings"/>
                        </a:rPr>
                        <a:t> Je n’ai pas (</a:t>
                      </a:r>
                      <a:r>
                        <a:rPr lang="fr-FR" sz="1200" i="1" dirty="0">
                          <a:sym typeface="Wingdings"/>
                        </a:rPr>
                        <a:t>I </a:t>
                      </a:r>
                      <a:r>
                        <a:rPr lang="fr-FR" sz="1200" i="1" dirty="0" err="1">
                          <a:sym typeface="Wingdings"/>
                        </a:rPr>
                        <a:t>don’t</a:t>
                      </a:r>
                      <a:r>
                        <a:rPr lang="fr-FR" sz="1200" i="1" dirty="0">
                          <a:sym typeface="Wingdings"/>
                        </a:rPr>
                        <a:t> have</a:t>
                      </a:r>
                      <a:r>
                        <a:rPr lang="fr-FR" sz="1200" dirty="0">
                          <a:sym typeface="Wingdings"/>
                        </a:rPr>
                        <a:t>)</a:t>
                      </a:r>
                      <a:endParaRPr lang="fr-FR" sz="1200" dirty="0"/>
                    </a:p>
                    <a:p>
                      <a:endParaRPr lang="fr-FR" sz="1000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fr-FR" sz="1200" dirty="0"/>
                        <a:t>The </a:t>
                      </a:r>
                      <a:r>
                        <a:rPr lang="fr-FR" sz="1200" dirty="0" err="1"/>
                        <a:t>conjugation</a:t>
                      </a:r>
                      <a:r>
                        <a:rPr lang="fr-FR" sz="1200" dirty="0"/>
                        <a:t> of the </a:t>
                      </a:r>
                      <a:r>
                        <a:rPr lang="fr-FR" sz="1200" dirty="0" err="1"/>
                        <a:t>verb</a:t>
                      </a:r>
                      <a:r>
                        <a:rPr lang="fr-FR" sz="1200" dirty="0"/>
                        <a:t> </a:t>
                      </a:r>
                      <a:r>
                        <a:rPr lang="fr-FR" sz="1200" b="1" dirty="0"/>
                        <a:t>AVOIR</a:t>
                      </a:r>
                      <a:r>
                        <a:rPr lang="fr-FR" sz="1200" baseline="0" dirty="0"/>
                        <a:t> (</a:t>
                      </a:r>
                      <a:r>
                        <a:rPr lang="fr-FR" sz="1200" i="1" baseline="0" dirty="0"/>
                        <a:t>to have</a:t>
                      </a:r>
                      <a:r>
                        <a:rPr lang="fr-FR" sz="1200" baseline="0" dirty="0"/>
                        <a:t>) in the </a:t>
                      </a:r>
                      <a:r>
                        <a:rPr lang="fr-FR" sz="1200" baseline="0" dirty="0" err="1"/>
                        <a:t>present</a:t>
                      </a:r>
                      <a:r>
                        <a:rPr lang="fr-FR" sz="1200" baseline="0" dirty="0"/>
                        <a:t> </a:t>
                      </a:r>
                      <a:r>
                        <a:rPr lang="fr-FR" sz="1200" baseline="0" dirty="0" err="1"/>
                        <a:t>tense</a:t>
                      </a:r>
                      <a:r>
                        <a:rPr lang="fr-FR" sz="1200" baseline="0" dirty="0"/>
                        <a:t>:</a:t>
                      </a:r>
                      <a:endParaRPr lang="fr-FR" sz="1200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sz="1400" b="1" dirty="0"/>
                        <a:t>La personnalité (</a:t>
                      </a:r>
                      <a:r>
                        <a:rPr lang="fr-FR" sz="1400" b="1" i="1" dirty="0" err="1"/>
                        <a:t>Personality</a:t>
                      </a:r>
                      <a:r>
                        <a:rPr lang="fr-FR" sz="1400" b="1" dirty="0"/>
                        <a:t>):</a:t>
                      </a:r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400" b="1" dirty="0" err="1"/>
                        <a:t>Grammar</a:t>
                      </a:r>
                      <a:r>
                        <a:rPr lang="fr-FR" sz="1400" b="1" dirty="0"/>
                        <a:t>:</a:t>
                      </a:r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sz="1200" b="1" dirty="0"/>
                        <a:t>Les adjectifs:</a:t>
                      </a:r>
                    </a:p>
                    <a:p>
                      <a:endParaRPr lang="fr-FR" sz="1200" b="1" dirty="0"/>
                    </a:p>
                    <a:p>
                      <a:endParaRPr lang="fr-FR" sz="500" b="1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 marL="171450" indent="-171450">
                        <a:lnSpc>
                          <a:spcPct val="80000"/>
                        </a:lnSpc>
                        <a:buFont typeface="Wingdings" charset="0"/>
                        <a:buChar char="è"/>
                      </a:pPr>
                      <a:r>
                        <a:rPr lang="fr-FR" sz="1200" b="0" dirty="0"/>
                        <a:t>Je ne suis pas/ jamais (</a:t>
                      </a:r>
                      <a:r>
                        <a:rPr lang="fr-FR" sz="1200" b="0" i="1" dirty="0"/>
                        <a:t>I</a:t>
                      </a:r>
                      <a:r>
                        <a:rPr lang="fr-FR" sz="1200" b="0" i="1" baseline="0" dirty="0"/>
                        <a:t> am not/ </a:t>
                      </a:r>
                      <a:r>
                        <a:rPr lang="fr-FR" sz="1200" b="0" i="1" baseline="0" dirty="0" err="1"/>
                        <a:t>never</a:t>
                      </a:r>
                      <a:r>
                        <a:rPr lang="fr-FR" sz="1200" b="0" baseline="0" dirty="0"/>
                        <a:t>)</a:t>
                      </a:r>
                    </a:p>
                    <a:p>
                      <a:pPr marL="0" indent="0">
                        <a:lnSpc>
                          <a:spcPct val="80000"/>
                        </a:lnSpc>
                        <a:buFont typeface="Wingdings" charset="0"/>
                        <a:buNone/>
                      </a:pPr>
                      <a:endParaRPr lang="fr-FR" sz="1200" b="0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fr-FR" sz="1200" dirty="0"/>
                        <a:t>The </a:t>
                      </a:r>
                      <a:r>
                        <a:rPr lang="fr-FR" sz="1200" dirty="0" err="1"/>
                        <a:t>conjugation</a:t>
                      </a:r>
                      <a:r>
                        <a:rPr lang="fr-FR" sz="1200" dirty="0"/>
                        <a:t> of the </a:t>
                      </a:r>
                      <a:r>
                        <a:rPr lang="fr-FR" sz="1200" dirty="0" err="1"/>
                        <a:t>verb</a:t>
                      </a:r>
                      <a:r>
                        <a:rPr lang="fr-FR" sz="1200" dirty="0"/>
                        <a:t> </a:t>
                      </a:r>
                      <a:r>
                        <a:rPr lang="fr-FR" sz="1200" b="1" dirty="0"/>
                        <a:t>ÊTRE</a:t>
                      </a:r>
                      <a:r>
                        <a:rPr lang="fr-FR" sz="1200" dirty="0"/>
                        <a:t> (</a:t>
                      </a:r>
                      <a:r>
                        <a:rPr lang="fr-FR" sz="1200" i="1" dirty="0"/>
                        <a:t>to</a:t>
                      </a:r>
                      <a:r>
                        <a:rPr lang="fr-FR" sz="1200" i="1" baseline="0" dirty="0"/>
                        <a:t> </a:t>
                      </a:r>
                      <a:r>
                        <a:rPr lang="fr-FR" sz="1200" i="1" baseline="0" dirty="0" err="1"/>
                        <a:t>be</a:t>
                      </a:r>
                      <a:r>
                        <a:rPr lang="fr-FR" sz="1200" baseline="0" dirty="0"/>
                        <a:t>) in the </a:t>
                      </a:r>
                      <a:r>
                        <a:rPr lang="fr-FR" sz="1200" baseline="0" dirty="0" err="1"/>
                        <a:t>present</a:t>
                      </a:r>
                      <a:r>
                        <a:rPr lang="fr-FR" sz="1200" baseline="0" dirty="0"/>
                        <a:t> </a:t>
                      </a:r>
                      <a:r>
                        <a:rPr lang="fr-FR" sz="1200" baseline="0" dirty="0" err="1"/>
                        <a:t>tense</a:t>
                      </a:r>
                      <a:r>
                        <a:rPr lang="fr-FR" sz="1200" baseline="0" dirty="0"/>
                        <a:t>:</a:t>
                      </a:r>
                    </a:p>
                    <a:p>
                      <a:endParaRPr lang="fr-FR" sz="1200" baseline="0" dirty="0"/>
                    </a:p>
                    <a:p>
                      <a:endParaRPr lang="fr-FR" sz="1200" baseline="0" dirty="0"/>
                    </a:p>
                    <a:p>
                      <a:endParaRPr lang="fr-FR" sz="1200" baseline="0" dirty="0"/>
                    </a:p>
                    <a:p>
                      <a:endParaRPr lang="fr-FR" sz="1200" baseline="0" dirty="0"/>
                    </a:p>
                    <a:p>
                      <a:endParaRPr lang="fr-FR" sz="1200" baseline="0" dirty="0"/>
                    </a:p>
                    <a:p>
                      <a:endParaRPr lang="fr-FR" sz="1200" baseline="0" dirty="0"/>
                    </a:p>
                    <a:p>
                      <a:endParaRPr lang="fr-FR" sz="1200" baseline="0" dirty="0"/>
                    </a:p>
                    <a:p>
                      <a:endParaRPr lang="fr-FR" sz="400" baseline="0" dirty="0"/>
                    </a:p>
                    <a:p>
                      <a:r>
                        <a:rPr lang="fr-FR" sz="1200" b="1" baseline="0" dirty="0"/>
                        <a:t>Adjectives</a:t>
                      </a:r>
                      <a:r>
                        <a:rPr lang="fr-FR" sz="1200" baseline="0" dirty="0"/>
                        <a:t> </a:t>
                      </a:r>
                      <a:r>
                        <a:rPr lang="fr-FR" sz="1200" baseline="0" dirty="0" err="1"/>
                        <a:t>agree</a:t>
                      </a:r>
                      <a:r>
                        <a:rPr lang="fr-FR" sz="1200" baseline="0" dirty="0"/>
                        <a:t> </a:t>
                      </a:r>
                      <a:r>
                        <a:rPr lang="fr-FR" sz="1200" baseline="0" dirty="0" err="1"/>
                        <a:t>with</a:t>
                      </a:r>
                      <a:r>
                        <a:rPr lang="fr-FR" sz="1200" baseline="0" dirty="0"/>
                        <a:t> the </a:t>
                      </a:r>
                      <a:r>
                        <a:rPr lang="fr-FR" sz="1200" baseline="0" dirty="0" err="1"/>
                        <a:t>gender</a:t>
                      </a:r>
                      <a:r>
                        <a:rPr lang="fr-FR" sz="1200" baseline="0" dirty="0"/>
                        <a:t> and </a:t>
                      </a:r>
                      <a:r>
                        <a:rPr lang="fr-FR" sz="1200" baseline="0" dirty="0" err="1"/>
                        <a:t>number</a:t>
                      </a:r>
                      <a:r>
                        <a:rPr lang="fr-FR" sz="1200" baseline="0" dirty="0"/>
                        <a:t> of the </a:t>
                      </a:r>
                      <a:r>
                        <a:rPr lang="fr-FR" sz="1200" baseline="0" dirty="0" err="1"/>
                        <a:t>noun</a:t>
                      </a:r>
                      <a:r>
                        <a:rPr lang="fr-FR" sz="1200" baseline="0" dirty="0"/>
                        <a:t>:</a:t>
                      </a:r>
                      <a:endParaRPr lang="fr-FR" sz="1200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700400" y="136149"/>
            <a:ext cx="54572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/>
              <a:t>KS4 Module 1: Qui suis-je? </a:t>
            </a:r>
            <a:r>
              <a:rPr lang="fr-FR" i="1" dirty="0"/>
              <a:t>(</a:t>
            </a:r>
            <a:r>
              <a:rPr lang="fr-FR" i="1" dirty="0" err="1"/>
              <a:t>Who</a:t>
            </a:r>
            <a:r>
              <a:rPr lang="fr-FR" i="1" dirty="0"/>
              <a:t> am I?) – </a:t>
            </a:r>
            <a:r>
              <a:rPr lang="fr-FR" b="1" i="1" dirty="0"/>
              <a:t>AQA </a:t>
            </a:r>
            <a:r>
              <a:rPr lang="fr-FR" b="1" i="1" dirty="0" err="1"/>
              <a:t>Theme</a:t>
            </a:r>
            <a:r>
              <a:rPr lang="fr-FR" b="1" i="1" dirty="0"/>
              <a:t> 1</a:t>
            </a:r>
            <a:endParaRPr lang="fr-FR" i="1" dirty="0"/>
          </a:p>
        </p:txBody>
      </p:sp>
      <p:sp>
        <p:nvSpPr>
          <p:cNvPr id="5" name="TextBox 4"/>
          <p:cNvSpPr txBox="1"/>
          <p:nvPr/>
        </p:nvSpPr>
        <p:spPr>
          <a:xfrm>
            <a:off x="2144872" y="494277"/>
            <a:ext cx="191590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600" b="1" dirty="0"/>
              <a:t>1. </a:t>
            </a:r>
            <a:r>
              <a:rPr lang="fr-FR" sz="1600" b="1" dirty="0" err="1"/>
              <a:t>Describing</a:t>
            </a:r>
            <a:r>
              <a:rPr lang="fr-FR" sz="1600" b="1" dirty="0"/>
              <a:t> people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8472294"/>
              </p:ext>
            </p:extLst>
          </p:nvPr>
        </p:nvGraphicFramePr>
        <p:xfrm>
          <a:off x="516568" y="1329954"/>
          <a:ext cx="2792245" cy="5340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12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6101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dirty="0">
                          <a:solidFill>
                            <a:schemeClr val="tx1"/>
                          </a:solidFill>
                        </a:rPr>
                        <a:t>J’ai les yeux</a:t>
                      </a:r>
                      <a:r>
                        <a:rPr lang="is-IS" sz="1200" b="0" dirty="0">
                          <a:solidFill>
                            <a:schemeClr val="tx1"/>
                          </a:solidFill>
                        </a:rPr>
                        <a:t>…</a:t>
                      </a:r>
                      <a:endParaRPr lang="fr-FR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dirty="0">
                          <a:solidFill>
                            <a:schemeClr val="tx1"/>
                          </a:solidFill>
                        </a:rPr>
                        <a:t>bleus (</a:t>
                      </a:r>
                      <a:r>
                        <a:rPr lang="fr-FR" sz="1200" b="0" i="1" dirty="0" err="1">
                          <a:solidFill>
                            <a:schemeClr val="tx1"/>
                          </a:solidFill>
                        </a:rPr>
                        <a:t>blue</a:t>
                      </a:r>
                      <a:r>
                        <a:rPr lang="fr-FR" sz="1200" b="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dirty="0">
                          <a:solidFill>
                            <a:schemeClr val="tx1"/>
                          </a:solidFill>
                        </a:rPr>
                        <a:t>verts (</a:t>
                      </a:r>
                      <a:r>
                        <a:rPr lang="fr-FR" sz="1200" b="0" i="1" dirty="0">
                          <a:solidFill>
                            <a:schemeClr val="tx1"/>
                          </a:solidFill>
                        </a:rPr>
                        <a:t>green</a:t>
                      </a:r>
                      <a:r>
                        <a:rPr lang="fr-FR" sz="1200" b="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dirty="0">
                          <a:solidFill>
                            <a:schemeClr val="tx1"/>
                          </a:solidFill>
                        </a:rPr>
                        <a:t>marron (</a:t>
                      </a:r>
                      <a:r>
                        <a:rPr lang="fr-FR" sz="1200" b="0" i="1" dirty="0" err="1">
                          <a:solidFill>
                            <a:schemeClr val="tx1"/>
                          </a:solidFill>
                        </a:rPr>
                        <a:t>brown</a:t>
                      </a:r>
                      <a:r>
                        <a:rPr lang="fr-FR" sz="1200" b="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5008994"/>
              </p:ext>
            </p:extLst>
          </p:nvPr>
        </p:nvGraphicFramePr>
        <p:xfrm>
          <a:off x="516568" y="1947576"/>
          <a:ext cx="2792245" cy="155816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604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5619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dirty="0">
                          <a:solidFill>
                            <a:srgbClr val="000000"/>
                          </a:solidFill>
                        </a:rPr>
                        <a:t>J’ai</a:t>
                      </a:r>
                      <a:r>
                        <a:rPr lang="fr-FR" sz="1200" b="0" baseline="0" dirty="0">
                          <a:solidFill>
                            <a:srgbClr val="000000"/>
                          </a:solidFill>
                        </a:rPr>
                        <a:t> les cheveux</a:t>
                      </a:r>
                      <a:r>
                        <a:rPr lang="is-IS" sz="1200" b="0" baseline="0" dirty="0">
                          <a:solidFill>
                            <a:srgbClr val="000000"/>
                          </a:solidFill>
                        </a:rPr>
                        <a:t>…</a:t>
                      </a:r>
                      <a:endParaRPr lang="fr-FR" sz="1200" b="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dirty="0">
                          <a:solidFill>
                            <a:srgbClr val="000000"/>
                          </a:solidFill>
                        </a:rPr>
                        <a:t>blonds (</a:t>
                      </a:r>
                      <a:r>
                        <a:rPr lang="fr-FR" sz="1200" b="0" i="1" dirty="0">
                          <a:solidFill>
                            <a:srgbClr val="000000"/>
                          </a:solidFill>
                        </a:rPr>
                        <a:t>blond</a:t>
                      </a:r>
                      <a:r>
                        <a:rPr lang="fr-FR" sz="1200" b="0" dirty="0">
                          <a:solidFill>
                            <a:srgbClr val="000000"/>
                          </a:solidFill>
                        </a:rPr>
                        <a:t>)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dirty="0">
                          <a:solidFill>
                            <a:srgbClr val="000000"/>
                          </a:solidFill>
                        </a:rPr>
                        <a:t>bruns (</a:t>
                      </a:r>
                      <a:r>
                        <a:rPr lang="fr-FR" sz="1200" b="0" i="1" dirty="0" err="1">
                          <a:solidFill>
                            <a:srgbClr val="000000"/>
                          </a:solidFill>
                        </a:rPr>
                        <a:t>dark</a:t>
                      </a:r>
                      <a:r>
                        <a:rPr lang="fr-FR" sz="1200" b="0" dirty="0">
                          <a:solidFill>
                            <a:srgbClr val="000000"/>
                          </a:solidFill>
                        </a:rPr>
                        <a:t>)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dirty="0">
                          <a:solidFill>
                            <a:srgbClr val="000000"/>
                          </a:solidFill>
                        </a:rPr>
                        <a:t>châtains (</a:t>
                      </a:r>
                      <a:r>
                        <a:rPr lang="fr-FR" sz="1200" b="0" i="1" dirty="0">
                          <a:solidFill>
                            <a:srgbClr val="000000"/>
                          </a:solidFill>
                        </a:rPr>
                        <a:t>light</a:t>
                      </a:r>
                      <a:r>
                        <a:rPr lang="fr-FR" sz="1200" b="0" i="1" baseline="0" dirty="0">
                          <a:solidFill>
                            <a:srgbClr val="000000"/>
                          </a:solidFill>
                        </a:rPr>
                        <a:t> </a:t>
                      </a:r>
                      <a:r>
                        <a:rPr lang="fr-FR" sz="1200" b="0" i="1" baseline="0" dirty="0" err="1">
                          <a:solidFill>
                            <a:srgbClr val="000000"/>
                          </a:solidFill>
                        </a:rPr>
                        <a:t>brown</a:t>
                      </a:r>
                      <a:r>
                        <a:rPr lang="fr-FR" sz="1200" b="0" baseline="0" dirty="0">
                          <a:solidFill>
                            <a:srgbClr val="000000"/>
                          </a:solidFill>
                        </a:rPr>
                        <a:t>)</a:t>
                      </a:r>
                      <a:endParaRPr lang="fr-FR" sz="1200" b="0" dirty="0">
                        <a:solidFill>
                          <a:srgbClr val="000000"/>
                        </a:solidFill>
                      </a:endParaRP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dirty="0">
                          <a:solidFill>
                            <a:srgbClr val="000000"/>
                          </a:solidFill>
                        </a:rPr>
                        <a:t>roux (</a:t>
                      </a:r>
                      <a:r>
                        <a:rPr lang="fr-FR" sz="1200" b="0" i="1" dirty="0" err="1">
                          <a:solidFill>
                            <a:srgbClr val="000000"/>
                          </a:solidFill>
                        </a:rPr>
                        <a:t>red</a:t>
                      </a:r>
                      <a:r>
                        <a:rPr lang="fr-FR" sz="1200" b="0" dirty="0">
                          <a:solidFill>
                            <a:srgbClr val="000000"/>
                          </a:solidFill>
                        </a:rPr>
                        <a:t>)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dirty="0">
                          <a:solidFill>
                            <a:srgbClr val="000000"/>
                          </a:solidFill>
                        </a:rPr>
                        <a:t>noirs (</a:t>
                      </a:r>
                      <a:r>
                        <a:rPr lang="fr-FR" sz="1200" b="0" i="1" dirty="0">
                          <a:solidFill>
                            <a:srgbClr val="000000"/>
                          </a:solidFill>
                        </a:rPr>
                        <a:t>black</a:t>
                      </a:r>
                      <a:r>
                        <a:rPr lang="fr-FR" sz="1200" b="0" dirty="0">
                          <a:solidFill>
                            <a:srgbClr val="000000"/>
                          </a:solidFill>
                        </a:rPr>
                        <a:t>)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dirty="0">
                          <a:solidFill>
                            <a:srgbClr val="000000"/>
                          </a:solidFill>
                        </a:rPr>
                        <a:t>longs (</a:t>
                      </a:r>
                      <a:r>
                        <a:rPr lang="fr-FR" sz="1200" b="0" i="1" dirty="0">
                          <a:solidFill>
                            <a:srgbClr val="000000"/>
                          </a:solidFill>
                        </a:rPr>
                        <a:t>long</a:t>
                      </a:r>
                      <a:r>
                        <a:rPr lang="fr-FR" sz="1200" b="0" dirty="0">
                          <a:solidFill>
                            <a:srgbClr val="000000"/>
                          </a:solidFill>
                        </a:rPr>
                        <a:t>)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dirty="0">
                          <a:solidFill>
                            <a:srgbClr val="000000"/>
                          </a:solidFill>
                        </a:rPr>
                        <a:t>mi-longs (</a:t>
                      </a:r>
                      <a:r>
                        <a:rPr lang="fr-FR" sz="1200" b="0" i="1" dirty="0">
                          <a:solidFill>
                            <a:srgbClr val="000000"/>
                          </a:solidFill>
                        </a:rPr>
                        <a:t>medium-</a:t>
                      </a:r>
                      <a:r>
                        <a:rPr lang="fr-FR" sz="1200" b="0" i="1" dirty="0" err="1">
                          <a:solidFill>
                            <a:srgbClr val="000000"/>
                          </a:solidFill>
                        </a:rPr>
                        <a:t>length</a:t>
                      </a:r>
                      <a:r>
                        <a:rPr lang="fr-FR" sz="1200" b="0" dirty="0">
                          <a:solidFill>
                            <a:srgbClr val="000000"/>
                          </a:solidFill>
                        </a:rPr>
                        <a:t>)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dirty="0">
                          <a:solidFill>
                            <a:srgbClr val="000000"/>
                          </a:solidFill>
                        </a:rPr>
                        <a:t>courts (</a:t>
                      </a:r>
                      <a:r>
                        <a:rPr lang="fr-FR" sz="1200" b="0" i="1" dirty="0">
                          <a:solidFill>
                            <a:srgbClr val="000000"/>
                          </a:solidFill>
                        </a:rPr>
                        <a:t>short</a:t>
                      </a:r>
                      <a:r>
                        <a:rPr lang="fr-FR" sz="1200" b="0" dirty="0">
                          <a:solidFill>
                            <a:srgbClr val="000000"/>
                          </a:solidFill>
                        </a:rPr>
                        <a:t>)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dirty="0">
                          <a:solidFill>
                            <a:srgbClr val="000000"/>
                          </a:solidFill>
                        </a:rPr>
                        <a:t>raides (</a:t>
                      </a:r>
                      <a:r>
                        <a:rPr lang="fr-FR" sz="1200" b="0" i="1" dirty="0">
                          <a:solidFill>
                            <a:srgbClr val="000000"/>
                          </a:solidFill>
                        </a:rPr>
                        <a:t>straight</a:t>
                      </a:r>
                      <a:r>
                        <a:rPr lang="fr-FR" sz="1200" b="0" dirty="0">
                          <a:solidFill>
                            <a:srgbClr val="000000"/>
                          </a:solidFill>
                        </a:rPr>
                        <a:t>)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dirty="0">
                          <a:solidFill>
                            <a:srgbClr val="000000"/>
                          </a:solidFill>
                        </a:rPr>
                        <a:t>bouclés (</a:t>
                      </a:r>
                      <a:r>
                        <a:rPr lang="fr-FR" sz="1200" b="0" i="1" dirty="0" err="1">
                          <a:solidFill>
                            <a:srgbClr val="000000"/>
                          </a:solidFill>
                        </a:rPr>
                        <a:t>curly</a:t>
                      </a:r>
                      <a:r>
                        <a:rPr lang="fr-FR" sz="1200" b="0" dirty="0">
                          <a:solidFill>
                            <a:srgbClr val="000000"/>
                          </a:solidFill>
                        </a:rPr>
                        <a:t>)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05905760"/>
              </p:ext>
            </p:extLst>
          </p:nvPr>
        </p:nvGraphicFramePr>
        <p:xfrm>
          <a:off x="516568" y="3578489"/>
          <a:ext cx="2792245" cy="68033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015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8208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dirty="0">
                          <a:solidFill>
                            <a:schemeClr val="tx1"/>
                          </a:solidFill>
                        </a:rPr>
                        <a:t>J’ai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dirty="0">
                          <a:solidFill>
                            <a:schemeClr val="tx1"/>
                          </a:solidFill>
                        </a:rPr>
                        <a:t>des lunettes (</a:t>
                      </a:r>
                      <a:r>
                        <a:rPr lang="fr-FR" sz="1200" b="0" i="1" dirty="0">
                          <a:solidFill>
                            <a:schemeClr val="tx1"/>
                          </a:solidFill>
                        </a:rPr>
                        <a:t>glasses</a:t>
                      </a:r>
                      <a:r>
                        <a:rPr lang="fr-FR" sz="1200" b="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dirty="0">
                          <a:solidFill>
                            <a:schemeClr val="tx1"/>
                          </a:solidFill>
                        </a:rPr>
                        <a:t>des tâches de rousseur (</a:t>
                      </a:r>
                      <a:r>
                        <a:rPr lang="fr-FR" sz="1200" b="0" i="1" dirty="0" err="1">
                          <a:solidFill>
                            <a:schemeClr val="tx1"/>
                          </a:solidFill>
                        </a:rPr>
                        <a:t>freckles</a:t>
                      </a:r>
                      <a:r>
                        <a:rPr lang="fr-FR" sz="1200" b="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dirty="0">
                          <a:solidFill>
                            <a:schemeClr val="tx1"/>
                          </a:solidFill>
                        </a:rPr>
                        <a:t>une barbe (</a:t>
                      </a:r>
                      <a:r>
                        <a:rPr lang="fr-FR" sz="1200" b="0" i="1" dirty="0" err="1">
                          <a:solidFill>
                            <a:schemeClr val="tx1"/>
                          </a:solidFill>
                        </a:rPr>
                        <a:t>beard</a:t>
                      </a:r>
                      <a:r>
                        <a:rPr lang="fr-FR" sz="1200" b="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dirty="0">
                          <a:solidFill>
                            <a:schemeClr val="tx1"/>
                          </a:solidFill>
                        </a:rPr>
                        <a:t>une moustache (</a:t>
                      </a:r>
                      <a:r>
                        <a:rPr lang="fr-FR" sz="1200" b="0" i="1" dirty="0">
                          <a:solidFill>
                            <a:schemeClr val="tx1"/>
                          </a:solidFill>
                        </a:rPr>
                        <a:t>moustache</a:t>
                      </a:r>
                      <a:r>
                        <a:rPr lang="fr-FR" sz="1200" b="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4911530" y="2178189"/>
            <a:ext cx="1520751" cy="98180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fr-FR" sz="1200" b="1" u="sng" dirty="0"/>
              <a:t>To </a:t>
            </a:r>
            <a:r>
              <a:rPr lang="fr-FR" sz="1200" b="1" u="sng" dirty="0" err="1"/>
              <a:t>say</a:t>
            </a:r>
            <a:r>
              <a:rPr lang="fr-FR" sz="1200" b="1" u="sng" dirty="0"/>
              <a:t> </a:t>
            </a:r>
            <a:r>
              <a:rPr lang="fr-FR" sz="1200" b="1" u="sng" dirty="0" err="1"/>
              <a:t>you</a:t>
            </a:r>
            <a:r>
              <a:rPr lang="fr-FR" sz="1200" b="1" u="sng" dirty="0"/>
              <a:t> </a:t>
            </a:r>
            <a:r>
              <a:rPr lang="fr-FR" sz="1200" b="1" u="sng" dirty="0" err="1"/>
              <a:t>don’t</a:t>
            </a:r>
            <a:r>
              <a:rPr lang="fr-FR" sz="1200" b="1" u="sng" dirty="0"/>
              <a:t> have </a:t>
            </a:r>
            <a:r>
              <a:rPr lang="fr-FR" sz="1200" b="1" u="sng" dirty="0" err="1"/>
              <a:t>something</a:t>
            </a:r>
            <a:r>
              <a:rPr lang="fr-FR" sz="1200" b="1" u="sng" dirty="0"/>
              <a:t>: </a:t>
            </a:r>
          </a:p>
          <a:p>
            <a:pPr>
              <a:lnSpc>
                <a:spcPct val="90000"/>
              </a:lnSpc>
            </a:pPr>
            <a:endParaRPr lang="fr-FR" sz="400" dirty="0"/>
          </a:p>
          <a:p>
            <a:pPr>
              <a:lnSpc>
                <a:spcPct val="90000"/>
              </a:lnSpc>
            </a:pPr>
            <a:r>
              <a:rPr lang="fr-FR" sz="1200" dirty="0"/>
              <a:t>Use </a:t>
            </a:r>
            <a:r>
              <a:rPr lang="fr-FR" sz="1200" b="1" dirty="0"/>
              <a:t>je n’ai pas</a:t>
            </a:r>
            <a:r>
              <a:rPr lang="fr-FR" sz="1200" dirty="0"/>
              <a:t> and replace un/une/des </a:t>
            </a:r>
            <a:r>
              <a:rPr lang="fr-FR" sz="1200" dirty="0" err="1"/>
              <a:t>with</a:t>
            </a:r>
            <a:r>
              <a:rPr lang="fr-FR" sz="1200" dirty="0"/>
              <a:t> </a:t>
            </a:r>
            <a:r>
              <a:rPr lang="fr-FR" sz="1200" b="1" dirty="0"/>
              <a:t>de 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3657641" y="1717135"/>
            <a:ext cx="1103485" cy="1445561"/>
          </a:xfrm>
          <a:prstGeom prst="roundRect">
            <a:avLst/>
          </a:prstGeom>
          <a:solidFill>
            <a:schemeClr val="bg1"/>
          </a:solidFill>
          <a:ln w="19050" cmpd="sng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lang="fr-FR" sz="1200" b="1" u="sng" dirty="0">
                <a:solidFill>
                  <a:srgbClr val="800000"/>
                </a:solidFill>
              </a:rPr>
              <a:t>AVOIR</a:t>
            </a:r>
          </a:p>
          <a:p>
            <a:pPr algn="ctr">
              <a:lnSpc>
                <a:spcPct val="90000"/>
              </a:lnSpc>
            </a:pPr>
            <a:endParaRPr lang="fr-FR" sz="1000" b="1" u="sng" dirty="0">
              <a:solidFill>
                <a:schemeClr val="accent2">
                  <a:lumMod val="75000"/>
                </a:schemeClr>
              </a:solidFill>
            </a:endParaRPr>
          </a:p>
          <a:p>
            <a:pPr>
              <a:lnSpc>
                <a:spcPct val="90000"/>
              </a:lnSpc>
            </a:pPr>
            <a:r>
              <a:rPr lang="fr-FR" sz="1200" b="1" dirty="0">
                <a:solidFill>
                  <a:srgbClr val="000000"/>
                </a:solidFill>
              </a:rPr>
              <a:t>j’</a:t>
            </a:r>
            <a:r>
              <a:rPr lang="fr-FR" sz="1200" b="1" i="1" dirty="0">
                <a:solidFill>
                  <a:srgbClr val="953735"/>
                </a:solidFill>
              </a:rPr>
              <a:t>ai</a:t>
            </a:r>
          </a:p>
          <a:p>
            <a:pPr>
              <a:lnSpc>
                <a:spcPct val="90000"/>
              </a:lnSpc>
            </a:pPr>
            <a:r>
              <a:rPr lang="fr-FR" sz="1200" b="1" dirty="0">
                <a:solidFill>
                  <a:srgbClr val="000000"/>
                </a:solidFill>
              </a:rPr>
              <a:t>tu </a:t>
            </a:r>
            <a:r>
              <a:rPr lang="fr-FR" sz="1200" b="1" i="1" dirty="0">
                <a:solidFill>
                  <a:srgbClr val="953735"/>
                </a:solidFill>
              </a:rPr>
              <a:t>as</a:t>
            </a:r>
          </a:p>
          <a:p>
            <a:pPr>
              <a:lnSpc>
                <a:spcPct val="90000"/>
              </a:lnSpc>
            </a:pPr>
            <a:r>
              <a:rPr lang="fr-FR" sz="1200" b="1" dirty="0">
                <a:solidFill>
                  <a:srgbClr val="000000"/>
                </a:solidFill>
              </a:rPr>
              <a:t>il/elle </a:t>
            </a:r>
            <a:r>
              <a:rPr lang="fr-FR" sz="1200" b="1" i="1" dirty="0">
                <a:solidFill>
                  <a:srgbClr val="953735"/>
                </a:solidFill>
              </a:rPr>
              <a:t>a</a:t>
            </a:r>
          </a:p>
          <a:p>
            <a:pPr>
              <a:lnSpc>
                <a:spcPct val="90000"/>
              </a:lnSpc>
            </a:pPr>
            <a:r>
              <a:rPr lang="fr-FR" sz="1200" b="1" dirty="0">
                <a:solidFill>
                  <a:srgbClr val="000000"/>
                </a:solidFill>
              </a:rPr>
              <a:t>nous </a:t>
            </a:r>
            <a:r>
              <a:rPr lang="fr-FR" sz="1200" b="1" i="1" dirty="0">
                <a:solidFill>
                  <a:srgbClr val="953735"/>
                </a:solidFill>
              </a:rPr>
              <a:t>avons</a:t>
            </a:r>
          </a:p>
          <a:p>
            <a:pPr>
              <a:lnSpc>
                <a:spcPct val="90000"/>
              </a:lnSpc>
            </a:pPr>
            <a:r>
              <a:rPr lang="fr-FR" sz="1200" b="1" dirty="0">
                <a:solidFill>
                  <a:srgbClr val="000000"/>
                </a:solidFill>
              </a:rPr>
              <a:t>vous </a:t>
            </a:r>
            <a:r>
              <a:rPr lang="fr-FR" sz="1200" b="1" i="1" dirty="0">
                <a:solidFill>
                  <a:srgbClr val="953735"/>
                </a:solidFill>
              </a:rPr>
              <a:t>avez</a:t>
            </a:r>
          </a:p>
          <a:p>
            <a:pPr>
              <a:lnSpc>
                <a:spcPct val="90000"/>
              </a:lnSpc>
            </a:pPr>
            <a:r>
              <a:rPr lang="fr-FR" sz="1200" b="1" dirty="0">
                <a:solidFill>
                  <a:srgbClr val="000000"/>
                </a:solidFill>
              </a:rPr>
              <a:t>ils/elles </a:t>
            </a:r>
            <a:r>
              <a:rPr lang="fr-FR" sz="1200" b="1" i="1" dirty="0">
                <a:solidFill>
                  <a:srgbClr val="953735"/>
                </a:solidFill>
              </a:rPr>
              <a:t>ont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911530" y="1498736"/>
            <a:ext cx="1520751" cy="59400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fr-FR" sz="1200" dirty="0"/>
              <a:t>The </a:t>
            </a:r>
            <a:r>
              <a:rPr lang="fr-FR" sz="1200" dirty="0" err="1"/>
              <a:t>verb</a:t>
            </a:r>
            <a:r>
              <a:rPr lang="fr-FR" sz="1200" dirty="0"/>
              <a:t> </a:t>
            </a:r>
            <a:r>
              <a:rPr lang="fr-FR" sz="1200" b="1" dirty="0"/>
              <a:t>AVOIR</a:t>
            </a:r>
            <a:r>
              <a:rPr lang="fr-FR" sz="1200" dirty="0"/>
              <a:t> </a:t>
            </a:r>
            <a:r>
              <a:rPr lang="fr-FR" sz="1200" dirty="0" err="1"/>
              <a:t>is</a:t>
            </a:r>
            <a:r>
              <a:rPr lang="fr-FR" sz="1200" dirty="0"/>
              <a:t> </a:t>
            </a:r>
            <a:r>
              <a:rPr lang="fr-FR" sz="1200" b="1" dirty="0" err="1"/>
              <a:t>irregular</a:t>
            </a:r>
            <a:r>
              <a:rPr lang="fr-FR" sz="1200" dirty="0"/>
              <a:t>: </a:t>
            </a:r>
            <a:r>
              <a:rPr lang="fr-FR" sz="1200" dirty="0" err="1"/>
              <a:t>it</a:t>
            </a:r>
            <a:r>
              <a:rPr lang="fr-FR" sz="1200" dirty="0"/>
              <a:t> </a:t>
            </a:r>
            <a:r>
              <a:rPr lang="fr-FR" sz="1200" dirty="0" err="1"/>
              <a:t>does</a:t>
            </a:r>
            <a:r>
              <a:rPr lang="fr-FR" sz="1200" dirty="0"/>
              <a:t> not </a:t>
            </a:r>
            <a:r>
              <a:rPr lang="fr-FR" sz="1200" dirty="0" err="1"/>
              <a:t>follow</a:t>
            </a:r>
            <a:r>
              <a:rPr lang="fr-FR" sz="1200" dirty="0"/>
              <a:t> a pattern. 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3657641" y="3263983"/>
            <a:ext cx="2774640" cy="132959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19050" cmpd="sng"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1200" b="1" u="sng" dirty="0" err="1"/>
              <a:t>Subject</a:t>
            </a:r>
            <a:r>
              <a:rPr lang="fr-FR" sz="1200" b="1" u="sng" dirty="0"/>
              <a:t> </a:t>
            </a:r>
            <a:r>
              <a:rPr lang="fr-FR" sz="1200" b="1" u="sng" dirty="0" err="1"/>
              <a:t>pronouns</a:t>
            </a:r>
            <a:r>
              <a:rPr lang="fr-FR" sz="1200" b="1" u="sng" dirty="0"/>
              <a:t>: </a:t>
            </a:r>
            <a:r>
              <a:rPr lang="fr-FR" sz="800" b="1" u="sng" dirty="0"/>
              <a:t>je, tu, il/elle, nous, vous, ils/elles</a:t>
            </a:r>
          </a:p>
          <a:p>
            <a:pPr algn="ctr"/>
            <a:endParaRPr lang="fr-FR" sz="500" b="1" dirty="0"/>
          </a:p>
          <a:p>
            <a:pPr>
              <a:lnSpc>
                <a:spcPct val="90000"/>
              </a:lnSpc>
            </a:pPr>
            <a:r>
              <a:rPr lang="fr-FR" sz="1200" b="1" dirty="0"/>
              <a:t>Je</a:t>
            </a:r>
            <a:r>
              <a:rPr lang="fr-FR" sz="1200" dirty="0"/>
              <a:t> changes to </a:t>
            </a:r>
            <a:r>
              <a:rPr lang="fr-FR" sz="1200" b="1" dirty="0"/>
              <a:t>j’ </a:t>
            </a:r>
            <a:r>
              <a:rPr lang="fr-FR" sz="1200" dirty="0" err="1"/>
              <a:t>when</a:t>
            </a:r>
            <a:r>
              <a:rPr lang="fr-FR" sz="1200" dirty="0"/>
              <a:t> the </a:t>
            </a:r>
            <a:r>
              <a:rPr lang="fr-FR" sz="1200" dirty="0" err="1"/>
              <a:t>following</a:t>
            </a:r>
            <a:r>
              <a:rPr lang="fr-FR" sz="1200" dirty="0"/>
              <a:t> </a:t>
            </a:r>
            <a:r>
              <a:rPr lang="fr-FR" sz="1200" dirty="0" err="1"/>
              <a:t>conjugated</a:t>
            </a:r>
            <a:r>
              <a:rPr lang="fr-FR" sz="1200" dirty="0"/>
              <a:t> </a:t>
            </a:r>
            <a:r>
              <a:rPr lang="fr-FR" sz="1200" dirty="0" err="1"/>
              <a:t>verb</a:t>
            </a:r>
            <a:r>
              <a:rPr lang="fr-FR" sz="1200" dirty="0"/>
              <a:t> </a:t>
            </a:r>
            <a:r>
              <a:rPr lang="fr-FR" sz="1200" dirty="0" err="1"/>
              <a:t>starts</a:t>
            </a:r>
            <a:r>
              <a:rPr lang="fr-FR" sz="1200" dirty="0"/>
              <a:t> </a:t>
            </a:r>
            <a:r>
              <a:rPr lang="fr-FR" sz="1200" dirty="0" err="1"/>
              <a:t>with</a:t>
            </a:r>
            <a:r>
              <a:rPr lang="fr-FR" sz="1200" dirty="0"/>
              <a:t> a </a:t>
            </a:r>
            <a:r>
              <a:rPr lang="fr-FR" sz="1200" b="1" dirty="0" err="1"/>
              <a:t>vowel</a:t>
            </a:r>
            <a:r>
              <a:rPr lang="fr-FR" sz="1200" dirty="0"/>
              <a:t>.</a:t>
            </a:r>
          </a:p>
          <a:p>
            <a:endParaRPr lang="fr-FR" sz="500" dirty="0"/>
          </a:p>
          <a:p>
            <a:r>
              <a:rPr lang="fr-FR" sz="1200" b="1" dirty="0"/>
              <a:t>Tu</a:t>
            </a:r>
            <a:r>
              <a:rPr lang="fr-FR" sz="1200" dirty="0"/>
              <a:t> and </a:t>
            </a:r>
            <a:r>
              <a:rPr lang="fr-FR" sz="1200" b="1" dirty="0"/>
              <a:t>Vous</a:t>
            </a:r>
            <a:r>
              <a:rPr lang="fr-FR" sz="1200" dirty="0"/>
              <a:t>: </a:t>
            </a:r>
            <a:r>
              <a:rPr lang="fr-FR" sz="1200" dirty="0" err="1"/>
              <a:t>both</a:t>
            </a:r>
            <a:r>
              <a:rPr lang="fr-FR" sz="1200" dirty="0"/>
              <a:t> </a:t>
            </a:r>
            <a:r>
              <a:rPr lang="fr-FR" sz="1200" dirty="0" err="1"/>
              <a:t>mean</a:t>
            </a:r>
            <a:r>
              <a:rPr lang="fr-FR" sz="1200" dirty="0"/>
              <a:t> </a:t>
            </a:r>
            <a:r>
              <a:rPr lang="fr-FR" sz="1200" b="1" dirty="0"/>
              <a:t>You</a:t>
            </a:r>
            <a:r>
              <a:rPr lang="fr-FR" sz="1200" dirty="0"/>
              <a:t>. </a:t>
            </a:r>
          </a:p>
          <a:p>
            <a:pPr lvl="1"/>
            <a:endParaRPr lang="fr-FR" sz="300" dirty="0"/>
          </a:p>
          <a:p>
            <a:pPr lvl="1">
              <a:lnSpc>
                <a:spcPct val="90000"/>
              </a:lnSpc>
            </a:pPr>
            <a:r>
              <a:rPr lang="fr-FR" sz="1200" b="1" dirty="0"/>
              <a:t>Tu: </a:t>
            </a:r>
            <a:r>
              <a:rPr lang="fr-FR" sz="1200" dirty="0" err="1"/>
              <a:t>singular</a:t>
            </a:r>
            <a:r>
              <a:rPr lang="fr-FR" sz="1200" dirty="0"/>
              <a:t> and </a:t>
            </a:r>
            <a:r>
              <a:rPr lang="fr-FR" sz="1200" dirty="0" err="1"/>
              <a:t>informal</a:t>
            </a:r>
            <a:endParaRPr lang="fr-FR" sz="1200" dirty="0"/>
          </a:p>
          <a:p>
            <a:pPr lvl="1">
              <a:lnSpc>
                <a:spcPct val="90000"/>
              </a:lnSpc>
            </a:pPr>
            <a:r>
              <a:rPr lang="fr-FR" sz="1200" b="1" dirty="0"/>
              <a:t>You: </a:t>
            </a:r>
            <a:r>
              <a:rPr lang="fr-FR" sz="1200" dirty="0"/>
              <a:t>plural </a:t>
            </a:r>
            <a:r>
              <a:rPr lang="fr-FR" sz="1200" u="sng" dirty="0"/>
              <a:t>OR</a:t>
            </a:r>
            <a:r>
              <a:rPr lang="fr-FR" sz="1200" dirty="0"/>
              <a:t> </a:t>
            </a:r>
            <a:r>
              <a:rPr lang="fr-FR" sz="1200" dirty="0" err="1"/>
              <a:t>singular</a:t>
            </a:r>
            <a:r>
              <a:rPr lang="fr-FR" sz="1200" dirty="0"/>
              <a:t> and </a:t>
            </a:r>
            <a:r>
              <a:rPr lang="fr-FR" sz="1200" dirty="0" err="1"/>
              <a:t>formal</a:t>
            </a:r>
            <a:endParaRPr lang="fr-FR" sz="1200" dirty="0"/>
          </a:p>
        </p:txBody>
      </p:sp>
      <p:graphicFrame>
        <p:nvGraphicFramePr>
          <p:cNvPr id="22" name="Table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7178035"/>
              </p:ext>
            </p:extLst>
          </p:nvPr>
        </p:nvGraphicFramePr>
        <p:xfrm>
          <a:off x="516568" y="5338158"/>
          <a:ext cx="2792245" cy="30540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166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7561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fr-FR" sz="1200" b="0" dirty="0">
                          <a:solidFill>
                            <a:schemeClr val="tx1"/>
                          </a:solidFill>
                        </a:rPr>
                        <a:t>Je</a:t>
                      </a:r>
                      <a:r>
                        <a:rPr lang="fr-FR" sz="1200" b="0" baseline="0" dirty="0">
                          <a:solidFill>
                            <a:schemeClr val="tx1"/>
                          </a:solidFill>
                        </a:rPr>
                        <a:t> suis</a:t>
                      </a:r>
                      <a:r>
                        <a:rPr lang="is-IS" sz="1200" b="0" baseline="0" dirty="0">
                          <a:solidFill>
                            <a:schemeClr val="tx1"/>
                          </a:solidFill>
                        </a:rPr>
                        <a:t>…</a:t>
                      </a:r>
                      <a:endParaRPr lang="fr-FR" sz="1200" b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fr-FR" sz="1200" b="0" dirty="0">
                          <a:solidFill>
                            <a:schemeClr val="tx1"/>
                          </a:solidFill>
                        </a:rPr>
                        <a:t>agréable (</a:t>
                      </a:r>
                      <a:r>
                        <a:rPr lang="fr-FR" sz="1200" b="0" i="1" dirty="0" err="1">
                          <a:solidFill>
                            <a:schemeClr val="tx1"/>
                          </a:solidFill>
                        </a:rPr>
                        <a:t>pleasant</a:t>
                      </a:r>
                      <a:r>
                        <a:rPr lang="fr-FR" sz="1200" b="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>
                        <a:lnSpc>
                          <a:spcPct val="90000"/>
                        </a:lnSpc>
                      </a:pPr>
                      <a:r>
                        <a:rPr lang="fr-FR" sz="1200" b="0" dirty="0">
                          <a:solidFill>
                            <a:schemeClr val="tx1"/>
                          </a:solidFill>
                        </a:rPr>
                        <a:t>bête (</a:t>
                      </a:r>
                      <a:r>
                        <a:rPr lang="fr-FR" sz="1200" b="0" i="1" dirty="0" err="1">
                          <a:solidFill>
                            <a:schemeClr val="tx1"/>
                          </a:solidFill>
                        </a:rPr>
                        <a:t>daft</a:t>
                      </a:r>
                      <a:r>
                        <a:rPr lang="fr-FR" sz="1200" b="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>
                        <a:lnSpc>
                          <a:spcPct val="90000"/>
                        </a:lnSpc>
                      </a:pPr>
                      <a:r>
                        <a:rPr lang="fr-FR" sz="1200" b="0" dirty="0">
                          <a:solidFill>
                            <a:schemeClr val="tx1"/>
                          </a:solidFill>
                        </a:rPr>
                        <a:t>désagréable (</a:t>
                      </a:r>
                      <a:r>
                        <a:rPr lang="fr-FR" sz="1200" b="0" i="1" dirty="0" err="1">
                          <a:solidFill>
                            <a:schemeClr val="tx1"/>
                          </a:solidFill>
                        </a:rPr>
                        <a:t>unpleasant</a:t>
                      </a:r>
                      <a:r>
                        <a:rPr lang="fr-FR" sz="1200" b="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>
                        <a:lnSpc>
                          <a:spcPct val="90000"/>
                        </a:lnSpc>
                      </a:pPr>
                      <a:r>
                        <a:rPr lang="fr-FR" sz="1200" b="0" dirty="0">
                          <a:solidFill>
                            <a:schemeClr val="tx1"/>
                          </a:solidFill>
                        </a:rPr>
                        <a:t>difficile (</a:t>
                      </a:r>
                      <a:r>
                        <a:rPr lang="fr-FR" sz="1200" b="0" i="1" dirty="0" err="1">
                          <a:solidFill>
                            <a:schemeClr val="tx1"/>
                          </a:solidFill>
                        </a:rPr>
                        <a:t>difficult</a:t>
                      </a:r>
                      <a:r>
                        <a:rPr lang="fr-FR" sz="1200" b="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>
                        <a:lnSpc>
                          <a:spcPct val="90000"/>
                        </a:lnSpc>
                      </a:pPr>
                      <a:r>
                        <a:rPr lang="fr-FR" sz="1200" b="0" dirty="0">
                          <a:solidFill>
                            <a:schemeClr val="tx1"/>
                          </a:solidFill>
                        </a:rPr>
                        <a:t>drôle (</a:t>
                      </a:r>
                      <a:r>
                        <a:rPr lang="fr-FR" sz="1200" b="0" i="1" dirty="0" err="1">
                          <a:solidFill>
                            <a:schemeClr val="tx1"/>
                          </a:solidFill>
                        </a:rPr>
                        <a:t>funny</a:t>
                      </a:r>
                      <a:r>
                        <a:rPr lang="fr-FR" sz="1200" b="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>
                        <a:lnSpc>
                          <a:spcPct val="90000"/>
                        </a:lnSpc>
                      </a:pPr>
                      <a:r>
                        <a:rPr lang="fr-FR" sz="1200" b="0" dirty="0">
                          <a:solidFill>
                            <a:schemeClr val="tx1"/>
                          </a:solidFill>
                        </a:rPr>
                        <a:t>ennuyeux (</a:t>
                      </a:r>
                      <a:r>
                        <a:rPr lang="fr-FR" sz="1200" b="0" i="1" dirty="0" err="1">
                          <a:solidFill>
                            <a:schemeClr val="tx1"/>
                          </a:solidFill>
                        </a:rPr>
                        <a:t>boring</a:t>
                      </a:r>
                      <a:r>
                        <a:rPr lang="fr-FR" sz="1200" b="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>
                        <a:lnSpc>
                          <a:spcPct val="90000"/>
                        </a:lnSpc>
                      </a:pPr>
                      <a:r>
                        <a:rPr lang="fr-FR" sz="1200" b="0" dirty="0">
                          <a:solidFill>
                            <a:schemeClr val="tx1"/>
                          </a:solidFill>
                        </a:rPr>
                        <a:t>égoïste (</a:t>
                      </a:r>
                      <a:r>
                        <a:rPr lang="fr-FR" sz="1200" b="0" i="1" dirty="0" err="1">
                          <a:solidFill>
                            <a:schemeClr val="tx1"/>
                          </a:solidFill>
                        </a:rPr>
                        <a:t>selfish</a:t>
                      </a:r>
                      <a:r>
                        <a:rPr lang="fr-FR" sz="1200" b="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>
                        <a:lnSpc>
                          <a:spcPct val="90000"/>
                        </a:lnSpc>
                      </a:pPr>
                      <a:r>
                        <a:rPr lang="fr-FR" sz="1200" b="0" dirty="0">
                          <a:solidFill>
                            <a:schemeClr val="tx1"/>
                          </a:solidFill>
                        </a:rPr>
                        <a:t>généreux (</a:t>
                      </a:r>
                      <a:r>
                        <a:rPr lang="en-GB" sz="1200" b="0" i="1" noProof="0" dirty="0">
                          <a:solidFill>
                            <a:schemeClr val="tx1"/>
                          </a:solidFill>
                        </a:rPr>
                        <a:t>generous</a:t>
                      </a:r>
                      <a:r>
                        <a:rPr lang="fr-FR" sz="1200" b="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>
                        <a:lnSpc>
                          <a:spcPct val="90000"/>
                        </a:lnSpc>
                      </a:pPr>
                      <a:r>
                        <a:rPr lang="fr-FR" sz="1200" b="0" dirty="0">
                          <a:solidFill>
                            <a:schemeClr val="tx1"/>
                          </a:solidFill>
                        </a:rPr>
                        <a:t>gentil (</a:t>
                      </a:r>
                      <a:r>
                        <a:rPr lang="fr-FR" sz="1200" b="0" i="1" dirty="0" err="1">
                          <a:solidFill>
                            <a:schemeClr val="tx1"/>
                          </a:solidFill>
                        </a:rPr>
                        <a:t>kind</a:t>
                      </a:r>
                      <a:r>
                        <a:rPr lang="fr-FR" sz="1200" b="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>
                        <a:lnSpc>
                          <a:spcPct val="90000"/>
                        </a:lnSpc>
                      </a:pPr>
                      <a:r>
                        <a:rPr lang="fr-FR" sz="1200" b="0" dirty="0">
                          <a:solidFill>
                            <a:schemeClr val="tx1"/>
                          </a:solidFill>
                        </a:rPr>
                        <a:t>intéressant (</a:t>
                      </a:r>
                      <a:r>
                        <a:rPr lang="fr-FR" sz="1200" b="0" i="1" dirty="0" err="1">
                          <a:solidFill>
                            <a:schemeClr val="tx1"/>
                          </a:solidFill>
                        </a:rPr>
                        <a:t>interesting</a:t>
                      </a:r>
                      <a:r>
                        <a:rPr lang="fr-FR" sz="1200" b="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>
                        <a:lnSpc>
                          <a:spcPct val="90000"/>
                        </a:lnSpc>
                      </a:pPr>
                      <a:r>
                        <a:rPr lang="fr-FR" sz="1200" b="0" dirty="0">
                          <a:solidFill>
                            <a:schemeClr val="tx1"/>
                          </a:solidFill>
                        </a:rPr>
                        <a:t>jaloux (</a:t>
                      </a:r>
                      <a:r>
                        <a:rPr lang="en-GB" sz="1200" b="0" i="1" noProof="0" dirty="0">
                          <a:solidFill>
                            <a:schemeClr val="tx1"/>
                          </a:solidFill>
                        </a:rPr>
                        <a:t>jealous</a:t>
                      </a:r>
                      <a:r>
                        <a:rPr lang="fr-FR" sz="1200" b="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>
                        <a:lnSpc>
                          <a:spcPct val="90000"/>
                        </a:lnSpc>
                      </a:pPr>
                      <a:r>
                        <a:rPr lang="fr-FR" sz="1200" b="0" dirty="0">
                          <a:solidFill>
                            <a:schemeClr val="tx1"/>
                          </a:solidFill>
                        </a:rPr>
                        <a:t>méchant (</a:t>
                      </a:r>
                      <a:r>
                        <a:rPr lang="fr-FR" sz="1200" b="0" i="1" dirty="0" err="1">
                          <a:solidFill>
                            <a:schemeClr val="tx1"/>
                          </a:solidFill>
                        </a:rPr>
                        <a:t>nasty</a:t>
                      </a:r>
                      <a:r>
                        <a:rPr lang="fr-FR" sz="1200" b="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>
                        <a:lnSpc>
                          <a:spcPct val="90000"/>
                        </a:lnSpc>
                      </a:pPr>
                      <a:r>
                        <a:rPr lang="fr-FR" sz="1200" b="0" dirty="0">
                          <a:solidFill>
                            <a:schemeClr val="tx1"/>
                          </a:solidFill>
                        </a:rPr>
                        <a:t>paresseux (</a:t>
                      </a:r>
                      <a:r>
                        <a:rPr lang="fr-FR" sz="1200" b="0" i="1" dirty="0" err="1">
                          <a:solidFill>
                            <a:schemeClr val="tx1"/>
                          </a:solidFill>
                        </a:rPr>
                        <a:t>lazy</a:t>
                      </a:r>
                      <a:r>
                        <a:rPr lang="fr-FR" sz="1200" b="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>
                        <a:lnSpc>
                          <a:spcPct val="90000"/>
                        </a:lnSpc>
                      </a:pPr>
                      <a:r>
                        <a:rPr lang="fr-FR" sz="1200" b="0" dirty="0">
                          <a:solidFill>
                            <a:schemeClr val="tx1"/>
                          </a:solidFill>
                        </a:rPr>
                        <a:t>sévère </a:t>
                      </a:r>
                      <a:r>
                        <a:rPr lang="fr-FR" sz="1200" b="0" i="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fr-FR" sz="1200" b="0" i="1" dirty="0">
                          <a:solidFill>
                            <a:schemeClr val="tx1"/>
                          </a:solidFill>
                        </a:rPr>
                        <a:t>strict</a:t>
                      </a:r>
                      <a:r>
                        <a:rPr lang="fr-FR" sz="1200" b="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>
                        <a:lnSpc>
                          <a:spcPct val="90000"/>
                        </a:lnSpc>
                      </a:pPr>
                      <a:r>
                        <a:rPr lang="fr-FR" sz="1200" b="0" dirty="0">
                          <a:solidFill>
                            <a:schemeClr val="tx1"/>
                          </a:solidFill>
                        </a:rPr>
                        <a:t>stupide (</a:t>
                      </a:r>
                      <a:r>
                        <a:rPr lang="fr-FR" sz="1200" b="0" i="1" dirty="0" err="1">
                          <a:solidFill>
                            <a:schemeClr val="tx1"/>
                          </a:solidFill>
                        </a:rPr>
                        <a:t>stupid</a:t>
                      </a:r>
                      <a:r>
                        <a:rPr lang="fr-FR" sz="1200" b="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>
                        <a:lnSpc>
                          <a:spcPct val="90000"/>
                        </a:lnSpc>
                      </a:pPr>
                      <a:r>
                        <a:rPr lang="fr-FR" sz="1200" b="0" dirty="0">
                          <a:solidFill>
                            <a:schemeClr val="tx1"/>
                          </a:solidFill>
                        </a:rPr>
                        <a:t>sympa (</a:t>
                      </a:r>
                      <a:r>
                        <a:rPr lang="fr-FR" sz="1200" b="0" i="1" dirty="0" err="1">
                          <a:solidFill>
                            <a:schemeClr val="tx1"/>
                          </a:solidFill>
                        </a:rPr>
                        <a:t>nice</a:t>
                      </a:r>
                      <a:r>
                        <a:rPr lang="fr-FR" sz="1200" b="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>
                        <a:lnSpc>
                          <a:spcPct val="90000"/>
                        </a:lnSpc>
                      </a:pPr>
                      <a:r>
                        <a:rPr lang="fr-FR" sz="1200" b="0" dirty="0">
                          <a:solidFill>
                            <a:schemeClr val="tx1"/>
                          </a:solidFill>
                        </a:rPr>
                        <a:t>timide (</a:t>
                      </a:r>
                      <a:r>
                        <a:rPr lang="fr-FR" sz="1200" b="0" i="1" dirty="0" err="1">
                          <a:solidFill>
                            <a:schemeClr val="tx1"/>
                          </a:solidFill>
                        </a:rPr>
                        <a:t>shy</a:t>
                      </a:r>
                      <a:r>
                        <a:rPr lang="fr-FR" sz="1200" b="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>
                        <a:lnSpc>
                          <a:spcPct val="90000"/>
                        </a:lnSpc>
                      </a:pPr>
                      <a:r>
                        <a:rPr lang="fr-FR" sz="1200" b="0" dirty="0">
                          <a:solidFill>
                            <a:schemeClr val="tx1"/>
                          </a:solidFill>
                        </a:rPr>
                        <a:t>travailleur (</a:t>
                      </a:r>
                      <a:r>
                        <a:rPr lang="fr-FR" sz="1200" b="0" i="1" dirty="0">
                          <a:solidFill>
                            <a:schemeClr val="tx1"/>
                          </a:solidFill>
                        </a:rPr>
                        <a:t>hard-</a:t>
                      </a:r>
                      <a:r>
                        <a:rPr lang="fr-FR" sz="1200" b="0" i="1" dirty="0" err="1">
                          <a:solidFill>
                            <a:schemeClr val="tx1"/>
                          </a:solidFill>
                        </a:rPr>
                        <a:t>working</a:t>
                      </a:r>
                      <a:r>
                        <a:rPr lang="fr-FR" sz="1200" b="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3" name="Rounded Rectangle 22"/>
          <p:cNvSpPr/>
          <p:nvPr/>
        </p:nvSpPr>
        <p:spPr>
          <a:xfrm>
            <a:off x="5028214" y="5341122"/>
            <a:ext cx="1253889" cy="1378536"/>
          </a:xfrm>
          <a:prstGeom prst="roundRect">
            <a:avLst/>
          </a:prstGeom>
          <a:solidFill>
            <a:schemeClr val="bg1"/>
          </a:solidFill>
          <a:ln w="19050" cmpd="sng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lang="fr-FR" sz="1200" b="1" u="sng">
                <a:solidFill>
                  <a:srgbClr val="800000"/>
                </a:solidFill>
              </a:rPr>
              <a:t>ÊTRE</a:t>
            </a:r>
            <a:endParaRPr lang="fr-FR" sz="1200" b="1" u="sng" dirty="0">
              <a:solidFill>
                <a:srgbClr val="800000"/>
              </a:solidFill>
            </a:endParaRPr>
          </a:p>
          <a:p>
            <a:pPr algn="ctr">
              <a:lnSpc>
                <a:spcPct val="90000"/>
              </a:lnSpc>
            </a:pPr>
            <a:endParaRPr lang="fr-FR" sz="1000" b="1" u="sng" dirty="0">
              <a:solidFill>
                <a:schemeClr val="accent2">
                  <a:lumMod val="75000"/>
                </a:schemeClr>
              </a:solidFill>
            </a:endParaRPr>
          </a:p>
          <a:p>
            <a:pPr>
              <a:lnSpc>
                <a:spcPct val="90000"/>
              </a:lnSpc>
            </a:pPr>
            <a:r>
              <a:rPr lang="fr-FR" sz="1200" b="1" dirty="0">
                <a:solidFill>
                  <a:srgbClr val="000000"/>
                </a:solidFill>
              </a:rPr>
              <a:t>je </a:t>
            </a:r>
            <a:r>
              <a:rPr lang="fr-FR" sz="1200" b="1" i="1" dirty="0">
                <a:solidFill>
                  <a:srgbClr val="800000"/>
                </a:solidFill>
              </a:rPr>
              <a:t>suis</a:t>
            </a:r>
          </a:p>
          <a:p>
            <a:pPr>
              <a:lnSpc>
                <a:spcPct val="90000"/>
              </a:lnSpc>
            </a:pPr>
            <a:r>
              <a:rPr lang="fr-FR" sz="1200" b="1" dirty="0">
                <a:solidFill>
                  <a:srgbClr val="000000"/>
                </a:solidFill>
              </a:rPr>
              <a:t>tu </a:t>
            </a:r>
            <a:r>
              <a:rPr lang="fr-FR" sz="1200" b="1" dirty="0">
                <a:solidFill>
                  <a:srgbClr val="800000"/>
                </a:solidFill>
              </a:rPr>
              <a:t>e</a:t>
            </a:r>
            <a:r>
              <a:rPr lang="fr-FR" sz="1200" b="1" i="1" dirty="0">
                <a:solidFill>
                  <a:srgbClr val="800000"/>
                </a:solidFill>
              </a:rPr>
              <a:t>s</a:t>
            </a:r>
          </a:p>
          <a:p>
            <a:pPr>
              <a:lnSpc>
                <a:spcPct val="90000"/>
              </a:lnSpc>
            </a:pPr>
            <a:r>
              <a:rPr lang="fr-FR" sz="1200" b="1" dirty="0">
                <a:solidFill>
                  <a:srgbClr val="000000"/>
                </a:solidFill>
              </a:rPr>
              <a:t>il/elle </a:t>
            </a:r>
            <a:r>
              <a:rPr lang="fr-FR" sz="1200" b="1" i="1" dirty="0">
                <a:solidFill>
                  <a:srgbClr val="800000"/>
                </a:solidFill>
              </a:rPr>
              <a:t>est</a:t>
            </a:r>
          </a:p>
          <a:p>
            <a:pPr>
              <a:lnSpc>
                <a:spcPct val="90000"/>
              </a:lnSpc>
            </a:pPr>
            <a:r>
              <a:rPr lang="fr-FR" sz="1200" b="1" dirty="0">
                <a:solidFill>
                  <a:srgbClr val="000000"/>
                </a:solidFill>
              </a:rPr>
              <a:t>nous </a:t>
            </a:r>
            <a:r>
              <a:rPr lang="fr-FR" sz="1200" b="1" i="1" dirty="0">
                <a:solidFill>
                  <a:srgbClr val="800000"/>
                </a:solidFill>
              </a:rPr>
              <a:t>sommes</a:t>
            </a:r>
          </a:p>
          <a:p>
            <a:pPr>
              <a:lnSpc>
                <a:spcPct val="90000"/>
              </a:lnSpc>
            </a:pPr>
            <a:r>
              <a:rPr lang="fr-FR" sz="1200" b="1" dirty="0">
                <a:solidFill>
                  <a:srgbClr val="000000"/>
                </a:solidFill>
              </a:rPr>
              <a:t>vous </a:t>
            </a:r>
            <a:r>
              <a:rPr lang="fr-FR" sz="1200" b="1" i="1" dirty="0">
                <a:solidFill>
                  <a:srgbClr val="800000"/>
                </a:solidFill>
              </a:rPr>
              <a:t>êtes</a:t>
            </a:r>
          </a:p>
          <a:p>
            <a:pPr>
              <a:lnSpc>
                <a:spcPct val="90000"/>
              </a:lnSpc>
            </a:pPr>
            <a:r>
              <a:rPr lang="fr-FR" sz="1200" b="1" dirty="0">
                <a:solidFill>
                  <a:srgbClr val="000000"/>
                </a:solidFill>
              </a:rPr>
              <a:t>ils/elles </a:t>
            </a:r>
            <a:r>
              <a:rPr lang="fr-FR" sz="1200" b="1" i="1" dirty="0">
                <a:solidFill>
                  <a:srgbClr val="800000"/>
                </a:solidFill>
              </a:rPr>
              <a:t>sont</a:t>
            </a:r>
          </a:p>
        </p:txBody>
      </p:sp>
      <p:graphicFrame>
        <p:nvGraphicFramePr>
          <p:cNvPr id="24" name="Table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2485460"/>
              </p:ext>
            </p:extLst>
          </p:nvPr>
        </p:nvGraphicFramePr>
        <p:xfrm>
          <a:off x="5171962" y="7211826"/>
          <a:ext cx="1291935" cy="10680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62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6567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22061"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dirty="0">
                          <a:solidFill>
                            <a:schemeClr val="tx1"/>
                          </a:solidFill>
                        </a:rPr>
                        <a:t>masc.</a:t>
                      </a:r>
                    </a:p>
                  </a:txBody>
                  <a:tcPr>
                    <a:lnL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dirty="0" err="1">
                          <a:solidFill>
                            <a:schemeClr val="tx1"/>
                          </a:solidFill>
                        </a:rPr>
                        <a:t>fem</a:t>
                      </a:r>
                      <a:r>
                        <a:rPr lang="fr-FR" sz="1200" dirty="0">
                          <a:solidFill>
                            <a:schemeClr val="tx1"/>
                          </a:solidFill>
                        </a:rPr>
                        <a:t>.</a:t>
                      </a:r>
                    </a:p>
                  </a:txBody>
                  <a:tcPr>
                    <a:lnL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0333"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dirty="0">
                          <a:solidFill>
                            <a:schemeClr val="tx1"/>
                          </a:solidFill>
                        </a:rPr>
                        <a:t>-er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dirty="0">
                          <a:solidFill>
                            <a:schemeClr val="tx1"/>
                          </a:solidFill>
                        </a:rPr>
                        <a:t>-eux/</a:t>
                      </a:r>
                      <a:r>
                        <a:rPr lang="fr-FR" sz="1200" dirty="0" err="1">
                          <a:solidFill>
                            <a:schemeClr val="tx1"/>
                          </a:solidFill>
                        </a:rPr>
                        <a:t>eur</a:t>
                      </a:r>
                      <a:endParaRPr lang="fr-FR" sz="1200" dirty="0">
                        <a:solidFill>
                          <a:schemeClr val="tx1"/>
                        </a:solidFill>
                      </a:endParaRP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dirty="0">
                          <a:solidFill>
                            <a:schemeClr val="tx1"/>
                          </a:solidFill>
                        </a:rPr>
                        <a:t>-eau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dirty="0">
                          <a:solidFill>
                            <a:schemeClr val="tx1"/>
                          </a:solidFill>
                        </a:rPr>
                        <a:t>-c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dirty="0">
                          <a:solidFill>
                            <a:schemeClr val="tx1"/>
                          </a:solidFill>
                        </a:rPr>
                        <a:t>-f</a:t>
                      </a:r>
                    </a:p>
                  </a:txBody>
                  <a:tcPr>
                    <a:lnL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dirty="0">
                          <a:solidFill>
                            <a:schemeClr val="tx1"/>
                          </a:solidFill>
                        </a:rPr>
                        <a:t>-ère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dirty="0">
                          <a:solidFill>
                            <a:schemeClr val="tx1"/>
                          </a:solidFill>
                        </a:rPr>
                        <a:t>-</a:t>
                      </a:r>
                      <a:r>
                        <a:rPr lang="fr-FR" sz="1200" dirty="0" err="1">
                          <a:solidFill>
                            <a:schemeClr val="tx1"/>
                          </a:solidFill>
                        </a:rPr>
                        <a:t>euse</a:t>
                      </a:r>
                      <a:endParaRPr lang="fr-FR" sz="1200" dirty="0">
                        <a:solidFill>
                          <a:schemeClr val="tx1"/>
                        </a:solidFill>
                      </a:endParaRP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dirty="0">
                          <a:solidFill>
                            <a:schemeClr val="tx1"/>
                          </a:solidFill>
                        </a:rPr>
                        <a:t>-elle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dirty="0">
                          <a:solidFill>
                            <a:schemeClr val="tx1"/>
                          </a:solidFill>
                        </a:rPr>
                        <a:t>-</a:t>
                      </a:r>
                      <a:r>
                        <a:rPr lang="fr-FR" sz="1200" dirty="0" err="1">
                          <a:solidFill>
                            <a:schemeClr val="tx1"/>
                          </a:solidFill>
                        </a:rPr>
                        <a:t>che</a:t>
                      </a:r>
                      <a:endParaRPr lang="fr-FR" sz="1200" dirty="0">
                        <a:solidFill>
                          <a:schemeClr val="tx1"/>
                        </a:solidFill>
                      </a:endParaRP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dirty="0">
                          <a:solidFill>
                            <a:schemeClr val="tx1"/>
                          </a:solidFill>
                        </a:rPr>
                        <a:t>-</a:t>
                      </a:r>
                      <a:r>
                        <a:rPr lang="fr-FR" sz="1200" dirty="0" err="1">
                          <a:solidFill>
                            <a:schemeClr val="tx1"/>
                          </a:solidFill>
                        </a:rPr>
                        <a:t>ve</a:t>
                      </a:r>
                      <a:endParaRPr lang="fr-FR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5" name="TextBox 24"/>
          <p:cNvSpPr txBox="1"/>
          <p:nvPr/>
        </p:nvSpPr>
        <p:spPr>
          <a:xfrm>
            <a:off x="3612114" y="7256082"/>
            <a:ext cx="1416100" cy="72019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19050" cmpd="sng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40000"/>
              </a:lnSpc>
            </a:pPr>
            <a:r>
              <a:rPr lang="fr-FR" sz="1200" b="1" dirty="0"/>
              <a:t>+</a:t>
            </a:r>
            <a:r>
              <a:rPr lang="fr-FR" sz="1200" b="1" i="1" dirty="0"/>
              <a:t>e </a:t>
            </a:r>
            <a:r>
              <a:rPr lang="fr-FR" sz="1200" dirty="0"/>
              <a:t>for </a:t>
            </a:r>
            <a:r>
              <a:rPr lang="fr-FR" sz="1200" dirty="0" err="1"/>
              <a:t>fem</a:t>
            </a:r>
            <a:r>
              <a:rPr lang="fr-FR" sz="1200" dirty="0"/>
              <a:t>.</a:t>
            </a:r>
          </a:p>
          <a:p>
            <a:r>
              <a:rPr lang="fr-FR" sz="1200" b="1" dirty="0"/>
              <a:t>+</a:t>
            </a:r>
            <a:r>
              <a:rPr lang="fr-FR" sz="1200" b="1" i="1" dirty="0"/>
              <a:t>s </a:t>
            </a:r>
            <a:r>
              <a:rPr lang="fr-FR" sz="1200" dirty="0"/>
              <a:t>for masc. plural </a:t>
            </a:r>
          </a:p>
          <a:p>
            <a:r>
              <a:rPr lang="fr-FR" sz="1200" b="1" dirty="0"/>
              <a:t>+</a:t>
            </a:r>
            <a:r>
              <a:rPr lang="fr-FR" sz="1200" b="1" i="1" dirty="0"/>
              <a:t>es </a:t>
            </a:r>
            <a:r>
              <a:rPr lang="fr-FR" sz="1200" dirty="0"/>
              <a:t>for </a:t>
            </a:r>
            <a:r>
              <a:rPr lang="fr-FR" sz="1200" dirty="0" err="1"/>
              <a:t>fem</a:t>
            </a:r>
            <a:r>
              <a:rPr lang="fr-FR" sz="1200" dirty="0"/>
              <a:t>. plural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3643731" y="8329747"/>
            <a:ext cx="2820166" cy="393954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</a:pPr>
            <a:r>
              <a:rPr lang="fr-FR" sz="1200" dirty="0"/>
              <a:t>If the adjective ends </a:t>
            </a:r>
            <a:r>
              <a:rPr lang="fr-FR" sz="1200" dirty="0" err="1"/>
              <a:t>with</a:t>
            </a:r>
            <a:r>
              <a:rPr lang="fr-FR" sz="1200" dirty="0"/>
              <a:t> </a:t>
            </a:r>
            <a:r>
              <a:rPr lang="fr-FR" sz="1200" b="1" i="1" dirty="0"/>
              <a:t>–e </a:t>
            </a:r>
            <a:r>
              <a:rPr lang="fr-FR" sz="1200" dirty="0"/>
              <a:t>or </a:t>
            </a:r>
            <a:r>
              <a:rPr lang="fr-FR" sz="1200" b="1" i="1" dirty="0"/>
              <a:t>–a</a:t>
            </a:r>
            <a:r>
              <a:rPr lang="fr-FR" sz="1200" dirty="0"/>
              <a:t>, the </a:t>
            </a:r>
            <a:r>
              <a:rPr lang="fr-FR" sz="1200" dirty="0" err="1"/>
              <a:t>feminine</a:t>
            </a:r>
            <a:r>
              <a:rPr lang="fr-FR" sz="1200" dirty="0"/>
              <a:t> </a:t>
            </a:r>
            <a:r>
              <a:rPr lang="fr-FR" sz="1200" dirty="0" err="1"/>
              <a:t>form</a:t>
            </a:r>
            <a:r>
              <a:rPr lang="fr-FR" sz="1200" dirty="0"/>
              <a:t> </a:t>
            </a:r>
            <a:r>
              <a:rPr lang="fr-FR" sz="1200" dirty="0" err="1"/>
              <a:t>does</a:t>
            </a:r>
            <a:r>
              <a:rPr lang="fr-FR" sz="1200" dirty="0"/>
              <a:t> </a:t>
            </a:r>
            <a:r>
              <a:rPr lang="fr-FR" sz="1200" b="1" dirty="0"/>
              <a:t>not</a:t>
            </a:r>
            <a:r>
              <a:rPr lang="fr-FR" sz="1200" dirty="0"/>
              <a:t> change. </a:t>
            </a:r>
            <a:endParaRPr lang="fr-FR" sz="1200" b="1" i="1" dirty="0"/>
          </a:p>
        </p:txBody>
      </p:sp>
      <p:sp>
        <p:nvSpPr>
          <p:cNvPr id="27" name="TextBox 26"/>
          <p:cNvSpPr txBox="1"/>
          <p:nvPr/>
        </p:nvSpPr>
        <p:spPr>
          <a:xfrm>
            <a:off x="3612114" y="5634597"/>
            <a:ext cx="1299415" cy="83099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sz="1200" b="1" dirty="0"/>
              <a:t>Be </a:t>
            </a:r>
            <a:r>
              <a:rPr lang="fr-FR" sz="1200" b="1" dirty="0" err="1"/>
              <a:t>careful</a:t>
            </a:r>
            <a:r>
              <a:rPr lang="fr-FR" sz="1200" b="1" dirty="0"/>
              <a:t>!: </a:t>
            </a:r>
          </a:p>
          <a:p>
            <a:r>
              <a:rPr lang="fr-FR" sz="1200" dirty="0"/>
              <a:t>Do not use </a:t>
            </a:r>
            <a:r>
              <a:rPr lang="fr-FR" sz="1200" b="1" dirty="0"/>
              <a:t>être</a:t>
            </a:r>
            <a:r>
              <a:rPr lang="fr-FR" sz="1200" dirty="0"/>
              <a:t> to </a:t>
            </a:r>
            <a:r>
              <a:rPr lang="fr-FR" sz="1200" dirty="0" err="1"/>
              <a:t>give</a:t>
            </a:r>
            <a:r>
              <a:rPr lang="fr-FR" sz="1200" dirty="0"/>
              <a:t> </a:t>
            </a:r>
            <a:r>
              <a:rPr lang="fr-FR" sz="1200" dirty="0" err="1"/>
              <a:t>your</a:t>
            </a:r>
            <a:r>
              <a:rPr lang="fr-FR" sz="1200" dirty="0"/>
              <a:t> </a:t>
            </a:r>
            <a:r>
              <a:rPr lang="fr-FR" sz="1200" dirty="0" err="1"/>
              <a:t>age</a:t>
            </a:r>
            <a:r>
              <a:rPr lang="fr-FR" sz="1200" dirty="0"/>
              <a:t>!</a:t>
            </a:r>
          </a:p>
          <a:p>
            <a:r>
              <a:rPr lang="fr-FR" sz="1200" dirty="0"/>
              <a:t>Use </a:t>
            </a:r>
            <a:r>
              <a:rPr lang="fr-FR" sz="1200" b="1" dirty="0"/>
              <a:t>AVOIR</a:t>
            </a:r>
            <a:endParaRPr lang="fr-FR" sz="1200" b="1" i="1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6E598E8-0427-47A0-9878-CB36DF38E26A}"/>
              </a:ext>
            </a:extLst>
          </p:cNvPr>
          <p:cNvSpPr txBox="1"/>
          <p:nvPr/>
        </p:nvSpPr>
        <p:spPr>
          <a:xfrm>
            <a:off x="5230268" y="6981318"/>
            <a:ext cx="121379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100" b="1" dirty="0"/>
              <a:t>Irregular endings:</a:t>
            </a:r>
          </a:p>
        </p:txBody>
      </p:sp>
    </p:spTree>
    <p:extLst>
      <p:ext uri="{BB962C8B-B14F-4D97-AF65-F5344CB8AC3E}">
        <p14:creationId xmlns:p14="http://schemas.microsoft.com/office/powerpoint/2010/main" val="18006705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5105264"/>
              </p:ext>
            </p:extLst>
          </p:nvPr>
        </p:nvGraphicFramePr>
        <p:xfrm>
          <a:off x="374568" y="500788"/>
          <a:ext cx="6198144" cy="82071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990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990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61787">
                <a:tc gridSpan="2">
                  <a:txBody>
                    <a:bodyPr/>
                    <a:lstStyle/>
                    <a:p>
                      <a:endParaRPr lang="fr-FR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1787">
                <a:tc>
                  <a:txBody>
                    <a:bodyPr/>
                    <a:lstStyle/>
                    <a:p>
                      <a:pPr algn="ctr"/>
                      <a:r>
                        <a:rPr lang="fr-FR" sz="1200" b="1" dirty="0"/>
                        <a:t>Les membres de la famille</a:t>
                      </a:r>
                      <a:r>
                        <a:rPr lang="fr-FR" sz="1200" b="1" baseline="0" dirty="0"/>
                        <a:t> (</a:t>
                      </a:r>
                      <a:r>
                        <a:rPr lang="fr-FR" sz="1200" b="1" i="1" dirty="0" err="1"/>
                        <a:t>Family</a:t>
                      </a:r>
                      <a:r>
                        <a:rPr lang="fr-FR" sz="1200" b="1" i="1" dirty="0"/>
                        <a:t> </a:t>
                      </a:r>
                      <a:r>
                        <a:rPr lang="fr-FR" sz="1200" b="1" i="1" dirty="0" err="1"/>
                        <a:t>members</a:t>
                      </a:r>
                      <a:r>
                        <a:rPr lang="fr-FR" sz="1200" b="1" dirty="0"/>
                        <a:t>):</a:t>
                      </a:r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400" b="1" dirty="0" err="1"/>
                        <a:t>Grammar</a:t>
                      </a:r>
                      <a:r>
                        <a:rPr lang="fr-FR" sz="1400" b="1" dirty="0"/>
                        <a:t>:</a:t>
                      </a:r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36655">
                <a:tc>
                  <a:txBody>
                    <a:bodyPr/>
                    <a:lstStyle/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sz="1200" dirty="0"/>
                    </a:p>
                    <a:p>
                      <a:endParaRPr lang="fr-FR" sz="1200" dirty="0"/>
                    </a:p>
                    <a:p>
                      <a:endParaRPr lang="fr-FR" sz="1200" dirty="0"/>
                    </a:p>
                    <a:p>
                      <a:endParaRPr lang="fr-FR" sz="1000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fr-FR" sz="1200" b="1" baseline="0" dirty="0"/>
                        <a:t>Articles:</a:t>
                      </a:r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05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r>
                        <a:rPr lang="fr-FR" sz="1200" baseline="0" dirty="0"/>
                        <a:t>Note: </a:t>
                      </a:r>
                      <a:r>
                        <a:rPr lang="fr-FR" sz="1200" b="1" baseline="0" dirty="0"/>
                        <a:t>l’ </a:t>
                      </a:r>
                      <a:r>
                        <a:rPr lang="fr-FR" sz="1200" baseline="0" dirty="0" err="1"/>
                        <a:t>is</a:t>
                      </a:r>
                      <a:r>
                        <a:rPr lang="fr-FR" sz="1200" baseline="0" dirty="0"/>
                        <a:t> </a:t>
                      </a:r>
                      <a:r>
                        <a:rPr lang="fr-FR" sz="1200" baseline="0" dirty="0" err="1"/>
                        <a:t>used</a:t>
                      </a:r>
                      <a:r>
                        <a:rPr lang="fr-FR" sz="1200" baseline="0" dirty="0"/>
                        <a:t> </a:t>
                      </a:r>
                      <a:r>
                        <a:rPr lang="fr-FR" sz="1200" baseline="0" dirty="0" err="1"/>
                        <a:t>when</a:t>
                      </a:r>
                      <a:r>
                        <a:rPr lang="fr-FR" sz="1200" baseline="0" dirty="0"/>
                        <a:t> the </a:t>
                      </a:r>
                      <a:r>
                        <a:rPr lang="fr-FR" sz="1200" baseline="0" dirty="0" err="1"/>
                        <a:t>singular</a:t>
                      </a:r>
                      <a:r>
                        <a:rPr lang="fr-FR" sz="1200" baseline="0" dirty="0"/>
                        <a:t> </a:t>
                      </a:r>
                      <a:r>
                        <a:rPr lang="fr-FR" sz="1200" baseline="0" dirty="0" err="1"/>
                        <a:t>noun</a:t>
                      </a:r>
                      <a:r>
                        <a:rPr lang="fr-FR" sz="1200" baseline="0" dirty="0"/>
                        <a:t> </a:t>
                      </a:r>
                      <a:r>
                        <a:rPr lang="fr-FR" sz="1200" baseline="0" dirty="0" err="1"/>
                        <a:t>starts</a:t>
                      </a:r>
                      <a:r>
                        <a:rPr lang="fr-FR" sz="1200" baseline="0" dirty="0"/>
                        <a:t> </a:t>
                      </a:r>
                      <a:r>
                        <a:rPr lang="fr-FR" sz="1200" baseline="0" dirty="0" err="1"/>
                        <a:t>with</a:t>
                      </a:r>
                      <a:r>
                        <a:rPr lang="fr-FR" sz="1200" baseline="0" dirty="0"/>
                        <a:t> a </a:t>
                      </a:r>
                      <a:r>
                        <a:rPr lang="fr-FR" sz="1200" b="1" baseline="0" dirty="0" err="1"/>
                        <a:t>vowel</a:t>
                      </a:r>
                      <a:r>
                        <a:rPr lang="fr-FR" sz="1200" baseline="0" dirty="0"/>
                        <a:t>.</a:t>
                      </a:r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0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r>
                        <a:rPr lang="fr-FR" sz="1200" b="1" baseline="0" dirty="0"/>
                        <a:t>Possessive adjectives:</a:t>
                      </a:r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5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4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r>
                        <a:rPr lang="fr-FR" sz="1200" baseline="0" dirty="0"/>
                        <a:t>Possessive adjectives </a:t>
                      </a:r>
                      <a:r>
                        <a:rPr lang="fr-FR" sz="1200" baseline="0" dirty="0" err="1"/>
                        <a:t>agree</a:t>
                      </a:r>
                      <a:r>
                        <a:rPr lang="fr-FR" sz="1200" baseline="0" dirty="0"/>
                        <a:t> </a:t>
                      </a:r>
                      <a:r>
                        <a:rPr lang="fr-FR" sz="1200" baseline="0" dirty="0" err="1"/>
                        <a:t>with</a:t>
                      </a:r>
                      <a:r>
                        <a:rPr lang="fr-FR" sz="1200" baseline="0" dirty="0"/>
                        <a:t> </a:t>
                      </a:r>
                      <a:r>
                        <a:rPr lang="fr-FR" sz="1200" baseline="0" dirty="0" err="1"/>
                        <a:t>what</a:t>
                      </a:r>
                      <a:r>
                        <a:rPr lang="fr-FR" sz="1200" baseline="0" dirty="0"/>
                        <a:t> </a:t>
                      </a:r>
                      <a:r>
                        <a:rPr lang="fr-FR" sz="1200" baseline="0" dirty="0" err="1"/>
                        <a:t>they</a:t>
                      </a:r>
                      <a:r>
                        <a:rPr lang="fr-FR" sz="1200" baseline="0" dirty="0"/>
                        <a:t> </a:t>
                      </a:r>
                      <a:r>
                        <a:rPr lang="fr-FR" sz="1200" baseline="0" dirty="0" err="1"/>
                        <a:t>describe</a:t>
                      </a:r>
                      <a:r>
                        <a:rPr lang="fr-FR" sz="1200" baseline="0" dirty="0"/>
                        <a:t>: </a:t>
                      </a:r>
                      <a:r>
                        <a:rPr lang="fr-FR" sz="1200" b="1" baseline="0" dirty="0"/>
                        <a:t>sa tante </a:t>
                      </a:r>
                      <a:r>
                        <a:rPr lang="fr-FR" sz="1200" baseline="0" dirty="0" err="1"/>
                        <a:t>can</a:t>
                      </a:r>
                      <a:r>
                        <a:rPr lang="fr-FR" sz="1200" baseline="0" dirty="0"/>
                        <a:t> </a:t>
                      </a:r>
                      <a:r>
                        <a:rPr lang="fr-FR" sz="1200" baseline="0" dirty="0" err="1"/>
                        <a:t>mean</a:t>
                      </a:r>
                      <a:r>
                        <a:rPr lang="fr-FR" sz="1200" baseline="0" dirty="0"/>
                        <a:t> </a:t>
                      </a:r>
                      <a:r>
                        <a:rPr lang="fr-FR" sz="1200" baseline="0" dirty="0" err="1"/>
                        <a:t>his</a:t>
                      </a:r>
                      <a:r>
                        <a:rPr lang="fr-FR" sz="1200" baseline="0" dirty="0"/>
                        <a:t> or </a:t>
                      </a:r>
                      <a:r>
                        <a:rPr lang="fr-FR" sz="1200" baseline="0" dirty="0" err="1"/>
                        <a:t>her</a:t>
                      </a:r>
                      <a:r>
                        <a:rPr lang="fr-FR" sz="1200" baseline="0" dirty="0"/>
                        <a:t> </a:t>
                      </a:r>
                      <a:r>
                        <a:rPr lang="fr-FR" sz="1200" baseline="0" dirty="0" err="1"/>
                        <a:t>aunt</a:t>
                      </a:r>
                      <a:r>
                        <a:rPr lang="fr-FR" sz="1200" baseline="0" dirty="0"/>
                        <a:t>.</a:t>
                      </a:r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1787">
                <a:tc>
                  <a:txBody>
                    <a:bodyPr/>
                    <a:lstStyle/>
                    <a:p>
                      <a:pPr algn="ctr"/>
                      <a:r>
                        <a:rPr lang="fr-FR" sz="1400" b="1" dirty="0"/>
                        <a:t>Les amis (</a:t>
                      </a:r>
                      <a:r>
                        <a:rPr lang="fr-FR" sz="1400" b="1" i="1" dirty="0" err="1"/>
                        <a:t>Friends</a:t>
                      </a:r>
                      <a:r>
                        <a:rPr lang="fr-FR" sz="1400" b="1" dirty="0"/>
                        <a:t>):</a:t>
                      </a:r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400" b="1" dirty="0" err="1"/>
                        <a:t>Grammar</a:t>
                      </a:r>
                      <a:r>
                        <a:rPr lang="fr-FR" sz="1400" b="1" dirty="0"/>
                        <a:t>:</a:t>
                      </a:r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91912">
                <a:tc>
                  <a:txBody>
                    <a:bodyPr/>
                    <a:lstStyle/>
                    <a:p>
                      <a:endParaRPr lang="fr-FR" sz="1200" b="1" dirty="0"/>
                    </a:p>
                    <a:p>
                      <a:endParaRPr lang="fr-FR" sz="1200" b="1" dirty="0"/>
                    </a:p>
                    <a:p>
                      <a:endParaRPr lang="fr-FR" sz="500" b="1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5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1" dirty="0"/>
                        <a:t>Note: </a:t>
                      </a:r>
                      <a:r>
                        <a:rPr lang="fr-FR" sz="1200" b="0" dirty="0"/>
                        <a:t>mon amie (</a:t>
                      </a:r>
                      <a:r>
                        <a:rPr lang="fr-FR" sz="1200" b="1" dirty="0"/>
                        <a:t>ma</a:t>
                      </a:r>
                      <a:r>
                        <a:rPr lang="fr-FR" sz="1200" b="0" dirty="0"/>
                        <a:t> changes to </a:t>
                      </a:r>
                      <a:r>
                        <a:rPr lang="fr-FR" sz="1200" b="1" dirty="0"/>
                        <a:t>mon</a:t>
                      </a:r>
                      <a:r>
                        <a:rPr lang="fr-FR" sz="1200" b="0" dirty="0"/>
                        <a:t> </a:t>
                      </a:r>
                      <a:r>
                        <a:rPr lang="fr-FR" sz="1200" b="0" dirty="0" err="1"/>
                        <a:t>when</a:t>
                      </a:r>
                      <a:r>
                        <a:rPr lang="fr-FR" sz="1200" b="0" dirty="0"/>
                        <a:t> the </a:t>
                      </a:r>
                      <a:r>
                        <a:rPr lang="fr-FR" sz="1200" b="0" dirty="0" err="1"/>
                        <a:t>noun</a:t>
                      </a:r>
                      <a:r>
                        <a:rPr lang="fr-FR" sz="1200" b="0" dirty="0"/>
                        <a:t> starts </a:t>
                      </a:r>
                      <a:r>
                        <a:rPr lang="fr-FR" sz="1200" b="0" dirty="0" err="1"/>
                        <a:t>with</a:t>
                      </a:r>
                      <a:r>
                        <a:rPr lang="fr-FR" sz="1200" b="0" dirty="0"/>
                        <a:t> a </a:t>
                      </a:r>
                      <a:r>
                        <a:rPr lang="fr-FR" sz="1200" b="0" dirty="0" err="1"/>
                        <a:t>vowel</a:t>
                      </a:r>
                      <a:r>
                        <a:rPr lang="fr-FR" sz="1200" b="0" dirty="0"/>
                        <a:t>.)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200" b="1" baseline="0" dirty="0"/>
                        <a:t>Comparative:</a:t>
                      </a:r>
                      <a:endParaRPr lang="fr-FR" sz="1200" baseline="0" dirty="0"/>
                    </a:p>
                    <a:p>
                      <a:endParaRPr lang="fr-FR" sz="1200" baseline="0" dirty="0"/>
                    </a:p>
                    <a:p>
                      <a:endParaRPr lang="fr-FR" sz="1200" baseline="0" dirty="0"/>
                    </a:p>
                    <a:p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00" baseline="0" dirty="0"/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200" baseline="0" dirty="0" err="1"/>
                        <a:t>e.g</a:t>
                      </a:r>
                      <a:r>
                        <a:rPr lang="fr-FR" sz="1200" baseline="0" dirty="0"/>
                        <a:t>: Mon amie est plus marrante que moi.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200" baseline="0" dirty="0"/>
                        <a:t>       (</a:t>
                      </a:r>
                      <a:r>
                        <a:rPr lang="fr-FR" sz="1200" i="1" baseline="0" dirty="0"/>
                        <a:t>My </a:t>
                      </a:r>
                      <a:r>
                        <a:rPr lang="en-GB" sz="1200" i="1" baseline="0" noProof="0" dirty="0"/>
                        <a:t>friend is funnier than me</a:t>
                      </a:r>
                      <a:r>
                        <a:rPr lang="fr-FR" sz="1200" i="1" baseline="0" dirty="0"/>
                        <a:t>.</a:t>
                      </a:r>
                      <a:r>
                        <a:rPr lang="fr-FR" sz="1200" baseline="0" dirty="0"/>
                        <a:t>)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400" baseline="0" dirty="0"/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200" b="0" u="sng" baseline="0" dirty="0"/>
                        <a:t>Exception</a:t>
                      </a:r>
                      <a:r>
                        <a:rPr lang="fr-FR" sz="1200" b="1" baseline="0" dirty="0"/>
                        <a:t>: </a:t>
                      </a:r>
                      <a:r>
                        <a:rPr lang="fr-FR" sz="1200" baseline="0" dirty="0"/>
                        <a:t>bon (</a:t>
                      </a:r>
                      <a:r>
                        <a:rPr lang="fr-FR" sz="1200" i="1" baseline="0" dirty="0"/>
                        <a:t>good</a:t>
                      </a:r>
                      <a:r>
                        <a:rPr lang="fr-FR" sz="1200" baseline="0" dirty="0"/>
                        <a:t>) </a:t>
                      </a:r>
                      <a:r>
                        <a:rPr lang="fr-FR" sz="1200" baseline="0" dirty="0">
                          <a:sym typeface="Wingdings"/>
                        </a:rPr>
                        <a:t> meilleur (</a:t>
                      </a:r>
                      <a:r>
                        <a:rPr lang="fr-FR" sz="1200" i="1" baseline="0" dirty="0" err="1">
                          <a:sym typeface="Wingdings"/>
                        </a:rPr>
                        <a:t>better</a:t>
                      </a:r>
                      <a:r>
                        <a:rPr lang="fr-FR" sz="1200" baseline="0" dirty="0">
                          <a:sym typeface="Wingdings"/>
                        </a:rPr>
                        <a:t>)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800" b="1" baseline="0" dirty="0"/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200" b="1" baseline="0" dirty="0"/>
                        <a:t>Superlative:</a:t>
                      </a:r>
                      <a:endParaRPr lang="fr-FR" sz="1200" baseline="0" dirty="0"/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200" baseline="0" dirty="0">
                        <a:sym typeface="Wingdings"/>
                      </a:endParaRPr>
                    </a:p>
                    <a:p>
                      <a:endParaRPr lang="fr-FR" sz="500" baseline="0" dirty="0"/>
                    </a:p>
                    <a:p>
                      <a:endParaRPr lang="fr-FR" sz="500" baseline="0" dirty="0"/>
                    </a:p>
                    <a:p>
                      <a:endParaRPr lang="fr-FR" sz="1200" baseline="0" dirty="0"/>
                    </a:p>
                    <a:p>
                      <a:r>
                        <a:rPr lang="fr-FR" sz="1200" baseline="0" dirty="0" err="1"/>
                        <a:t>e.g</a:t>
                      </a:r>
                      <a:r>
                        <a:rPr lang="fr-FR" sz="1200" baseline="0" dirty="0"/>
                        <a:t>: Elle est la fille la plus gentille de la classe.</a:t>
                      </a:r>
                    </a:p>
                    <a:p>
                      <a:r>
                        <a:rPr lang="fr-FR" sz="1200" i="1" baseline="0" dirty="0"/>
                        <a:t>       (</a:t>
                      </a:r>
                      <a:r>
                        <a:rPr lang="fr-FR" sz="1200" i="1" baseline="0" dirty="0" err="1"/>
                        <a:t>she</a:t>
                      </a:r>
                      <a:r>
                        <a:rPr lang="fr-FR" sz="1200" i="1" baseline="0" dirty="0"/>
                        <a:t> </a:t>
                      </a:r>
                      <a:r>
                        <a:rPr lang="fr-FR" sz="1200" i="1" baseline="0" dirty="0" err="1"/>
                        <a:t>is</a:t>
                      </a:r>
                      <a:r>
                        <a:rPr lang="fr-FR" sz="1200" i="1" baseline="0" dirty="0"/>
                        <a:t> the </a:t>
                      </a:r>
                      <a:r>
                        <a:rPr lang="fr-FR" sz="1200" i="1" baseline="0" dirty="0" err="1"/>
                        <a:t>kindest</a:t>
                      </a:r>
                      <a:r>
                        <a:rPr lang="fr-FR" sz="1200" i="1" baseline="0" dirty="0"/>
                        <a:t> girl in the class)</a:t>
                      </a:r>
                    </a:p>
                    <a:p>
                      <a:endParaRPr lang="fr-FR" sz="400" baseline="0" dirty="0"/>
                    </a:p>
                    <a:p>
                      <a:r>
                        <a:rPr lang="fr-FR" sz="1200" b="0" u="sng" baseline="0" dirty="0"/>
                        <a:t>Exception</a:t>
                      </a:r>
                      <a:r>
                        <a:rPr lang="fr-FR" sz="1200" b="0" u="none" baseline="0" dirty="0"/>
                        <a:t>: </a:t>
                      </a:r>
                      <a:r>
                        <a:rPr lang="fr-FR" sz="1200" baseline="0" dirty="0"/>
                        <a:t>the best</a:t>
                      </a:r>
                      <a:r>
                        <a:rPr lang="fr-FR" sz="1200" baseline="0" dirty="0">
                          <a:sym typeface="Wingdings"/>
                        </a:rPr>
                        <a:t> le meilleur/ la meilleure</a:t>
                      </a:r>
                      <a:endParaRPr lang="fr-FR" sz="1200" baseline="0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2338020" y="500788"/>
            <a:ext cx="311534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600" b="1" dirty="0"/>
              <a:t>2. </a:t>
            </a:r>
            <a:r>
              <a:rPr lang="fr-FR" sz="1600" b="1" dirty="0" err="1"/>
              <a:t>Talking</a:t>
            </a:r>
            <a:r>
              <a:rPr lang="fr-FR" sz="1600" b="1" dirty="0"/>
              <a:t> about </a:t>
            </a:r>
            <a:r>
              <a:rPr lang="fr-FR" sz="1600" b="1" dirty="0" err="1"/>
              <a:t>friends</a:t>
            </a:r>
            <a:r>
              <a:rPr lang="fr-FR" sz="1600" b="1" dirty="0"/>
              <a:t> and </a:t>
            </a:r>
            <a:r>
              <a:rPr lang="fr-FR" sz="1600" b="1" dirty="0" err="1"/>
              <a:t>family</a:t>
            </a:r>
            <a:endParaRPr lang="fr-FR" sz="1600" b="1" dirty="0"/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31665263"/>
              </p:ext>
            </p:extLst>
          </p:nvPr>
        </p:nvGraphicFramePr>
        <p:xfrm>
          <a:off x="516568" y="1414714"/>
          <a:ext cx="2875079" cy="382358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50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le</a:t>
                      </a: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</a:rPr>
                        <a:t> père (</a:t>
                      </a:r>
                      <a:r>
                        <a:rPr lang="fr-FR" sz="1200" b="0" i="1" baseline="0" noProof="0" dirty="0" err="1">
                          <a:solidFill>
                            <a:schemeClr val="tx1"/>
                          </a:solidFill>
                        </a:rPr>
                        <a:t>father</a:t>
                      </a: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</a:rPr>
                        <a:t>la mère (</a:t>
                      </a:r>
                      <a:r>
                        <a:rPr lang="fr-FR" sz="1200" b="0" i="1" baseline="0" noProof="0" dirty="0" err="1">
                          <a:solidFill>
                            <a:schemeClr val="tx1"/>
                          </a:solidFill>
                        </a:rPr>
                        <a:t>mother</a:t>
                      </a: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</a:rPr>
                        <a:t>le beau-père (</a:t>
                      </a:r>
                      <a:r>
                        <a:rPr lang="fr-FR" sz="1200" b="0" i="1" baseline="0" noProof="0" dirty="0" err="1">
                          <a:solidFill>
                            <a:schemeClr val="tx1"/>
                          </a:solidFill>
                        </a:rPr>
                        <a:t>stepfather</a:t>
                      </a:r>
                      <a:r>
                        <a:rPr lang="fr-FR" sz="1200" b="0" i="1" baseline="0" noProof="0" dirty="0">
                          <a:solidFill>
                            <a:schemeClr val="tx1"/>
                          </a:solidFill>
                        </a:rPr>
                        <a:t>/ </a:t>
                      </a:r>
                      <a:r>
                        <a:rPr lang="fr-FR" sz="1200" b="0" i="1" baseline="0" noProof="0" dirty="0" err="1">
                          <a:solidFill>
                            <a:schemeClr val="tx1"/>
                          </a:solidFill>
                        </a:rPr>
                        <a:t>father</a:t>
                      </a:r>
                      <a:r>
                        <a:rPr lang="fr-FR" sz="1200" b="0" i="1" baseline="0" noProof="0" dirty="0">
                          <a:solidFill>
                            <a:schemeClr val="tx1"/>
                          </a:solidFill>
                        </a:rPr>
                        <a:t>-in-</a:t>
                      </a:r>
                      <a:r>
                        <a:rPr lang="fr-FR" sz="1200" b="0" i="1" baseline="0" noProof="0" dirty="0" err="1">
                          <a:solidFill>
                            <a:schemeClr val="tx1"/>
                          </a:solidFill>
                        </a:rPr>
                        <a:t>law</a:t>
                      </a: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</a:rPr>
                        <a:t>la belle-mère (</a:t>
                      </a:r>
                      <a:r>
                        <a:rPr lang="fr-FR" sz="1200" b="0" i="1" baseline="0" noProof="0" dirty="0" err="1">
                          <a:solidFill>
                            <a:schemeClr val="tx1"/>
                          </a:solidFill>
                        </a:rPr>
                        <a:t>stepmother</a:t>
                      </a:r>
                      <a:r>
                        <a:rPr lang="fr-FR" sz="1200" b="0" i="1" baseline="0" noProof="0" dirty="0">
                          <a:solidFill>
                            <a:schemeClr val="tx1"/>
                          </a:solidFill>
                        </a:rPr>
                        <a:t>/ </a:t>
                      </a:r>
                      <a:r>
                        <a:rPr lang="fr-FR" sz="1200" b="0" i="1" baseline="0" noProof="0" dirty="0" err="1">
                          <a:solidFill>
                            <a:schemeClr val="tx1"/>
                          </a:solidFill>
                        </a:rPr>
                        <a:t>mother</a:t>
                      </a:r>
                      <a:r>
                        <a:rPr lang="fr-FR" sz="1200" b="0" i="1" baseline="0" noProof="0" dirty="0">
                          <a:solidFill>
                            <a:schemeClr val="tx1"/>
                          </a:solidFill>
                        </a:rPr>
                        <a:t>-in-</a:t>
                      </a:r>
                      <a:r>
                        <a:rPr lang="fr-FR" sz="1200" b="0" i="1" baseline="0" noProof="0" dirty="0" err="1">
                          <a:solidFill>
                            <a:schemeClr val="tx1"/>
                          </a:solidFill>
                        </a:rPr>
                        <a:t>law</a:t>
                      </a: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</a:rPr>
                        <a:t>les parents (</a:t>
                      </a:r>
                      <a:r>
                        <a:rPr lang="fr-FR" sz="1200" b="0" i="1" baseline="0" noProof="0" dirty="0">
                          <a:solidFill>
                            <a:schemeClr val="tx1"/>
                          </a:solidFill>
                        </a:rPr>
                        <a:t>parents</a:t>
                      </a: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</a:rPr>
                        <a:t>les beaux-parents (</a:t>
                      </a:r>
                      <a:r>
                        <a:rPr lang="fr-FR" sz="1200" b="0" i="1" baseline="0" noProof="0" dirty="0" err="1">
                          <a:solidFill>
                            <a:schemeClr val="tx1"/>
                          </a:solidFill>
                        </a:rPr>
                        <a:t>stepparents</a:t>
                      </a: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</a:rPr>
                        <a:t>le grand-père (</a:t>
                      </a:r>
                      <a:r>
                        <a:rPr lang="fr-FR" sz="1200" b="0" i="1" baseline="0" noProof="0" dirty="0" err="1">
                          <a:solidFill>
                            <a:schemeClr val="tx1"/>
                          </a:solidFill>
                        </a:rPr>
                        <a:t>grandfather</a:t>
                      </a: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</a:rPr>
                        <a:t>la grand-mère (</a:t>
                      </a:r>
                      <a:r>
                        <a:rPr lang="fr-FR" sz="1200" b="0" i="1" baseline="0" noProof="0" dirty="0" err="1">
                          <a:solidFill>
                            <a:schemeClr val="tx1"/>
                          </a:solidFill>
                        </a:rPr>
                        <a:t>grandmother</a:t>
                      </a: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</a:rPr>
                        <a:t>les grands-parents (</a:t>
                      </a:r>
                      <a:r>
                        <a:rPr lang="fr-FR" sz="1200" b="0" i="1" baseline="0" noProof="0" dirty="0" err="1">
                          <a:solidFill>
                            <a:schemeClr val="tx1"/>
                          </a:solidFill>
                        </a:rPr>
                        <a:t>grandparents</a:t>
                      </a: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</a:rPr>
                        <a:t>le frère (</a:t>
                      </a:r>
                      <a:r>
                        <a:rPr lang="fr-FR" sz="1200" b="0" i="1" baseline="0" noProof="0" dirty="0" err="1">
                          <a:solidFill>
                            <a:schemeClr val="tx1"/>
                          </a:solidFill>
                        </a:rPr>
                        <a:t>brother</a:t>
                      </a: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</a:rPr>
                        <a:t>le demi-frère (</a:t>
                      </a:r>
                      <a:r>
                        <a:rPr lang="fr-FR" sz="1200" b="0" i="1" baseline="0" noProof="0" dirty="0" err="1">
                          <a:solidFill>
                            <a:schemeClr val="tx1"/>
                          </a:solidFill>
                        </a:rPr>
                        <a:t>half-brother</a:t>
                      </a:r>
                      <a:r>
                        <a:rPr lang="fr-FR" sz="1200" b="0" i="1" baseline="0" noProof="0" dirty="0">
                          <a:solidFill>
                            <a:schemeClr val="tx1"/>
                          </a:solidFill>
                        </a:rPr>
                        <a:t>/ </a:t>
                      </a:r>
                      <a:r>
                        <a:rPr lang="fr-FR" sz="1200" b="0" i="1" baseline="0" noProof="0" dirty="0" err="1">
                          <a:solidFill>
                            <a:schemeClr val="tx1"/>
                          </a:solidFill>
                        </a:rPr>
                        <a:t>stepbrother</a:t>
                      </a: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</a:rPr>
                        <a:t>la sœur (</a:t>
                      </a:r>
                      <a:r>
                        <a:rPr lang="fr-FR" sz="1200" b="0" i="1" baseline="0" noProof="0" dirty="0" err="1">
                          <a:solidFill>
                            <a:schemeClr val="tx1"/>
                          </a:solidFill>
                        </a:rPr>
                        <a:t>sister</a:t>
                      </a: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</a:rPr>
                        <a:t>la demi-sœur (</a:t>
                      </a:r>
                      <a:r>
                        <a:rPr lang="fr-FR" sz="1200" b="0" i="1" baseline="0" noProof="0" dirty="0" err="1">
                          <a:solidFill>
                            <a:schemeClr val="tx1"/>
                          </a:solidFill>
                        </a:rPr>
                        <a:t>half-sister</a:t>
                      </a:r>
                      <a:r>
                        <a:rPr lang="fr-FR" sz="1200" b="0" i="1" baseline="0" noProof="0" dirty="0">
                          <a:solidFill>
                            <a:schemeClr val="tx1"/>
                          </a:solidFill>
                        </a:rPr>
                        <a:t>/ </a:t>
                      </a:r>
                      <a:r>
                        <a:rPr lang="fr-FR" sz="1200" b="0" i="1" baseline="0" noProof="0" dirty="0" err="1">
                          <a:solidFill>
                            <a:schemeClr val="tx1"/>
                          </a:solidFill>
                        </a:rPr>
                        <a:t>stepsister</a:t>
                      </a: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</a:rPr>
                        <a:t>le fils (</a:t>
                      </a:r>
                      <a:r>
                        <a:rPr lang="fr-FR" sz="1200" b="0" i="1" baseline="0" noProof="0" dirty="0">
                          <a:solidFill>
                            <a:schemeClr val="tx1"/>
                          </a:solidFill>
                        </a:rPr>
                        <a:t>son</a:t>
                      </a: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</a:rPr>
                        <a:t>la fille (</a:t>
                      </a:r>
                      <a:r>
                        <a:rPr lang="fr-FR" sz="1200" b="0" i="1" baseline="0" noProof="0" dirty="0" err="1">
                          <a:solidFill>
                            <a:schemeClr val="tx1"/>
                          </a:solidFill>
                        </a:rPr>
                        <a:t>daughter</a:t>
                      </a: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</a:rPr>
                        <a:t>les enfants (</a:t>
                      </a:r>
                      <a:r>
                        <a:rPr lang="fr-FR" sz="1200" b="0" i="1" baseline="0" noProof="0" dirty="0" err="1">
                          <a:solidFill>
                            <a:schemeClr val="tx1"/>
                          </a:solidFill>
                        </a:rPr>
                        <a:t>children</a:t>
                      </a: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</a:rPr>
                        <a:t>l’oncle (</a:t>
                      </a:r>
                      <a:r>
                        <a:rPr lang="fr-FR" sz="1200" b="0" i="1" baseline="0" noProof="0" dirty="0">
                          <a:solidFill>
                            <a:schemeClr val="tx1"/>
                          </a:solidFill>
                        </a:rPr>
                        <a:t>oncle</a:t>
                      </a: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</a:rPr>
                        <a:t>la tante (</a:t>
                      </a:r>
                      <a:r>
                        <a:rPr lang="fr-FR" sz="1200" b="0" i="1" baseline="0" noProof="0" dirty="0" err="1">
                          <a:solidFill>
                            <a:schemeClr val="tx1"/>
                          </a:solidFill>
                        </a:rPr>
                        <a:t>aunt</a:t>
                      </a: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</a:rPr>
                        <a:t>le cousin (</a:t>
                      </a:r>
                      <a:r>
                        <a:rPr lang="fr-FR" sz="1200" b="0" i="1" baseline="0" noProof="0" dirty="0">
                          <a:solidFill>
                            <a:schemeClr val="tx1"/>
                          </a:solidFill>
                        </a:rPr>
                        <a:t>male cousin)</a:t>
                      </a:r>
                    </a:p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0" i="0" baseline="0" noProof="0" dirty="0">
                          <a:solidFill>
                            <a:schemeClr val="tx1"/>
                          </a:solidFill>
                        </a:rPr>
                        <a:t>la cousine (</a:t>
                      </a:r>
                      <a:r>
                        <a:rPr lang="fr-FR" sz="1200" b="0" i="1" baseline="0" noProof="0" dirty="0" err="1">
                          <a:solidFill>
                            <a:schemeClr val="tx1"/>
                          </a:solidFill>
                        </a:rPr>
                        <a:t>female</a:t>
                      </a:r>
                      <a:r>
                        <a:rPr lang="fr-FR" sz="1200" b="0" i="1" baseline="0" noProof="0" dirty="0">
                          <a:solidFill>
                            <a:schemeClr val="tx1"/>
                          </a:solidFill>
                        </a:rPr>
                        <a:t> cousin</a:t>
                      </a: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</a:rPr>
                        <a:t>le neveu (</a:t>
                      </a:r>
                      <a:r>
                        <a:rPr lang="fr-FR" sz="1200" b="0" i="1" baseline="0" noProof="0" dirty="0" err="1">
                          <a:solidFill>
                            <a:schemeClr val="tx1"/>
                          </a:solidFill>
                        </a:rPr>
                        <a:t>nephew</a:t>
                      </a: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</a:rPr>
                        <a:t>la nièce (</a:t>
                      </a:r>
                      <a:r>
                        <a:rPr lang="fr-FR" sz="1200" b="0" i="1" baseline="0" noProof="0" dirty="0" err="1">
                          <a:solidFill>
                            <a:schemeClr val="tx1"/>
                          </a:solidFill>
                        </a:rPr>
                        <a:t>niece</a:t>
                      </a: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</a:rPr>
                        <a:t>le mari (</a:t>
                      </a:r>
                      <a:r>
                        <a:rPr lang="fr-FR" sz="1200" b="0" i="1" baseline="0" noProof="0" dirty="0" err="1">
                          <a:solidFill>
                            <a:schemeClr val="tx1"/>
                          </a:solidFill>
                        </a:rPr>
                        <a:t>husband</a:t>
                      </a: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</a:rPr>
                        <a:t>la femme (</a:t>
                      </a:r>
                      <a:r>
                        <a:rPr lang="fr-FR" sz="1200" b="0" i="1" baseline="0" noProof="0" dirty="0" err="1">
                          <a:solidFill>
                            <a:schemeClr val="tx1"/>
                          </a:solidFill>
                        </a:rPr>
                        <a:t>wife</a:t>
                      </a: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fr-FR" sz="1200" b="0" noProof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8" name="Table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30454759"/>
              </p:ext>
            </p:extLst>
          </p:nvPr>
        </p:nvGraphicFramePr>
        <p:xfrm>
          <a:off x="3702184" y="3234916"/>
          <a:ext cx="2652060" cy="1711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408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532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35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0970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87551">
                <a:tc rowSpan="2">
                  <a:txBody>
                    <a:bodyPr/>
                    <a:lstStyle/>
                    <a:p>
                      <a:pPr algn="ctr">
                        <a:lnSpc>
                          <a:spcPct val="60000"/>
                        </a:lnSpc>
                      </a:pPr>
                      <a:r>
                        <a:rPr lang="fr-FR" sz="1200" b="0" dirty="0">
                          <a:solidFill>
                            <a:sysClr val="windowText" lastClr="000000"/>
                          </a:solidFill>
                        </a:rPr>
                        <a:t>English</a:t>
                      </a:r>
                    </a:p>
                  </a:txBody>
                  <a:tcPr>
                    <a:lnL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60000"/>
                        </a:lnSpc>
                      </a:pPr>
                      <a:r>
                        <a:rPr lang="fr-FR" sz="1200" b="0" dirty="0" err="1">
                          <a:solidFill>
                            <a:sysClr val="windowText" lastClr="000000"/>
                          </a:solidFill>
                        </a:rPr>
                        <a:t>singular</a:t>
                      </a:r>
                      <a:endParaRPr lang="fr-FR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60000"/>
                        </a:lnSpc>
                      </a:pPr>
                      <a:r>
                        <a:rPr lang="fr-FR" sz="1200" b="0" dirty="0">
                          <a:solidFill>
                            <a:sysClr val="windowText" lastClr="000000"/>
                          </a:solidFill>
                        </a:rPr>
                        <a:t>plural</a:t>
                      </a:r>
                    </a:p>
                  </a:txBody>
                  <a:tcPr>
                    <a:lnL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7551">
                <a:tc vMerge="1">
                  <a:txBody>
                    <a:bodyPr/>
                    <a:lstStyle/>
                    <a:p>
                      <a:pPr algn="ctr">
                        <a:lnSpc>
                          <a:spcPct val="60000"/>
                        </a:lnSpc>
                      </a:pPr>
                      <a:endParaRPr lang="fr-FR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60000"/>
                        </a:lnSpc>
                      </a:pPr>
                      <a:r>
                        <a:rPr lang="fr-FR" sz="1200" b="0" dirty="0">
                          <a:solidFill>
                            <a:sysClr val="windowText" lastClr="000000"/>
                          </a:solidFill>
                        </a:rPr>
                        <a:t>masc.</a:t>
                      </a:r>
                    </a:p>
                  </a:txBody>
                  <a:tcPr>
                    <a:lnL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60000"/>
                        </a:lnSpc>
                      </a:pPr>
                      <a:r>
                        <a:rPr lang="fr-FR" sz="1200" b="0" dirty="0" err="1">
                          <a:solidFill>
                            <a:sysClr val="windowText" lastClr="000000"/>
                          </a:solidFill>
                        </a:rPr>
                        <a:t>fem</a:t>
                      </a:r>
                      <a:r>
                        <a:rPr lang="fr-FR" sz="1200" b="0" dirty="0">
                          <a:solidFill>
                            <a:sysClr val="windowText" lastClr="000000"/>
                          </a:solidFill>
                        </a:rPr>
                        <a:t>.</a:t>
                      </a:r>
                    </a:p>
                  </a:txBody>
                  <a:tcPr>
                    <a:lnL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60000"/>
                        </a:lnSpc>
                      </a:pPr>
                      <a:endParaRPr lang="fr-FR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1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87551">
                <a:tc>
                  <a:txBody>
                    <a:bodyPr/>
                    <a:lstStyle/>
                    <a:p>
                      <a:pPr>
                        <a:lnSpc>
                          <a:spcPct val="60000"/>
                        </a:lnSpc>
                      </a:pPr>
                      <a:r>
                        <a:rPr lang="fr-FR" sz="1200" b="0" i="1" dirty="0" err="1">
                          <a:solidFill>
                            <a:sysClr val="windowText" lastClr="000000"/>
                          </a:solidFill>
                        </a:rPr>
                        <a:t>my</a:t>
                      </a:r>
                      <a:endParaRPr lang="fr-FR" sz="1200" b="0" i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60000"/>
                        </a:lnSpc>
                      </a:pPr>
                      <a:r>
                        <a:rPr lang="fr-FR" sz="1200" b="0" dirty="0">
                          <a:solidFill>
                            <a:sysClr val="windowText" lastClr="000000"/>
                          </a:solidFill>
                        </a:rPr>
                        <a:t>mon</a:t>
                      </a:r>
                    </a:p>
                  </a:txBody>
                  <a:tcPr>
                    <a:lnL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60000"/>
                        </a:lnSpc>
                      </a:pPr>
                      <a:r>
                        <a:rPr lang="fr-FR" sz="1200" b="0" dirty="0">
                          <a:solidFill>
                            <a:sysClr val="windowText" lastClr="000000"/>
                          </a:solidFill>
                        </a:rPr>
                        <a:t>ma</a:t>
                      </a:r>
                    </a:p>
                  </a:txBody>
                  <a:tcPr>
                    <a:lnL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60000"/>
                        </a:lnSpc>
                      </a:pPr>
                      <a:r>
                        <a:rPr lang="fr-FR" sz="1200" b="0" dirty="0">
                          <a:solidFill>
                            <a:sysClr val="windowText" lastClr="000000"/>
                          </a:solidFill>
                        </a:rPr>
                        <a:t>mes</a:t>
                      </a:r>
                    </a:p>
                  </a:txBody>
                  <a:tcPr>
                    <a:lnL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87551">
                <a:tc>
                  <a:txBody>
                    <a:bodyPr/>
                    <a:lstStyle/>
                    <a:p>
                      <a:pPr>
                        <a:lnSpc>
                          <a:spcPct val="60000"/>
                        </a:lnSpc>
                      </a:pPr>
                      <a:r>
                        <a:rPr lang="fr-FR" sz="1200" b="0" i="1" dirty="0" err="1">
                          <a:solidFill>
                            <a:sysClr val="windowText" lastClr="000000"/>
                          </a:solidFill>
                        </a:rPr>
                        <a:t>your</a:t>
                      </a:r>
                      <a:endParaRPr lang="fr-FR" sz="1200" b="0" i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60000"/>
                        </a:lnSpc>
                      </a:pPr>
                      <a:r>
                        <a:rPr lang="fr-FR" sz="1200" b="0" dirty="0">
                          <a:solidFill>
                            <a:sysClr val="windowText" lastClr="000000"/>
                          </a:solidFill>
                        </a:rPr>
                        <a:t>ton</a:t>
                      </a:r>
                    </a:p>
                  </a:txBody>
                  <a:tcPr>
                    <a:lnL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60000"/>
                        </a:lnSpc>
                      </a:pPr>
                      <a:r>
                        <a:rPr lang="fr-FR" sz="1200" b="0" dirty="0">
                          <a:solidFill>
                            <a:sysClr val="windowText" lastClr="000000"/>
                          </a:solidFill>
                        </a:rPr>
                        <a:t>ta</a:t>
                      </a:r>
                    </a:p>
                  </a:txBody>
                  <a:tcPr>
                    <a:lnL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60000"/>
                        </a:lnSpc>
                      </a:pPr>
                      <a:r>
                        <a:rPr lang="fr-FR" sz="1200" b="0" dirty="0">
                          <a:solidFill>
                            <a:sysClr val="windowText" lastClr="000000"/>
                          </a:solidFill>
                        </a:rPr>
                        <a:t>tes</a:t>
                      </a:r>
                    </a:p>
                  </a:txBody>
                  <a:tcPr>
                    <a:lnL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87551">
                <a:tc>
                  <a:txBody>
                    <a:bodyPr/>
                    <a:lstStyle/>
                    <a:p>
                      <a:pPr>
                        <a:lnSpc>
                          <a:spcPct val="60000"/>
                        </a:lnSpc>
                      </a:pPr>
                      <a:r>
                        <a:rPr lang="fr-FR" sz="1200" b="0" i="1" dirty="0" err="1">
                          <a:solidFill>
                            <a:sysClr val="windowText" lastClr="000000"/>
                          </a:solidFill>
                        </a:rPr>
                        <a:t>his</a:t>
                      </a:r>
                      <a:r>
                        <a:rPr lang="fr-FR" sz="1200" b="0" i="1" dirty="0">
                          <a:solidFill>
                            <a:sysClr val="windowText" lastClr="000000"/>
                          </a:solidFill>
                        </a:rPr>
                        <a:t>/</a:t>
                      </a:r>
                      <a:r>
                        <a:rPr lang="fr-FR" sz="1200" b="0" i="1" dirty="0" err="1">
                          <a:solidFill>
                            <a:sysClr val="windowText" lastClr="000000"/>
                          </a:solidFill>
                        </a:rPr>
                        <a:t>her</a:t>
                      </a:r>
                      <a:endParaRPr lang="fr-FR" sz="1200" b="0" i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60000"/>
                        </a:lnSpc>
                      </a:pPr>
                      <a:r>
                        <a:rPr lang="fr-FR" sz="1200" b="0" dirty="0">
                          <a:solidFill>
                            <a:sysClr val="windowText" lastClr="000000"/>
                          </a:solidFill>
                        </a:rPr>
                        <a:t>son</a:t>
                      </a:r>
                    </a:p>
                  </a:txBody>
                  <a:tcPr>
                    <a:lnL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60000"/>
                        </a:lnSpc>
                      </a:pPr>
                      <a:r>
                        <a:rPr lang="fr-FR" sz="1200" b="0" dirty="0">
                          <a:solidFill>
                            <a:sysClr val="windowText" lastClr="000000"/>
                          </a:solidFill>
                        </a:rPr>
                        <a:t>sa</a:t>
                      </a:r>
                    </a:p>
                  </a:txBody>
                  <a:tcPr>
                    <a:lnL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60000"/>
                        </a:lnSpc>
                      </a:pPr>
                      <a:r>
                        <a:rPr lang="fr-FR" sz="1200" b="0" dirty="0">
                          <a:solidFill>
                            <a:sysClr val="windowText" lastClr="000000"/>
                          </a:solidFill>
                        </a:rPr>
                        <a:t>ses</a:t>
                      </a:r>
                    </a:p>
                  </a:txBody>
                  <a:tcPr>
                    <a:lnL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87551">
                <a:tc>
                  <a:txBody>
                    <a:bodyPr/>
                    <a:lstStyle/>
                    <a:p>
                      <a:pPr>
                        <a:lnSpc>
                          <a:spcPct val="60000"/>
                        </a:lnSpc>
                      </a:pPr>
                      <a:r>
                        <a:rPr lang="fr-FR" sz="1200" b="0" i="1" dirty="0" err="1">
                          <a:solidFill>
                            <a:sysClr val="windowText" lastClr="000000"/>
                          </a:solidFill>
                        </a:rPr>
                        <a:t>our</a:t>
                      </a:r>
                      <a:endParaRPr lang="fr-FR" sz="1200" b="0" i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60000"/>
                        </a:lnSpc>
                      </a:pPr>
                      <a:r>
                        <a:rPr lang="fr-FR" sz="1200" b="0" dirty="0">
                          <a:solidFill>
                            <a:sysClr val="windowText" lastClr="000000"/>
                          </a:solidFill>
                        </a:rPr>
                        <a:t>notre</a:t>
                      </a:r>
                    </a:p>
                  </a:txBody>
                  <a:tcPr>
                    <a:lnL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60000"/>
                        </a:lnSpc>
                      </a:pPr>
                      <a:r>
                        <a:rPr lang="fr-FR" sz="1200" b="0" dirty="0">
                          <a:solidFill>
                            <a:sysClr val="windowText" lastClr="000000"/>
                          </a:solidFill>
                        </a:rPr>
                        <a:t>nos</a:t>
                      </a:r>
                    </a:p>
                  </a:txBody>
                  <a:tcPr>
                    <a:lnL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87551">
                <a:tc>
                  <a:txBody>
                    <a:bodyPr/>
                    <a:lstStyle/>
                    <a:p>
                      <a:pPr>
                        <a:lnSpc>
                          <a:spcPct val="60000"/>
                        </a:lnSpc>
                      </a:pPr>
                      <a:r>
                        <a:rPr lang="fr-FR" sz="1200" b="0" i="1" dirty="0" err="1">
                          <a:solidFill>
                            <a:sysClr val="windowText" lastClr="000000"/>
                          </a:solidFill>
                        </a:rPr>
                        <a:t>your</a:t>
                      </a:r>
                      <a:endParaRPr lang="fr-FR" sz="1200" b="0" i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60000"/>
                        </a:lnSpc>
                      </a:pPr>
                      <a:r>
                        <a:rPr lang="fr-FR" sz="1200" b="0" dirty="0">
                          <a:solidFill>
                            <a:sysClr val="windowText" lastClr="000000"/>
                          </a:solidFill>
                        </a:rPr>
                        <a:t>votre</a:t>
                      </a:r>
                    </a:p>
                  </a:txBody>
                  <a:tcPr>
                    <a:lnL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60000"/>
                        </a:lnSpc>
                      </a:pPr>
                      <a:r>
                        <a:rPr lang="fr-FR" sz="1200" b="0" dirty="0">
                          <a:solidFill>
                            <a:sysClr val="windowText" lastClr="000000"/>
                          </a:solidFill>
                        </a:rPr>
                        <a:t>vos</a:t>
                      </a:r>
                    </a:p>
                  </a:txBody>
                  <a:tcPr>
                    <a:lnL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87551">
                <a:tc>
                  <a:txBody>
                    <a:bodyPr/>
                    <a:lstStyle/>
                    <a:p>
                      <a:pPr>
                        <a:lnSpc>
                          <a:spcPct val="60000"/>
                        </a:lnSpc>
                      </a:pPr>
                      <a:r>
                        <a:rPr lang="fr-FR" sz="1200" b="0" i="1" dirty="0" err="1">
                          <a:solidFill>
                            <a:sysClr val="windowText" lastClr="000000"/>
                          </a:solidFill>
                        </a:rPr>
                        <a:t>their</a:t>
                      </a:r>
                      <a:endParaRPr lang="fr-FR" sz="1200" b="0" i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60000"/>
                        </a:lnSpc>
                      </a:pPr>
                      <a:r>
                        <a:rPr lang="fr-FR" sz="1200" b="0" dirty="0">
                          <a:solidFill>
                            <a:sysClr val="windowText" lastClr="000000"/>
                          </a:solidFill>
                        </a:rPr>
                        <a:t>leur</a:t>
                      </a:r>
                    </a:p>
                  </a:txBody>
                  <a:tcPr>
                    <a:lnL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60000"/>
                        </a:lnSpc>
                      </a:pPr>
                      <a:r>
                        <a:rPr lang="fr-FR" sz="1200" b="0" dirty="0">
                          <a:solidFill>
                            <a:sysClr val="windowText" lastClr="000000"/>
                          </a:solidFill>
                        </a:rPr>
                        <a:t>leurs</a:t>
                      </a:r>
                    </a:p>
                  </a:txBody>
                  <a:tcPr>
                    <a:lnL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28" name="TextBox 27"/>
          <p:cNvSpPr txBox="1"/>
          <p:nvPr/>
        </p:nvSpPr>
        <p:spPr>
          <a:xfrm>
            <a:off x="3602322" y="5962486"/>
            <a:ext cx="2851783" cy="627864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19050" cmpd="sng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</a:pPr>
            <a:endParaRPr lang="fr-FR" sz="600" dirty="0"/>
          </a:p>
          <a:p>
            <a:pPr>
              <a:lnSpc>
                <a:spcPct val="80000"/>
              </a:lnSpc>
            </a:pPr>
            <a:r>
              <a:rPr lang="fr-FR" sz="1200" dirty="0"/>
              <a:t>		+   adjective   </a:t>
            </a:r>
            <a:r>
              <a:rPr lang="fr-FR" sz="1200" b="1" dirty="0"/>
              <a:t>+   que </a:t>
            </a:r>
            <a:r>
              <a:rPr lang="fr-FR" sz="1200" dirty="0"/>
              <a:t>(</a:t>
            </a:r>
            <a:r>
              <a:rPr lang="fr-FR" sz="1200" i="1" dirty="0" err="1"/>
              <a:t>than</a:t>
            </a:r>
            <a:r>
              <a:rPr lang="fr-FR" sz="1200" dirty="0"/>
              <a:t>)</a:t>
            </a:r>
          </a:p>
          <a:p>
            <a:pPr>
              <a:lnSpc>
                <a:spcPct val="80000"/>
              </a:lnSpc>
            </a:pPr>
            <a:endParaRPr lang="fr-FR" sz="1200" b="1" dirty="0">
              <a:sym typeface="Wingdings"/>
            </a:endParaRPr>
          </a:p>
          <a:p>
            <a:pPr>
              <a:lnSpc>
                <a:spcPct val="80000"/>
              </a:lnSpc>
            </a:pPr>
            <a:endParaRPr lang="fr-FR" sz="100" dirty="0">
              <a:sym typeface="Wingdings"/>
            </a:endParaRPr>
          </a:p>
          <a:p>
            <a:pPr>
              <a:lnSpc>
                <a:spcPct val="80000"/>
              </a:lnSpc>
            </a:pPr>
            <a:r>
              <a:rPr lang="fr-FR" sz="1200" b="1" dirty="0"/>
              <a:t> *aussi</a:t>
            </a:r>
            <a:r>
              <a:rPr lang="is-IS" sz="1200" dirty="0"/>
              <a:t>…</a:t>
            </a:r>
            <a:r>
              <a:rPr lang="is-IS" sz="1200" b="1" dirty="0"/>
              <a:t>que </a:t>
            </a:r>
            <a:r>
              <a:rPr lang="is-IS" sz="1200" dirty="0"/>
              <a:t>(</a:t>
            </a:r>
            <a:r>
              <a:rPr lang="is-IS" sz="1200" i="1" dirty="0"/>
              <a:t>as...as</a:t>
            </a:r>
            <a:r>
              <a:rPr lang="is-IS" sz="1200" dirty="0"/>
              <a:t>)</a:t>
            </a: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4177401"/>
              </p:ext>
            </p:extLst>
          </p:nvPr>
        </p:nvGraphicFramePr>
        <p:xfrm>
          <a:off x="3548529" y="1369006"/>
          <a:ext cx="2905576" cy="11250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47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199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3060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1540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428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25002"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endParaRPr lang="fr-FR" sz="9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fr-FR" sz="900" dirty="0" err="1">
                          <a:solidFill>
                            <a:srgbClr val="000000"/>
                          </a:solidFill>
                        </a:rPr>
                        <a:t>Definite</a:t>
                      </a:r>
                      <a:endParaRPr lang="fr-FR" sz="9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fr-FR" sz="900" dirty="0" err="1">
                          <a:solidFill>
                            <a:srgbClr val="000000"/>
                          </a:solidFill>
                        </a:rPr>
                        <a:t>Indefinite</a:t>
                      </a:r>
                      <a:endParaRPr lang="fr-FR" sz="9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5002"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endParaRPr lang="fr-FR" sz="9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fr-FR" sz="900" dirty="0">
                          <a:solidFill>
                            <a:srgbClr val="000000"/>
                          </a:solidFill>
                        </a:rPr>
                        <a:t>French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fr-FR" sz="900" i="1" dirty="0">
                          <a:solidFill>
                            <a:srgbClr val="000000"/>
                          </a:solidFill>
                        </a:rPr>
                        <a:t>English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fr-FR" sz="900" dirty="0">
                          <a:solidFill>
                            <a:srgbClr val="000000"/>
                          </a:solidFill>
                        </a:rPr>
                        <a:t>French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fr-FR" sz="900" i="1" dirty="0">
                          <a:solidFill>
                            <a:srgbClr val="000000"/>
                          </a:solidFill>
                        </a:rPr>
                        <a:t>English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5002"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900" b="1" dirty="0">
                          <a:solidFill>
                            <a:srgbClr val="000000"/>
                          </a:solidFill>
                        </a:rPr>
                        <a:t>masculine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fr-FR" sz="1000" dirty="0">
                          <a:solidFill>
                            <a:srgbClr val="000000"/>
                          </a:solidFill>
                        </a:rPr>
                        <a:t>le/ l’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fr-FR" sz="1000" i="1" dirty="0">
                          <a:solidFill>
                            <a:srgbClr val="000000"/>
                          </a:solidFill>
                        </a:rPr>
                        <a:t>the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fr-FR" sz="1000" dirty="0">
                          <a:solidFill>
                            <a:srgbClr val="000000"/>
                          </a:solidFill>
                        </a:rPr>
                        <a:t>un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fr-FR" sz="1000" i="1" dirty="0">
                          <a:solidFill>
                            <a:srgbClr val="000000"/>
                          </a:solidFill>
                        </a:rPr>
                        <a:t>a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5002"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900" b="1" dirty="0" err="1">
                          <a:solidFill>
                            <a:srgbClr val="000000"/>
                          </a:solidFill>
                        </a:rPr>
                        <a:t>feminine</a:t>
                      </a:r>
                      <a:endParaRPr lang="fr-FR" sz="900" b="1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fr-FR" sz="1000" dirty="0">
                          <a:solidFill>
                            <a:srgbClr val="000000"/>
                          </a:solidFill>
                        </a:rPr>
                        <a:t>la/ l’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fr-FR" sz="1000" i="1" dirty="0">
                          <a:solidFill>
                            <a:srgbClr val="000000"/>
                          </a:solidFill>
                        </a:rPr>
                        <a:t>the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fr-FR" sz="1000" dirty="0">
                          <a:solidFill>
                            <a:srgbClr val="000000"/>
                          </a:solidFill>
                        </a:rPr>
                        <a:t>une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fr-FR" sz="1000" i="1" dirty="0">
                          <a:solidFill>
                            <a:srgbClr val="000000"/>
                          </a:solidFill>
                        </a:rPr>
                        <a:t>a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25002"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900" b="1" dirty="0">
                          <a:solidFill>
                            <a:srgbClr val="000000"/>
                          </a:solidFill>
                        </a:rPr>
                        <a:t>plural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fr-FR" sz="1000" dirty="0">
                          <a:solidFill>
                            <a:srgbClr val="000000"/>
                          </a:solidFill>
                        </a:rPr>
                        <a:t>les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fr-FR" sz="1000" i="1" dirty="0">
                          <a:solidFill>
                            <a:srgbClr val="000000"/>
                          </a:solidFill>
                        </a:rPr>
                        <a:t>the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fr-FR" sz="1000" dirty="0">
                          <a:solidFill>
                            <a:srgbClr val="000000"/>
                          </a:solidFill>
                        </a:rPr>
                        <a:t>des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fr-FR" sz="1000" i="1" dirty="0" err="1">
                          <a:solidFill>
                            <a:srgbClr val="000000"/>
                          </a:solidFill>
                        </a:rPr>
                        <a:t>some</a:t>
                      </a:r>
                      <a:endParaRPr lang="fr-FR" sz="1000" i="1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63976042"/>
              </p:ext>
            </p:extLst>
          </p:nvPr>
        </p:nvGraphicFramePr>
        <p:xfrm>
          <a:off x="481590" y="5795007"/>
          <a:ext cx="2875079" cy="10255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50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</a:rPr>
                        <a:t>l’ami(e) (</a:t>
                      </a:r>
                      <a:r>
                        <a:rPr lang="fr-FR" sz="1200" b="0" i="1" baseline="0" noProof="0" dirty="0" err="1">
                          <a:solidFill>
                            <a:schemeClr val="tx1"/>
                          </a:solidFill>
                        </a:rPr>
                        <a:t>friend</a:t>
                      </a: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</a:rPr>
                        <a:t>le copain/ la copine (</a:t>
                      </a:r>
                      <a:r>
                        <a:rPr lang="fr-FR" sz="1200" b="0" i="1" baseline="0" noProof="0" dirty="0">
                          <a:solidFill>
                            <a:schemeClr val="tx1"/>
                          </a:solidFill>
                        </a:rPr>
                        <a:t>mate</a:t>
                      </a: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</a:rPr>
                        <a:t>le petit-ami (</a:t>
                      </a:r>
                      <a:r>
                        <a:rPr lang="fr-FR" sz="1200" b="0" i="1" baseline="0" noProof="0" dirty="0" err="1">
                          <a:solidFill>
                            <a:schemeClr val="tx1"/>
                          </a:solidFill>
                        </a:rPr>
                        <a:t>boyfriend</a:t>
                      </a: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</a:rPr>
                        <a:t>la petite-amie (</a:t>
                      </a:r>
                      <a:r>
                        <a:rPr lang="fr-FR" sz="1200" b="0" i="1" baseline="0" noProof="0" dirty="0" err="1">
                          <a:solidFill>
                            <a:schemeClr val="tx1"/>
                          </a:solidFill>
                        </a:rPr>
                        <a:t>girlfriend</a:t>
                      </a: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</a:rPr>
                        <a:t>le meilleur ami (</a:t>
                      </a:r>
                      <a:r>
                        <a:rPr lang="fr-FR" sz="1200" b="0" i="1" baseline="0" noProof="0" dirty="0">
                          <a:solidFill>
                            <a:schemeClr val="tx1"/>
                          </a:solidFill>
                        </a:rPr>
                        <a:t>best </a:t>
                      </a:r>
                      <a:r>
                        <a:rPr lang="fr-FR" sz="1200" b="0" i="1" baseline="0" noProof="0" dirty="0" err="1">
                          <a:solidFill>
                            <a:schemeClr val="tx1"/>
                          </a:solidFill>
                        </a:rPr>
                        <a:t>friend</a:t>
                      </a:r>
                      <a:r>
                        <a:rPr lang="fr-FR" sz="1200" b="0" i="1" baseline="0" noProof="0" dirty="0">
                          <a:solidFill>
                            <a:schemeClr val="tx1"/>
                          </a:solidFill>
                        </a:rPr>
                        <a:t>- male</a:t>
                      </a: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</a:rPr>
                        <a:t>la meilleure amie (</a:t>
                      </a:r>
                      <a:r>
                        <a:rPr lang="fr-FR" sz="1200" b="0" i="1" baseline="0" noProof="0" dirty="0">
                          <a:solidFill>
                            <a:schemeClr val="tx1"/>
                          </a:solidFill>
                        </a:rPr>
                        <a:t>best </a:t>
                      </a:r>
                      <a:r>
                        <a:rPr lang="fr-FR" sz="1200" b="0" i="1" baseline="0" noProof="0" dirty="0" err="1">
                          <a:solidFill>
                            <a:schemeClr val="tx1"/>
                          </a:solidFill>
                        </a:rPr>
                        <a:t>friend</a:t>
                      </a:r>
                      <a:r>
                        <a:rPr lang="fr-FR" sz="1200" b="0" i="1" baseline="0" noProof="0" dirty="0">
                          <a:solidFill>
                            <a:schemeClr val="tx1"/>
                          </a:solidFill>
                        </a:rPr>
                        <a:t>- </a:t>
                      </a:r>
                      <a:r>
                        <a:rPr lang="fr-FR" sz="1200" b="0" i="1" baseline="0" noProof="0" dirty="0" err="1">
                          <a:solidFill>
                            <a:schemeClr val="tx1"/>
                          </a:solidFill>
                        </a:rPr>
                        <a:t>female</a:t>
                      </a: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4016704"/>
              </p:ext>
            </p:extLst>
          </p:nvPr>
        </p:nvGraphicFramePr>
        <p:xfrm>
          <a:off x="481590" y="7191834"/>
          <a:ext cx="2875079" cy="87007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50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</a:rPr>
                        <a:t>un(e) bon(ne) ami(e) (</a:t>
                      </a:r>
                      <a:r>
                        <a:rPr lang="fr-FR" sz="1200" b="0" i="1" baseline="0" noProof="0" dirty="0">
                          <a:solidFill>
                            <a:schemeClr val="tx1"/>
                          </a:solidFill>
                        </a:rPr>
                        <a:t>a good </a:t>
                      </a:r>
                      <a:r>
                        <a:rPr lang="fr-FR" sz="1200" b="0" i="1" baseline="0" noProof="0" dirty="0" err="1">
                          <a:solidFill>
                            <a:schemeClr val="tx1"/>
                          </a:solidFill>
                        </a:rPr>
                        <a:t>friend</a:t>
                      </a: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</a:rPr>
                        <a:t>les vrais amis (</a:t>
                      </a:r>
                      <a:r>
                        <a:rPr lang="fr-FR" sz="1200" b="0" i="1" baseline="0" noProof="0" dirty="0">
                          <a:solidFill>
                            <a:schemeClr val="tx1"/>
                          </a:solidFill>
                        </a:rPr>
                        <a:t>real </a:t>
                      </a:r>
                      <a:r>
                        <a:rPr lang="fr-FR" sz="1200" b="0" i="1" baseline="0" noProof="0" dirty="0" err="1">
                          <a:solidFill>
                            <a:schemeClr val="tx1"/>
                          </a:solidFill>
                        </a:rPr>
                        <a:t>friends</a:t>
                      </a: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</a:rPr>
                        <a:t>les amis virtuels (</a:t>
                      </a:r>
                      <a:r>
                        <a:rPr lang="fr-FR" sz="1200" b="0" i="1" baseline="0" noProof="0" dirty="0">
                          <a:solidFill>
                            <a:schemeClr val="tx1"/>
                          </a:solidFill>
                        </a:rPr>
                        <a:t>online </a:t>
                      </a:r>
                      <a:r>
                        <a:rPr lang="fr-FR" sz="1200" b="0" i="1" baseline="0" noProof="0" dirty="0" err="1">
                          <a:solidFill>
                            <a:schemeClr val="tx1"/>
                          </a:solidFill>
                        </a:rPr>
                        <a:t>friends</a:t>
                      </a: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</a:rPr>
                        <a:t>les camarades de classe (</a:t>
                      </a:r>
                      <a:r>
                        <a:rPr lang="fr-FR" sz="1200" b="0" i="1" baseline="0" noProof="0" dirty="0" err="1">
                          <a:solidFill>
                            <a:schemeClr val="tx1"/>
                          </a:solidFill>
                        </a:rPr>
                        <a:t>classmates</a:t>
                      </a: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</a:rPr>
                        <a:t>la connaissance (</a:t>
                      </a:r>
                      <a:r>
                        <a:rPr lang="fr-FR" sz="1200" b="0" i="1" baseline="0" noProof="0" dirty="0" err="1">
                          <a:solidFill>
                            <a:schemeClr val="tx1"/>
                          </a:solidFill>
                        </a:rPr>
                        <a:t>acquaintance</a:t>
                      </a: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4424043"/>
              </p:ext>
            </p:extLst>
          </p:nvPr>
        </p:nvGraphicFramePr>
        <p:xfrm>
          <a:off x="481590" y="8143066"/>
          <a:ext cx="2875079" cy="40373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50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</a:rPr>
                        <a:t>l’amitié (</a:t>
                      </a:r>
                      <a:r>
                        <a:rPr lang="fr-FR" sz="1200" b="0" i="1" baseline="0" noProof="0" dirty="0" err="1">
                          <a:solidFill>
                            <a:schemeClr val="tx1"/>
                          </a:solidFill>
                        </a:rPr>
                        <a:t>friendship</a:t>
                      </a: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</a:rPr>
                        <a:t>être ami (</a:t>
                      </a:r>
                      <a:r>
                        <a:rPr lang="fr-FR" sz="1200" b="0" i="1" baseline="0" noProof="0" dirty="0">
                          <a:solidFill>
                            <a:schemeClr val="tx1"/>
                          </a:solidFill>
                        </a:rPr>
                        <a:t>to </a:t>
                      </a:r>
                      <a:r>
                        <a:rPr lang="fr-FR" sz="1200" b="0" i="1" baseline="0" noProof="0" dirty="0" err="1">
                          <a:solidFill>
                            <a:schemeClr val="tx1"/>
                          </a:solidFill>
                        </a:rPr>
                        <a:t>be</a:t>
                      </a:r>
                      <a:r>
                        <a:rPr lang="fr-FR" sz="1200" b="0" i="1" baseline="0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fr-FR" sz="1200" b="0" i="1" baseline="0" noProof="0" dirty="0" err="1">
                          <a:solidFill>
                            <a:schemeClr val="tx1"/>
                          </a:solidFill>
                        </a:rPr>
                        <a:t>friend</a:t>
                      </a: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3652633" y="5962486"/>
            <a:ext cx="934721" cy="3939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80000"/>
              </a:lnSpc>
            </a:pPr>
            <a:r>
              <a:rPr lang="fr-FR" sz="1200" b="1" dirty="0"/>
              <a:t>plus</a:t>
            </a:r>
            <a:r>
              <a:rPr lang="fr-FR" sz="1200" dirty="0"/>
              <a:t> (</a:t>
            </a:r>
            <a:r>
              <a:rPr lang="fr-FR" sz="1200" i="1" dirty="0"/>
              <a:t>more</a:t>
            </a:r>
            <a:r>
              <a:rPr lang="fr-FR" sz="1200" dirty="0"/>
              <a:t>)  </a:t>
            </a:r>
          </a:p>
          <a:p>
            <a:pPr>
              <a:lnSpc>
                <a:spcPct val="80000"/>
              </a:lnSpc>
            </a:pPr>
            <a:r>
              <a:rPr lang="fr-FR" sz="1200" b="1" dirty="0"/>
              <a:t>moins</a:t>
            </a:r>
            <a:r>
              <a:rPr lang="fr-FR" sz="1200" dirty="0"/>
              <a:t> (</a:t>
            </a:r>
            <a:r>
              <a:rPr lang="fr-FR" sz="1200" i="1" dirty="0" err="1"/>
              <a:t>less</a:t>
            </a:r>
            <a:r>
              <a:rPr lang="fr-FR" sz="1200" dirty="0"/>
              <a:t>)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602322" y="7571658"/>
            <a:ext cx="2851783" cy="400622"/>
          </a:xfrm>
          <a:prstGeom prst="rect">
            <a:avLst/>
          </a:prstGeom>
          <a:solidFill>
            <a:srgbClr val="CCC1DA"/>
          </a:solidFill>
          <a:ln w="19050" cmpd="sng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</a:pPr>
            <a:endParaRPr lang="fr-FR" sz="700" b="1" dirty="0"/>
          </a:p>
          <a:p>
            <a:pPr>
              <a:lnSpc>
                <a:spcPct val="80000"/>
              </a:lnSpc>
            </a:pPr>
            <a:r>
              <a:rPr lang="fr-FR" sz="1200" dirty="0" err="1"/>
              <a:t>noun</a:t>
            </a:r>
            <a:r>
              <a:rPr lang="fr-FR" sz="1200" b="1" dirty="0"/>
              <a:t> +				              + </a:t>
            </a:r>
            <a:r>
              <a:rPr lang="fr-FR" sz="1200" dirty="0"/>
              <a:t>adj</a:t>
            </a:r>
            <a:r>
              <a:rPr lang="fr-FR" sz="1200" b="1" dirty="0"/>
              <a:t>.</a:t>
            </a:r>
          </a:p>
          <a:p>
            <a:pPr>
              <a:lnSpc>
                <a:spcPct val="80000"/>
              </a:lnSpc>
            </a:pPr>
            <a:endParaRPr lang="fr-FR" sz="500" b="1" dirty="0">
              <a:sym typeface="Wingdings"/>
            </a:endParaRPr>
          </a:p>
          <a:p>
            <a:pPr>
              <a:lnSpc>
                <a:spcPct val="80000"/>
              </a:lnSpc>
            </a:pPr>
            <a:endParaRPr lang="fr-FR" sz="100" dirty="0">
              <a:sym typeface="Wingdings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089660" y="7580774"/>
            <a:ext cx="1910349" cy="3939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80000"/>
              </a:lnSpc>
            </a:pPr>
            <a:r>
              <a:rPr lang="fr-FR" sz="1200" b="1" dirty="0"/>
              <a:t>le/ la/ les plus</a:t>
            </a:r>
            <a:r>
              <a:rPr lang="fr-FR" sz="1200" dirty="0"/>
              <a:t> (</a:t>
            </a:r>
            <a:r>
              <a:rPr lang="fr-FR" sz="1200" i="1" dirty="0"/>
              <a:t>the </a:t>
            </a:r>
            <a:r>
              <a:rPr lang="fr-FR" sz="1200" i="1" dirty="0" err="1"/>
              <a:t>most</a:t>
            </a:r>
            <a:r>
              <a:rPr lang="fr-FR" sz="1200" dirty="0"/>
              <a:t>)  </a:t>
            </a:r>
          </a:p>
          <a:p>
            <a:pPr>
              <a:lnSpc>
                <a:spcPct val="80000"/>
              </a:lnSpc>
            </a:pPr>
            <a:r>
              <a:rPr lang="fr-FR" sz="1200" b="1" dirty="0"/>
              <a:t>le/ la/ les moins</a:t>
            </a:r>
            <a:r>
              <a:rPr lang="fr-FR" sz="1200" dirty="0"/>
              <a:t> (</a:t>
            </a:r>
            <a:r>
              <a:rPr lang="fr-FR" sz="1200" i="1" dirty="0"/>
              <a:t>the least</a:t>
            </a:r>
            <a:r>
              <a:rPr lang="fr-FR" sz="1200" dirty="0"/>
              <a:t>)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056BC22-09A7-4FF6-BC1E-21B7F21F2674}"/>
              </a:ext>
            </a:extLst>
          </p:cNvPr>
          <p:cNvSpPr txBox="1"/>
          <p:nvPr/>
        </p:nvSpPr>
        <p:spPr>
          <a:xfrm>
            <a:off x="824903" y="108320"/>
            <a:ext cx="54572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/>
              <a:t>KS4 Module 1: Qui suis-je? </a:t>
            </a:r>
            <a:r>
              <a:rPr lang="fr-FR" i="1" dirty="0"/>
              <a:t>(</a:t>
            </a:r>
            <a:r>
              <a:rPr lang="fr-FR" i="1" dirty="0" err="1"/>
              <a:t>Who</a:t>
            </a:r>
            <a:r>
              <a:rPr lang="fr-FR" i="1" dirty="0"/>
              <a:t> am I?) – </a:t>
            </a:r>
            <a:r>
              <a:rPr lang="fr-FR" b="1" i="1" dirty="0"/>
              <a:t>AQA </a:t>
            </a:r>
            <a:r>
              <a:rPr lang="fr-FR" b="1" i="1" dirty="0" err="1"/>
              <a:t>Theme</a:t>
            </a:r>
            <a:r>
              <a:rPr lang="fr-FR" b="1" i="1" dirty="0"/>
              <a:t> 1</a:t>
            </a:r>
            <a:endParaRPr lang="fr-FR" i="1" dirty="0"/>
          </a:p>
        </p:txBody>
      </p:sp>
    </p:spTree>
    <p:extLst>
      <p:ext uri="{BB962C8B-B14F-4D97-AF65-F5344CB8AC3E}">
        <p14:creationId xmlns:p14="http://schemas.microsoft.com/office/powerpoint/2010/main" val="8829887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98270754"/>
              </p:ext>
            </p:extLst>
          </p:nvPr>
        </p:nvGraphicFramePr>
        <p:xfrm>
          <a:off x="374568" y="470906"/>
          <a:ext cx="6198144" cy="826071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990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990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endParaRPr lang="fr-FR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sz="1400" b="1" dirty="0"/>
                        <a:t>Ce que tu fais (</a:t>
                      </a:r>
                      <a:r>
                        <a:rPr lang="fr-FR" sz="1400" b="1" i="1" dirty="0" err="1"/>
                        <a:t>What</a:t>
                      </a:r>
                      <a:r>
                        <a:rPr lang="fr-FR" sz="1400" b="1" i="1" dirty="0"/>
                        <a:t> </a:t>
                      </a:r>
                      <a:r>
                        <a:rPr lang="fr-FR" sz="1400" b="1" i="1" dirty="0" err="1"/>
                        <a:t>you</a:t>
                      </a:r>
                      <a:r>
                        <a:rPr lang="fr-FR" sz="1400" b="1" i="1" dirty="0"/>
                        <a:t> </a:t>
                      </a:r>
                      <a:r>
                        <a:rPr lang="fr-FR" sz="1400" b="1" i="1"/>
                        <a:t>do</a:t>
                      </a:r>
                      <a:r>
                        <a:rPr lang="fr-FR" sz="1400" b="1"/>
                        <a:t>): </a:t>
                      </a:r>
                      <a:endParaRPr lang="fr-FR" sz="1400" b="1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400" b="1" dirty="0" err="1"/>
                        <a:t>Grammar</a:t>
                      </a:r>
                      <a:r>
                        <a:rPr lang="fr-FR" sz="1400" b="1" dirty="0"/>
                        <a:t>:</a:t>
                      </a:r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sz="1200" b="1" dirty="0"/>
                        <a:t>Les verbes:</a:t>
                      </a:r>
                    </a:p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70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700" dirty="0"/>
                    </a:p>
                    <a:p>
                      <a:pPr>
                        <a:lnSpc>
                          <a:spcPct val="90000"/>
                        </a:lnSpc>
                      </a:pPr>
                      <a:r>
                        <a:rPr lang="fr-FR" sz="1200" dirty="0"/>
                        <a:t>Note: to </a:t>
                      </a:r>
                      <a:r>
                        <a:rPr lang="fr-FR" sz="1200" baseline="0" dirty="0" err="1"/>
                        <a:t>visit</a:t>
                      </a:r>
                      <a:r>
                        <a:rPr lang="fr-FR" sz="1200" baseline="0" dirty="0"/>
                        <a:t> </a:t>
                      </a:r>
                      <a:r>
                        <a:rPr lang="fr-FR" sz="1200" b="1" baseline="0" dirty="0" err="1"/>
                        <a:t>someone</a:t>
                      </a:r>
                      <a:r>
                        <a:rPr lang="fr-FR" sz="1200" b="0" baseline="0" dirty="0"/>
                        <a:t> </a:t>
                      </a:r>
                      <a:r>
                        <a:rPr lang="fr-FR" sz="1200" b="0" baseline="0" dirty="0">
                          <a:sym typeface="Wingdings"/>
                        </a:rPr>
                        <a:t> </a:t>
                      </a:r>
                      <a:r>
                        <a:rPr lang="fr-FR" sz="1200" baseline="0" dirty="0"/>
                        <a:t>rendre visite à</a:t>
                      </a:r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00" b="1" dirty="0"/>
                    </a:p>
                    <a:p>
                      <a:r>
                        <a:rPr lang="fr-FR" sz="1200" b="1" dirty="0"/>
                        <a:t>Les opinions:</a:t>
                      </a:r>
                    </a:p>
                    <a:p>
                      <a:endParaRPr lang="fr-FR" sz="1200" b="0" dirty="0"/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200" b="0" dirty="0"/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200" b="0" dirty="0"/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200" b="0" dirty="0"/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100" b="0" dirty="0"/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00" b="0" dirty="0"/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200" b="1" dirty="0"/>
                        <a:t>Les raisons: 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200" b="1" dirty="0"/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200" b="1" dirty="0"/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200" b="1" dirty="0"/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400" b="1" dirty="0"/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200" b="0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fr-FR" sz="1200" b="1" baseline="0" dirty="0" err="1"/>
                        <a:t>Conjugation</a:t>
                      </a:r>
                      <a:r>
                        <a:rPr lang="fr-FR" sz="1200" b="1" baseline="0" dirty="0"/>
                        <a:t> of -ER </a:t>
                      </a:r>
                      <a:r>
                        <a:rPr lang="fr-FR" sz="1200" b="1" baseline="0" dirty="0" err="1"/>
                        <a:t>verbs</a:t>
                      </a:r>
                      <a:r>
                        <a:rPr lang="fr-FR" sz="1200" b="1" baseline="0" dirty="0"/>
                        <a:t> in the </a:t>
                      </a:r>
                      <a:r>
                        <a:rPr lang="fr-FR" sz="1200" b="1" baseline="0" dirty="0" err="1"/>
                        <a:t>present</a:t>
                      </a:r>
                      <a:r>
                        <a:rPr lang="fr-FR" sz="1200" b="1" baseline="0" dirty="0"/>
                        <a:t> </a:t>
                      </a:r>
                      <a:r>
                        <a:rPr lang="fr-FR" sz="1200" b="1" baseline="0" dirty="0" err="1"/>
                        <a:t>tense</a:t>
                      </a:r>
                      <a:r>
                        <a:rPr lang="fr-FR" sz="1200" b="1" baseline="0" dirty="0"/>
                        <a:t>:</a:t>
                      </a:r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700" baseline="0" dirty="0"/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00" b="1" baseline="0" dirty="0"/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100" b="0" baseline="0" dirty="0" err="1"/>
                        <a:t>e.g</a:t>
                      </a:r>
                      <a:r>
                        <a:rPr lang="fr-FR" sz="1100" b="0" baseline="0" dirty="0"/>
                        <a:t>: Je </a:t>
                      </a:r>
                      <a:r>
                        <a:rPr lang="fr-FR" sz="1100" b="1" baseline="0" dirty="0"/>
                        <a:t>ne</a:t>
                      </a:r>
                      <a:r>
                        <a:rPr lang="fr-FR" sz="1100" b="0" baseline="0" dirty="0"/>
                        <a:t> joue </a:t>
                      </a:r>
                      <a:r>
                        <a:rPr lang="fr-FR" sz="1100" b="1" baseline="0" dirty="0"/>
                        <a:t>pas</a:t>
                      </a:r>
                      <a:r>
                        <a:rPr lang="fr-FR" sz="1100" b="0" baseline="0" dirty="0"/>
                        <a:t> (</a:t>
                      </a:r>
                      <a:r>
                        <a:rPr lang="fr-FR" sz="1100" b="0" i="1" baseline="0" dirty="0"/>
                        <a:t>I </a:t>
                      </a:r>
                      <a:r>
                        <a:rPr lang="fr-FR" sz="1100" b="0" i="1" baseline="0" dirty="0" err="1"/>
                        <a:t>don’t</a:t>
                      </a:r>
                      <a:r>
                        <a:rPr lang="fr-FR" sz="1100" b="0" i="1" baseline="0" dirty="0"/>
                        <a:t> </a:t>
                      </a:r>
                      <a:r>
                        <a:rPr lang="fr-FR" sz="1100" b="0" i="1" baseline="0" dirty="0" err="1"/>
                        <a:t>play</a:t>
                      </a:r>
                      <a:r>
                        <a:rPr lang="fr-FR" sz="1100" b="0" i="1" baseline="0" dirty="0"/>
                        <a:t>/ I </a:t>
                      </a:r>
                      <a:r>
                        <a:rPr lang="fr-FR" sz="1100" b="0" i="1" baseline="0" dirty="0" err="1"/>
                        <a:t>am</a:t>
                      </a:r>
                      <a:r>
                        <a:rPr lang="fr-FR" sz="1100" b="0" i="1" baseline="0" dirty="0"/>
                        <a:t> not </a:t>
                      </a:r>
                      <a:r>
                        <a:rPr lang="fr-FR" sz="1100" b="0" i="1" baseline="0" dirty="0" err="1"/>
                        <a:t>playing</a:t>
                      </a:r>
                      <a:r>
                        <a:rPr lang="fr-FR" sz="1100" b="0" baseline="0" dirty="0"/>
                        <a:t>)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200" b="1" baseline="0" dirty="0"/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200" b="1" baseline="0" dirty="0"/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200" b="1" baseline="0" dirty="0"/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200" b="1" baseline="0" dirty="0"/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200" b="1" baseline="0" dirty="0"/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200" b="1" baseline="0" dirty="0"/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200" b="0" dirty="0"/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200" b="0" dirty="0" err="1"/>
                        <a:t>e.g</a:t>
                      </a:r>
                      <a:r>
                        <a:rPr lang="fr-FR" sz="1200" b="0" dirty="0"/>
                        <a:t>: je déteste </a:t>
                      </a:r>
                      <a:r>
                        <a:rPr lang="fr-FR" sz="1200" b="1" dirty="0"/>
                        <a:t>jouer</a:t>
                      </a:r>
                      <a:r>
                        <a:rPr lang="fr-FR" sz="1200" b="0" dirty="0"/>
                        <a:t> avec ma sœur. 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800" b="1" baseline="0" dirty="0"/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500" b="0" baseline="0" dirty="0"/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500" b="0" baseline="0" dirty="0"/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500" b="0" baseline="0" dirty="0"/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500" b="0" baseline="0" dirty="0"/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500" b="0" baseline="0" dirty="0"/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500" b="0" baseline="0" dirty="0"/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500" b="0" baseline="0" dirty="0"/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500" b="0" baseline="0" dirty="0"/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500" b="0" baseline="0" dirty="0"/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400" b="1" baseline="0" dirty="0"/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200" b="1" baseline="0" dirty="0"/>
                        <a:t>ce n’est pas </a:t>
                      </a:r>
                      <a:r>
                        <a:rPr lang="fr-FR" sz="1200" b="0" baseline="0" dirty="0"/>
                        <a:t>= </a:t>
                      </a:r>
                      <a:r>
                        <a:rPr lang="fr-FR" sz="1200" b="0" baseline="0" dirty="0" err="1"/>
                        <a:t>it</a:t>
                      </a:r>
                      <a:r>
                        <a:rPr lang="fr-FR" sz="1200" b="0" baseline="0" dirty="0"/>
                        <a:t> </a:t>
                      </a:r>
                      <a:r>
                        <a:rPr lang="fr-FR" sz="1200" b="0" baseline="0" dirty="0" err="1"/>
                        <a:t>is</a:t>
                      </a:r>
                      <a:r>
                        <a:rPr lang="fr-FR" sz="1200" b="0" baseline="0" dirty="0"/>
                        <a:t> not</a:t>
                      </a:r>
                      <a:endParaRPr lang="fr-FR" sz="600" b="0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sz="1300" b="1" dirty="0"/>
                        <a:t>Comment tu t’entends (</a:t>
                      </a:r>
                      <a:r>
                        <a:rPr lang="fr-FR" sz="1300" b="1" i="1" dirty="0"/>
                        <a:t>How </a:t>
                      </a:r>
                      <a:r>
                        <a:rPr lang="fr-FR" sz="1300" b="1" i="1" dirty="0" err="1"/>
                        <a:t>you</a:t>
                      </a:r>
                      <a:r>
                        <a:rPr lang="fr-FR" sz="1300" b="1" i="1" dirty="0"/>
                        <a:t> </a:t>
                      </a:r>
                      <a:r>
                        <a:rPr lang="fr-FR" sz="1300" b="1" i="1" dirty="0" err="1"/>
                        <a:t>get</a:t>
                      </a:r>
                      <a:r>
                        <a:rPr lang="fr-FR" sz="1300" b="1" i="1" dirty="0"/>
                        <a:t> on</a:t>
                      </a:r>
                      <a:r>
                        <a:rPr lang="fr-FR" sz="1300" b="1" dirty="0"/>
                        <a:t>):</a:t>
                      </a:r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400" b="1" dirty="0" err="1"/>
                        <a:t>Grammar</a:t>
                      </a:r>
                      <a:r>
                        <a:rPr lang="fr-FR" sz="1400" b="1" dirty="0"/>
                        <a:t>:</a:t>
                      </a:r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78521">
                <a:tc>
                  <a:txBody>
                    <a:bodyPr/>
                    <a:lstStyle/>
                    <a:p>
                      <a:r>
                        <a:rPr lang="fr-FR" sz="1200" b="1" dirty="0"/>
                        <a:t>Les verbes pronominaux:</a:t>
                      </a:r>
                    </a:p>
                    <a:p>
                      <a:endParaRPr lang="fr-FR" sz="1200" b="1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9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0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800" b="0" dirty="0"/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200" b="0" dirty="0"/>
                        <a:t>* s’entendre </a:t>
                      </a:r>
                      <a:r>
                        <a:rPr lang="fr-FR" sz="1200" b="0" dirty="0" err="1"/>
                        <a:t>is</a:t>
                      </a:r>
                      <a:r>
                        <a:rPr lang="fr-FR" sz="1200" b="0" dirty="0"/>
                        <a:t> a </a:t>
                      </a:r>
                      <a:r>
                        <a:rPr lang="fr-FR" sz="1200" b="0" dirty="0" err="1"/>
                        <a:t>regular</a:t>
                      </a:r>
                      <a:r>
                        <a:rPr lang="fr-FR" sz="1200" b="0" dirty="0"/>
                        <a:t> </a:t>
                      </a:r>
                      <a:r>
                        <a:rPr lang="fr-FR" sz="1200" b="1" dirty="0"/>
                        <a:t>–RE </a:t>
                      </a:r>
                      <a:r>
                        <a:rPr lang="fr-FR" sz="1200" b="0" dirty="0" err="1"/>
                        <a:t>verb</a:t>
                      </a:r>
                      <a:r>
                        <a:rPr lang="fr-FR" sz="1200" b="0" dirty="0"/>
                        <a:t>. The pattern for </a:t>
                      </a:r>
                      <a:r>
                        <a:rPr lang="fr-FR" sz="1200" b="0" dirty="0" err="1"/>
                        <a:t>verb</a:t>
                      </a:r>
                      <a:r>
                        <a:rPr lang="fr-FR" sz="1200" b="0" dirty="0"/>
                        <a:t> </a:t>
                      </a:r>
                      <a:r>
                        <a:rPr lang="fr-FR" sz="1200" b="0" dirty="0" err="1"/>
                        <a:t>endings</a:t>
                      </a:r>
                      <a:r>
                        <a:rPr lang="fr-FR" sz="1200" b="0" dirty="0"/>
                        <a:t> </a:t>
                      </a:r>
                      <a:r>
                        <a:rPr lang="fr-FR" sz="1200" b="0" dirty="0" err="1"/>
                        <a:t>is</a:t>
                      </a:r>
                      <a:r>
                        <a:rPr lang="fr-FR" sz="1200" b="0" dirty="0"/>
                        <a:t> </a:t>
                      </a:r>
                      <a:r>
                        <a:rPr lang="fr-FR" sz="1200" b="0" dirty="0" err="1"/>
                        <a:t>different</a:t>
                      </a:r>
                      <a:r>
                        <a:rPr lang="fr-FR" sz="1200" b="0" dirty="0"/>
                        <a:t>.</a:t>
                      </a:r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endParaRPr lang="en-GB" sz="1200" b="0" baseline="0" noProof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en-GB" sz="1200" b="0" baseline="0" noProof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en-GB" sz="1200" b="0" baseline="0" noProof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en-GB" sz="1200" b="0" baseline="0" noProof="0" dirty="0"/>
                    </a:p>
                    <a:p>
                      <a:pPr>
                        <a:lnSpc>
                          <a:spcPct val="90000"/>
                        </a:lnSpc>
                      </a:pPr>
                      <a:r>
                        <a:rPr lang="en-GB" sz="1200" b="0" baseline="0" noProof="0" dirty="0"/>
                        <a:t>  "</a:t>
                      </a:r>
                      <a:r>
                        <a:rPr lang="en-GB" sz="1200" b="1" baseline="0" noProof="0" dirty="0">
                          <a:solidFill>
                            <a:srgbClr val="15A53F"/>
                          </a:solidFill>
                        </a:rPr>
                        <a:t>se</a:t>
                      </a:r>
                      <a:r>
                        <a:rPr lang="en-GB" sz="1200" b="0" baseline="0" noProof="0" dirty="0"/>
                        <a:t>" changes according to the subject.</a:t>
                      </a:r>
                    </a:p>
                    <a:p>
                      <a:endParaRPr lang="en-GB" sz="100" b="0" noProof="0" dirty="0"/>
                    </a:p>
                    <a:p>
                      <a:endParaRPr lang="en-GB" sz="100" b="1" noProof="0" dirty="0"/>
                    </a:p>
                    <a:p>
                      <a:r>
                        <a:rPr lang="en-GB" sz="1200" b="1" noProof="0" dirty="0"/>
                        <a:t>Conjugation of reflexive –ER verbs:</a:t>
                      </a:r>
                      <a:endParaRPr lang="en-GB" sz="1200" b="1" baseline="0" noProof="0" dirty="0"/>
                    </a:p>
                    <a:p>
                      <a:endParaRPr lang="fr-FR" sz="1200" baseline="0" dirty="0"/>
                    </a:p>
                    <a:p>
                      <a:endParaRPr lang="fr-FR" sz="1200" baseline="0" dirty="0"/>
                    </a:p>
                    <a:p>
                      <a:endParaRPr lang="fr-FR" sz="1200" baseline="0" dirty="0"/>
                    </a:p>
                    <a:p>
                      <a:endParaRPr lang="fr-FR" sz="1200" baseline="0" dirty="0"/>
                    </a:p>
                    <a:p>
                      <a:endParaRPr lang="fr-FR" sz="1200" baseline="0" dirty="0"/>
                    </a:p>
                    <a:p>
                      <a:endParaRPr lang="fr-FR" sz="1200" baseline="0" dirty="0"/>
                    </a:p>
                    <a:p>
                      <a:endParaRPr lang="fr-FR" sz="1200" baseline="0" dirty="0"/>
                    </a:p>
                    <a:p>
                      <a:endParaRPr lang="fr-FR" sz="500" baseline="0" dirty="0"/>
                    </a:p>
                    <a:p>
                      <a:endParaRPr lang="fr-FR" sz="500" baseline="0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2009605" y="473473"/>
            <a:ext cx="242681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600" b="1" dirty="0"/>
              <a:t>3. </a:t>
            </a:r>
            <a:r>
              <a:rPr lang="fr-FR" sz="1600" b="1" dirty="0" err="1"/>
              <a:t>Describing</a:t>
            </a:r>
            <a:r>
              <a:rPr lang="fr-FR" sz="1600" b="1" dirty="0"/>
              <a:t> </a:t>
            </a:r>
            <a:r>
              <a:rPr lang="fr-FR" sz="1600" b="1" dirty="0" err="1"/>
              <a:t>relationships</a:t>
            </a:r>
            <a:endParaRPr lang="fr-FR" sz="1600" b="1" dirty="0"/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8522123"/>
              </p:ext>
            </p:extLst>
          </p:nvPr>
        </p:nvGraphicFramePr>
        <p:xfrm>
          <a:off x="481590" y="1489066"/>
          <a:ext cx="2875079" cy="155816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50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414143"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chanter (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to </a:t>
                      </a:r>
                      <a:r>
                        <a:rPr lang="fr-FR" sz="1200" b="0" i="1" noProof="0" dirty="0" err="1">
                          <a:solidFill>
                            <a:schemeClr val="tx1"/>
                          </a:solidFill>
                        </a:rPr>
                        <a:t>sing</a:t>
                      </a: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danser (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to dance</a:t>
                      </a: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écouter</a:t>
                      </a: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</a:rPr>
                        <a:t> (</a:t>
                      </a:r>
                      <a:r>
                        <a:rPr lang="fr-FR" sz="1200" b="0" i="1" baseline="0" noProof="0" dirty="0">
                          <a:solidFill>
                            <a:schemeClr val="tx1"/>
                          </a:solidFill>
                        </a:rPr>
                        <a:t>to </a:t>
                      </a:r>
                      <a:r>
                        <a:rPr lang="fr-FR" sz="1200" b="0" i="1" baseline="0" noProof="0" dirty="0" err="1">
                          <a:solidFill>
                            <a:schemeClr val="tx1"/>
                          </a:solidFill>
                        </a:rPr>
                        <a:t>listen</a:t>
                      </a: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</a:rPr>
                        <a:t>jouer (</a:t>
                      </a:r>
                      <a:r>
                        <a:rPr lang="fr-FR" sz="1200" b="0" i="1" baseline="0" noProof="0" dirty="0">
                          <a:solidFill>
                            <a:schemeClr val="tx1"/>
                          </a:solidFill>
                        </a:rPr>
                        <a:t>to </a:t>
                      </a:r>
                      <a:r>
                        <a:rPr lang="fr-FR" sz="1200" b="0" i="1" baseline="0" noProof="0" dirty="0" err="1">
                          <a:solidFill>
                            <a:schemeClr val="tx1"/>
                          </a:solidFill>
                        </a:rPr>
                        <a:t>play</a:t>
                      </a: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</a:rPr>
                        <a:t>passer du temps (</a:t>
                      </a:r>
                      <a:r>
                        <a:rPr lang="fr-FR" sz="1200" b="0" i="1" baseline="0" noProof="0" dirty="0">
                          <a:solidFill>
                            <a:schemeClr val="tx1"/>
                          </a:solidFill>
                        </a:rPr>
                        <a:t>to </a:t>
                      </a:r>
                      <a:r>
                        <a:rPr lang="fr-FR" sz="1200" b="0" i="1" baseline="0" noProof="0" dirty="0" err="1">
                          <a:solidFill>
                            <a:schemeClr val="tx1"/>
                          </a:solidFill>
                        </a:rPr>
                        <a:t>spend</a:t>
                      </a:r>
                      <a:r>
                        <a:rPr lang="fr-FR" sz="1200" b="0" i="1" baseline="0" noProof="0" dirty="0">
                          <a:solidFill>
                            <a:schemeClr val="tx1"/>
                          </a:solidFill>
                        </a:rPr>
                        <a:t> time</a:t>
                      </a: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</a:rPr>
                        <a:t>manger (</a:t>
                      </a:r>
                      <a:r>
                        <a:rPr lang="fr-FR" sz="1200" b="0" i="1" baseline="0" noProof="0" dirty="0">
                          <a:solidFill>
                            <a:schemeClr val="tx1"/>
                          </a:solidFill>
                        </a:rPr>
                        <a:t>to </a:t>
                      </a:r>
                      <a:r>
                        <a:rPr lang="fr-FR" sz="1200" b="0" i="1" baseline="0" noProof="0" dirty="0" err="1">
                          <a:solidFill>
                            <a:schemeClr val="tx1"/>
                          </a:solidFill>
                        </a:rPr>
                        <a:t>eat</a:t>
                      </a: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</a:rPr>
                        <a:t>parler (to </a:t>
                      </a:r>
                      <a:r>
                        <a:rPr lang="fr-FR" sz="1200" b="0" baseline="0" noProof="0" dirty="0" err="1">
                          <a:solidFill>
                            <a:schemeClr val="tx1"/>
                          </a:solidFill>
                        </a:rPr>
                        <a:t>speak</a:t>
                      </a: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</a:rPr>
                        <a:t>penser (</a:t>
                      </a:r>
                      <a:r>
                        <a:rPr lang="fr-FR" sz="1200" b="0" i="1" baseline="0" noProof="0" dirty="0">
                          <a:solidFill>
                            <a:schemeClr val="tx1"/>
                          </a:solidFill>
                        </a:rPr>
                        <a:t>to </a:t>
                      </a:r>
                      <a:r>
                        <a:rPr lang="fr-FR" sz="1200" b="0" i="1" baseline="0" noProof="0" dirty="0" err="1">
                          <a:solidFill>
                            <a:schemeClr val="tx1"/>
                          </a:solidFill>
                        </a:rPr>
                        <a:t>think</a:t>
                      </a: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</a:rPr>
                        <a:t>regarder (</a:t>
                      </a:r>
                      <a:r>
                        <a:rPr lang="fr-FR" sz="1200" b="0" i="1" baseline="0" noProof="0" dirty="0">
                          <a:solidFill>
                            <a:schemeClr val="tx1"/>
                          </a:solidFill>
                        </a:rPr>
                        <a:t>to </a:t>
                      </a:r>
                      <a:r>
                        <a:rPr lang="fr-FR" sz="1200" b="0" i="1" baseline="0" noProof="0" dirty="0" err="1">
                          <a:solidFill>
                            <a:schemeClr val="tx1"/>
                          </a:solidFill>
                        </a:rPr>
                        <a:t>watch</a:t>
                      </a: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</a:rPr>
                        <a:t>visiter (</a:t>
                      </a:r>
                      <a:r>
                        <a:rPr lang="fr-FR" sz="1200" b="0" i="1" baseline="0" noProof="0" dirty="0">
                          <a:solidFill>
                            <a:schemeClr val="tx1"/>
                          </a:solidFill>
                        </a:rPr>
                        <a:t>to </a:t>
                      </a:r>
                      <a:r>
                        <a:rPr lang="fr-FR" sz="1200" b="0" i="1" baseline="0" noProof="0" dirty="0" err="1">
                          <a:solidFill>
                            <a:schemeClr val="tx1"/>
                          </a:solidFill>
                        </a:rPr>
                        <a:t>visit</a:t>
                      </a: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fr-FR" sz="1200" b="0" noProof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8" name="Rounded Rectangle 7"/>
          <p:cNvSpPr/>
          <p:nvPr/>
        </p:nvSpPr>
        <p:spPr>
          <a:xfrm>
            <a:off x="3687366" y="1465211"/>
            <a:ext cx="1310941" cy="1167153"/>
          </a:xfrm>
          <a:prstGeom prst="roundRect">
            <a:avLst/>
          </a:prstGeom>
          <a:solidFill>
            <a:schemeClr val="bg1"/>
          </a:solidFill>
          <a:ln w="19050" cmpd="sng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lang="fr-FR" sz="1200" b="1" u="sng" dirty="0">
                <a:solidFill>
                  <a:srgbClr val="800000"/>
                </a:solidFill>
              </a:rPr>
              <a:t>-ER </a:t>
            </a:r>
            <a:r>
              <a:rPr lang="fr-FR" sz="1200" b="1" u="sng" dirty="0" err="1">
                <a:solidFill>
                  <a:srgbClr val="800000"/>
                </a:solidFill>
              </a:rPr>
              <a:t>verbs</a:t>
            </a:r>
            <a:endParaRPr lang="fr-FR" sz="1200" b="1" u="sng" dirty="0">
              <a:solidFill>
                <a:srgbClr val="800000"/>
              </a:solidFill>
            </a:endParaRPr>
          </a:p>
          <a:p>
            <a:pPr algn="ctr">
              <a:lnSpc>
                <a:spcPct val="90000"/>
              </a:lnSpc>
            </a:pPr>
            <a:endParaRPr lang="fr-FR" sz="300" b="1" u="sng" dirty="0">
              <a:solidFill>
                <a:schemeClr val="accent2">
                  <a:lumMod val="75000"/>
                </a:schemeClr>
              </a:solidFill>
            </a:endParaRPr>
          </a:p>
          <a:p>
            <a:pPr>
              <a:lnSpc>
                <a:spcPct val="80000"/>
              </a:lnSpc>
            </a:pPr>
            <a:r>
              <a:rPr lang="fr-FR" sz="1200" b="1" dirty="0">
                <a:solidFill>
                  <a:srgbClr val="000000"/>
                </a:solidFill>
              </a:rPr>
              <a:t>je jou</a:t>
            </a:r>
            <a:r>
              <a:rPr lang="fr-FR" sz="1200" b="1" i="1" dirty="0">
                <a:solidFill>
                  <a:srgbClr val="953735"/>
                </a:solidFill>
              </a:rPr>
              <a:t>e</a:t>
            </a:r>
          </a:p>
          <a:p>
            <a:pPr>
              <a:lnSpc>
                <a:spcPct val="80000"/>
              </a:lnSpc>
            </a:pPr>
            <a:r>
              <a:rPr lang="fr-FR" sz="1200" b="1" dirty="0">
                <a:solidFill>
                  <a:srgbClr val="000000"/>
                </a:solidFill>
              </a:rPr>
              <a:t>tu jou</a:t>
            </a:r>
            <a:r>
              <a:rPr lang="fr-FR" sz="1200" b="1" i="1" dirty="0">
                <a:solidFill>
                  <a:srgbClr val="953735"/>
                </a:solidFill>
              </a:rPr>
              <a:t>es</a:t>
            </a:r>
          </a:p>
          <a:p>
            <a:pPr>
              <a:lnSpc>
                <a:spcPct val="80000"/>
              </a:lnSpc>
            </a:pPr>
            <a:r>
              <a:rPr lang="fr-FR" sz="1200" b="1" dirty="0">
                <a:solidFill>
                  <a:srgbClr val="000000"/>
                </a:solidFill>
              </a:rPr>
              <a:t>il/elle jou</a:t>
            </a:r>
            <a:r>
              <a:rPr lang="fr-FR" sz="1200" b="1" i="1" dirty="0">
                <a:solidFill>
                  <a:srgbClr val="953735"/>
                </a:solidFill>
              </a:rPr>
              <a:t>e</a:t>
            </a:r>
          </a:p>
          <a:p>
            <a:pPr>
              <a:lnSpc>
                <a:spcPct val="80000"/>
              </a:lnSpc>
            </a:pPr>
            <a:r>
              <a:rPr lang="fr-FR" sz="1200" b="1" dirty="0">
                <a:solidFill>
                  <a:srgbClr val="000000"/>
                </a:solidFill>
              </a:rPr>
              <a:t>nous jou</a:t>
            </a:r>
            <a:r>
              <a:rPr lang="fr-FR" sz="1200" b="1" i="1" dirty="0">
                <a:solidFill>
                  <a:srgbClr val="953735"/>
                </a:solidFill>
              </a:rPr>
              <a:t>ons</a:t>
            </a:r>
          </a:p>
          <a:p>
            <a:pPr>
              <a:lnSpc>
                <a:spcPct val="80000"/>
              </a:lnSpc>
            </a:pPr>
            <a:r>
              <a:rPr lang="fr-FR" sz="1200" b="1" dirty="0">
                <a:solidFill>
                  <a:srgbClr val="000000"/>
                </a:solidFill>
              </a:rPr>
              <a:t>vous jou</a:t>
            </a:r>
            <a:r>
              <a:rPr lang="fr-FR" sz="1200" b="1" i="1" dirty="0">
                <a:solidFill>
                  <a:srgbClr val="953735"/>
                </a:solidFill>
              </a:rPr>
              <a:t>ez</a:t>
            </a:r>
          </a:p>
          <a:p>
            <a:pPr>
              <a:lnSpc>
                <a:spcPct val="80000"/>
              </a:lnSpc>
            </a:pPr>
            <a:r>
              <a:rPr lang="fr-FR" sz="1200" b="1" dirty="0">
                <a:solidFill>
                  <a:srgbClr val="000000"/>
                </a:solidFill>
              </a:rPr>
              <a:t>ils/elles jou</a:t>
            </a:r>
            <a:r>
              <a:rPr lang="fr-FR" sz="1200" b="1" i="1" dirty="0">
                <a:solidFill>
                  <a:srgbClr val="953735"/>
                </a:solidFill>
              </a:rPr>
              <a:t>ent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126029" y="1488806"/>
            <a:ext cx="1318961" cy="76020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fr-FR" sz="1200" dirty="0"/>
              <a:t>The </a:t>
            </a:r>
            <a:r>
              <a:rPr lang="fr-FR" sz="1200" dirty="0" err="1"/>
              <a:t>verbs</a:t>
            </a:r>
            <a:r>
              <a:rPr lang="fr-FR" sz="1200" dirty="0"/>
              <a:t> on the </a:t>
            </a:r>
            <a:r>
              <a:rPr lang="fr-FR" sz="1200" dirty="0" err="1"/>
              <a:t>left</a:t>
            </a:r>
            <a:r>
              <a:rPr lang="fr-FR" sz="1200" dirty="0"/>
              <a:t> are all </a:t>
            </a:r>
            <a:r>
              <a:rPr lang="fr-FR" sz="1200" b="1" dirty="0" err="1"/>
              <a:t>regular</a:t>
            </a:r>
            <a:r>
              <a:rPr lang="fr-FR" sz="1200" b="1" dirty="0"/>
              <a:t> </a:t>
            </a:r>
            <a:r>
              <a:rPr lang="fr-FR" sz="1200" b="1" dirty="0" err="1"/>
              <a:t>verbs</a:t>
            </a:r>
            <a:r>
              <a:rPr lang="fr-FR" sz="1200" b="1" dirty="0"/>
              <a:t> </a:t>
            </a:r>
            <a:r>
              <a:rPr lang="fr-FR" sz="1200" dirty="0"/>
              <a:t>and follow </a:t>
            </a:r>
            <a:r>
              <a:rPr lang="fr-FR" sz="1200" dirty="0" err="1"/>
              <a:t>this</a:t>
            </a:r>
            <a:r>
              <a:rPr lang="fr-FR" sz="1200" dirty="0"/>
              <a:t> </a:t>
            </a:r>
            <a:r>
              <a:rPr lang="fr-FR" sz="1200" b="1" dirty="0"/>
              <a:t>pattern</a:t>
            </a:r>
            <a:r>
              <a:rPr lang="fr-FR" sz="1200" dirty="0"/>
              <a:t>.</a:t>
            </a:r>
          </a:p>
        </p:txBody>
      </p:sp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8211934"/>
              </p:ext>
            </p:extLst>
          </p:nvPr>
        </p:nvGraphicFramePr>
        <p:xfrm>
          <a:off x="481590" y="3481666"/>
          <a:ext cx="2875079" cy="82664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50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825171"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J’adore ( I love)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J’aime (I </a:t>
                      </a:r>
                      <a:r>
                        <a:rPr lang="fr-FR" sz="1200" b="0" noProof="0" dirty="0" err="1">
                          <a:solidFill>
                            <a:schemeClr val="tx1"/>
                          </a:solidFill>
                        </a:rPr>
                        <a:t>like</a:t>
                      </a: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Je préfère (I </a:t>
                      </a:r>
                      <a:r>
                        <a:rPr lang="fr-FR" sz="1200" b="0" noProof="0" dirty="0" err="1">
                          <a:solidFill>
                            <a:schemeClr val="tx1"/>
                          </a:solidFill>
                        </a:rPr>
                        <a:t>prefer</a:t>
                      </a: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Je n’aime pas (I </a:t>
                      </a:r>
                      <a:r>
                        <a:rPr lang="fr-FR" sz="1200" b="0" noProof="0" dirty="0" err="1">
                          <a:solidFill>
                            <a:schemeClr val="tx1"/>
                          </a:solidFill>
                        </a:rPr>
                        <a:t>don’t</a:t>
                      </a: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 like)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Je déteste (I </a:t>
                      </a:r>
                      <a:r>
                        <a:rPr lang="fr-FR" sz="1200" b="0" noProof="0" dirty="0" err="1">
                          <a:solidFill>
                            <a:schemeClr val="tx1"/>
                          </a:solidFill>
                        </a:rPr>
                        <a:t>hate</a:t>
                      </a: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2608312" y="3810255"/>
            <a:ext cx="689483" cy="25513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1200"/>
              </a:lnSpc>
            </a:pPr>
            <a:r>
              <a:rPr lang="fr-FR" sz="1400" dirty="0" err="1"/>
              <a:t>Vb</a:t>
            </a:r>
            <a:r>
              <a:rPr lang="fr-FR" sz="1400" dirty="0"/>
              <a:t>. inf.</a:t>
            </a:r>
          </a:p>
        </p:txBody>
      </p:sp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9179773"/>
              </p:ext>
            </p:extLst>
          </p:nvPr>
        </p:nvGraphicFramePr>
        <p:xfrm>
          <a:off x="481580" y="4568892"/>
          <a:ext cx="2875079" cy="82664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7098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0409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lang="is-IS" sz="1200" b="0" dirty="0">
                          <a:solidFill>
                            <a:srgbClr val="000000"/>
                          </a:solidFill>
                        </a:rPr>
                        <a:t>parce que</a:t>
                      </a:r>
                      <a:r>
                        <a:rPr lang="is-IS" sz="1200" b="0" baseline="0" dirty="0">
                          <a:solidFill>
                            <a:srgbClr val="000000"/>
                          </a:solidFill>
                        </a:rPr>
                        <a:t> c’est...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endParaRPr lang="is-IS" sz="1200" b="0" baseline="0" dirty="0">
                        <a:solidFill>
                          <a:srgbClr val="000000"/>
                        </a:solidFill>
                      </a:endParaRP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is-IS" sz="1200" b="0" baseline="0" dirty="0">
                          <a:solidFill>
                            <a:srgbClr val="000000"/>
                          </a:solidFill>
                        </a:rPr>
                        <a:t>car c‘est ...</a:t>
                      </a:r>
                      <a:endParaRPr lang="fr-FR" sz="1200" b="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dirty="0">
                          <a:solidFill>
                            <a:srgbClr val="000000"/>
                          </a:solidFill>
                        </a:rPr>
                        <a:t>amusant (</a:t>
                      </a:r>
                      <a:r>
                        <a:rPr lang="fr-FR" sz="1200" b="0" i="1" dirty="0" err="1">
                          <a:solidFill>
                            <a:srgbClr val="000000"/>
                          </a:solidFill>
                        </a:rPr>
                        <a:t>amusing</a:t>
                      </a:r>
                      <a:r>
                        <a:rPr lang="fr-FR" sz="1200" b="0" dirty="0">
                          <a:solidFill>
                            <a:srgbClr val="000000"/>
                          </a:solidFill>
                        </a:rPr>
                        <a:t>)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dirty="0">
                          <a:solidFill>
                            <a:srgbClr val="000000"/>
                          </a:solidFill>
                        </a:rPr>
                        <a:t>barbant (</a:t>
                      </a:r>
                      <a:r>
                        <a:rPr lang="fr-FR" sz="1200" b="0" i="1" dirty="0" err="1">
                          <a:solidFill>
                            <a:srgbClr val="000000"/>
                          </a:solidFill>
                        </a:rPr>
                        <a:t>boring</a:t>
                      </a:r>
                      <a:r>
                        <a:rPr lang="fr-FR" sz="1200" b="0" dirty="0">
                          <a:solidFill>
                            <a:srgbClr val="000000"/>
                          </a:solidFill>
                        </a:rPr>
                        <a:t>)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dirty="0">
                          <a:solidFill>
                            <a:srgbClr val="000000"/>
                          </a:solidFill>
                        </a:rPr>
                        <a:t>formidable (</a:t>
                      </a:r>
                      <a:r>
                        <a:rPr lang="fr-FR" sz="1200" b="0" i="1" dirty="0" err="1">
                          <a:solidFill>
                            <a:srgbClr val="000000"/>
                          </a:solidFill>
                        </a:rPr>
                        <a:t>terrific</a:t>
                      </a:r>
                      <a:r>
                        <a:rPr lang="fr-FR" sz="1200" b="0" dirty="0">
                          <a:solidFill>
                            <a:srgbClr val="000000"/>
                          </a:solidFill>
                        </a:rPr>
                        <a:t>)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dirty="0">
                          <a:solidFill>
                            <a:srgbClr val="000000"/>
                          </a:solidFill>
                        </a:rPr>
                        <a:t>génial (</a:t>
                      </a:r>
                      <a:r>
                        <a:rPr lang="fr-FR" sz="1200" b="0" i="1" dirty="0" err="1">
                          <a:solidFill>
                            <a:srgbClr val="000000"/>
                          </a:solidFill>
                        </a:rPr>
                        <a:t>great</a:t>
                      </a:r>
                      <a:r>
                        <a:rPr lang="fr-FR" sz="1200" b="0" dirty="0">
                          <a:solidFill>
                            <a:srgbClr val="000000"/>
                          </a:solidFill>
                        </a:rPr>
                        <a:t>)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dirty="0">
                          <a:solidFill>
                            <a:srgbClr val="000000"/>
                          </a:solidFill>
                        </a:rPr>
                        <a:t>nul (</a:t>
                      </a:r>
                      <a:r>
                        <a:rPr lang="fr-FR" sz="1200" b="0" dirty="0" err="1">
                          <a:solidFill>
                            <a:srgbClr val="000000"/>
                          </a:solidFill>
                        </a:rPr>
                        <a:t>rubbish</a:t>
                      </a:r>
                      <a:r>
                        <a:rPr lang="fr-FR" sz="1200" b="0" dirty="0">
                          <a:solidFill>
                            <a:srgbClr val="000000"/>
                          </a:solidFill>
                        </a:rPr>
                        <a:t>)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6" name="TextBox 15">
            <a:extLst>
              <a:ext uri="{FF2B5EF4-FFF2-40B4-BE49-F238E27FC236}">
                <a16:creationId xmlns:a16="http://schemas.microsoft.com/office/drawing/2014/main" id="{A19937E5-F7E1-45CD-83E7-A1FCA6F83B02}"/>
              </a:ext>
            </a:extLst>
          </p:cNvPr>
          <p:cNvSpPr txBox="1"/>
          <p:nvPr/>
        </p:nvSpPr>
        <p:spPr>
          <a:xfrm>
            <a:off x="2321754" y="3731075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+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C66B691-EBC6-4976-89D2-C8659006622B}"/>
              </a:ext>
            </a:extLst>
          </p:cNvPr>
          <p:cNvSpPr txBox="1"/>
          <p:nvPr/>
        </p:nvSpPr>
        <p:spPr>
          <a:xfrm>
            <a:off x="4897565" y="2258092"/>
            <a:ext cx="1675147" cy="4247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fr-FR" sz="1200" b="1" baseline="0" dirty="0"/>
              <a:t>Je joue </a:t>
            </a:r>
            <a:r>
              <a:rPr lang="fr-FR" sz="1200" baseline="0" dirty="0" err="1"/>
              <a:t>means</a:t>
            </a:r>
            <a:r>
              <a:rPr lang="fr-FR" sz="1200" baseline="0" dirty="0"/>
              <a:t>:</a:t>
            </a:r>
          </a:p>
          <a:p>
            <a:pPr algn="ctr">
              <a:lnSpc>
                <a:spcPct val="90000"/>
              </a:lnSpc>
            </a:pPr>
            <a:r>
              <a:rPr lang="fr-FR" sz="1200" baseline="0" dirty="0"/>
              <a:t> </a:t>
            </a:r>
            <a:r>
              <a:rPr lang="fr-FR" sz="1200" b="1" i="1" baseline="0" dirty="0"/>
              <a:t>I </a:t>
            </a:r>
            <a:r>
              <a:rPr lang="fr-FR" sz="1200" b="1" i="1" baseline="0" dirty="0" err="1"/>
              <a:t>play</a:t>
            </a:r>
            <a:r>
              <a:rPr lang="fr-FR" sz="1200" b="1" i="1" baseline="0" dirty="0"/>
              <a:t> </a:t>
            </a:r>
            <a:r>
              <a:rPr lang="fr-FR" sz="1200" baseline="0" dirty="0"/>
              <a:t>or </a:t>
            </a:r>
            <a:r>
              <a:rPr lang="fr-FR" sz="1200" b="1" i="1" baseline="0" dirty="0"/>
              <a:t>I </a:t>
            </a:r>
            <a:r>
              <a:rPr lang="fr-FR" sz="1200" b="1" i="1" baseline="0" dirty="0" err="1"/>
              <a:t>am</a:t>
            </a:r>
            <a:r>
              <a:rPr lang="fr-FR" sz="1200" b="1" i="1" baseline="0" dirty="0"/>
              <a:t> </a:t>
            </a:r>
            <a:r>
              <a:rPr lang="fr-FR" sz="1200" b="1" i="1" baseline="0" dirty="0" err="1"/>
              <a:t>playing</a:t>
            </a:r>
            <a:r>
              <a:rPr lang="fr-FR" sz="1200" b="1" i="1" baseline="0" dirty="0"/>
              <a:t>.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4D1F938-39FC-4D54-9D52-F5B9F887BE12}"/>
              </a:ext>
            </a:extLst>
          </p:cNvPr>
          <p:cNvSpPr txBox="1"/>
          <p:nvPr/>
        </p:nvSpPr>
        <p:spPr>
          <a:xfrm>
            <a:off x="3605649" y="3477379"/>
            <a:ext cx="2839341" cy="82945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GB" sz="1200" b="1" baseline="0" dirty="0"/>
              <a:t>Expressions of opinions:</a:t>
            </a:r>
            <a:endParaRPr lang="en-GB" sz="500" baseline="0" dirty="0"/>
          </a:p>
          <a:p>
            <a:pPr>
              <a:lnSpc>
                <a:spcPct val="90000"/>
              </a:lnSpc>
            </a:pPr>
            <a:endParaRPr lang="en-GB" sz="500" baseline="0" dirty="0"/>
          </a:p>
          <a:p>
            <a:pPr>
              <a:lnSpc>
                <a:spcPct val="90000"/>
              </a:lnSpc>
            </a:pPr>
            <a:r>
              <a:rPr lang="en-GB" sz="1200" baseline="0" dirty="0"/>
              <a:t>If an expression of opinion is followed by a second verb then that </a:t>
            </a:r>
            <a:r>
              <a:rPr lang="en-GB" sz="1200" b="1" baseline="0" dirty="0"/>
              <a:t>second verb </a:t>
            </a:r>
            <a:r>
              <a:rPr lang="en-GB" sz="1200" baseline="0" dirty="0"/>
              <a:t>must be written in the</a:t>
            </a:r>
            <a:r>
              <a:rPr lang="en-GB" sz="1200" b="1" baseline="0" dirty="0"/>
              <a:t> infinitive</a:t>
            </a:r>
            <a:r>
              <a:rPr lang="en-GB" sz="1200" baseline="0" dirty="0"/>
              <a:t>.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F94C88BC-7606-4646-8E0D-D54E502718DC}"/>
              </a:ext>
            </a:extLst>
          </p:cNvPr>
          <p:cNvSpPr txBox="1"/>
          <p:nvPr/>
        </p:nvSpPr>
        <p:spPr>
          <a:xfrm>
            <a:off x="3601348" y="2708695"/>
            <a:ext cx="2843642" cy="42473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fr-FR" sz="1200" b="1" baseline="0" dirty="0" err="1"/>
              <a:t>Negative</a:t>
            </a:r>
            <a:r>
              <a:rPr lang="fr-FR" sz="1200" b="1" baseline="0" dirty="0"/>
              <a:t> sentence: </a:t>
            </a:r>
          </a:p>
          <a:p>
            <a:pPr>
              <a:lnSpc>
                <a:spcPct val="90000"/>
              </a:lnSpc>
            </a:pPr>
            <a:r>
              <a:rPr lang="fr-FR" sz="1200" b="1" baseline="0" dirty="0"/>
              <a:t>ne</a:t>
            </a:r>
            <a:r>
              <a:rPr lang="is-IS" sz="1200" b="1" baseline="0" dirty="0"/>
              <a:t>…pas </a:t>
            </a:r>
            <a:r>
              <a:rPr lang="is-IS" sz="1200" baseline="0" dirty="0"/>
              <a:t>goes around the conjugated verb. </a:t>
            </a:r>
          </a:p>
        </p:txBody>
      </p:sp>
      <p:graphicFrame>
        <p:nvGraphicFramePr>
          <p:cNvPr id="20" name="Table 19">
            <a:extLst>
              <a:ext uri="{FF2B5EF4-FFF2-40B4-BE49-F238E27FC236}">
                <a16:creationId xmlns:a16="http://schemas.microsoft.com/office/drawing/2014/main" id="{86D60140-F35B-4E8F-AFB0-8BE681E40B2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7715352"/>
              </p:ext>
            </p:extLst>
          </p:nvPr>
        </p:nvGraphicFramePr>
        <p:xfrm>
          <a:off x="481590" y="6212119"/>
          <a:ext cx="2875079" cy="5588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50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58817"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s’amuser (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to have fun </a:t>
                      </a:r>
                      <a:r>
                        <a:rPr lang="fr-FR" sz="1200" b="0" i="1" noProof="0" dirty="0" err="1">
                          <a:solidFill>
                            <a:schemeClr val="tx1"/>
                          </a:solidFill>
                        </a:rPr>
                        <a:t>together</a:t>
                      </a: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se disputer (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to argue</a:t>
                      </a: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</a:rPr>
                        <a:t>se fâcher (</a:t>
                      </a:r>
                      <a:r>
                        <a:rPr lang="fr-FR" sz="1200" b="0" i="1" baseline="0" noProof="0" dirty="0">
                          <a:solidFill>
                            <a:schemeClr val="tx1"/>
                          </a:solidFill>
                        </a:rPr>
                        <a:t>to </a:t>
                      </a:r>
                      <a:r>
                        <a:rPr lang="fr-FR" sz="1200" b="0" i="1" baseline="0" noProof="0" dirty="0" err="1">
                          <a:solidFill>
                            <a:schemeClr val="tx1"/>
                          </a:solidFill>
                        </a:rPr>
                        <a:t>get</a:t>
                      </a:r>
                      <a:r>
                        <a:rPr lang="fr-FR" sz="1200" b="0" i="1" baseline="0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fr-FR" sz="1200" b="0" i="1" baseline="0" noProof="0" dirty="0" err="1">
                          <a:solidFill>
                            <a:schemeClr val="tx1"/>
                          </a:solidFill>
                        </a:rPr>
                        <a:t>angry</a:t>
                      </a: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id="{5D835A7B-05DC-40AB-A4F1-C714998CFE6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318224"/>
              </p:ext>
            </p:extLst>
          </p:nvPr>
        </p:nvGraphicFramePr>
        <p:xfrm>
          <a:off x="481583" y="6990696"/>
          <a:ext cx="2875079" cy="2522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50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52273"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s’entendre</a:t>
                      </a:r>
                      <a:r>
                        <a:rPr lang="fr-FR" sz="1200" b="0" baseline="30000" noProof="0" dirty="0">
                          <a:solidFill>
                            <a:schemeClr val="tx1"/>
                          </a:solidFill>
                        </a:rPr>
                        <a:t>* </a:t>
                      </a: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to </a:t>
                      </a:r>
                      <a:r>
                        <a:rPr lang="fr-FR" sz="1200" b="0" i="1" noProof="0" dirty="0" err="1">
                          <a:solidFill>
                            <a:schemeClr val="tx1"/>
                          </a:solidFill>
                        </a:rPr>
                        <a:t>get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 on/ to </a:t>
                      </a:r>
                      <a:r>
                        <a:rPr lang="fr-FR" sz="1200" b="0" i="1" noProof="0" dirty="0" err="1">
                          <a:solidFill>
                            <a:schemeClr val="tx1"/>
                          </a:solidFill>
                        </a:rPr>
                        <a:t>get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fr-FR" sz="1200" b="0" i="1" noProof="0" dirty="0" err="1">
                          <a:solidFill>
                            <a:schemeClr val="tx1"/>
                          </a:solidFill>
                        </a:rPr>
                        <a:t>along</a:t>
                      </a: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26" name="Table 25">
            <a:extLst>
              <a:ext uri="{FF2B5EF4-FFF2-40B4-BE49-F238E27FC236}">
                <a16:creationId xmlns:a16="http://schemas.microsoft.com/office/drawing/2014/main" id="{2EC3857E-F0D1-4716-A7A7-B80DB73D3F4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5551548"/>
              </p:ext>
            </p:extLst>
          </p:nvPr>
        </p:nvGraphicFramePr>
        <p:xfrm>
          <a:off x="481590" y="7349343"/>
          <a:ext cx="2875079" cy="9729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50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52273"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je m’entends avec…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tu t’entends très bien avec…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il s’entend bien avec…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nous nous entendons assez bien avec…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vous vous entendez mal avec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elles s’entendent très mal avec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3605649" y="4571506"/>
            <a:ext cx="2843642" cy="66325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lvl="0">
              <a:lnSpc>
                <a:spcPct val="90000"/>
              </a:lnSpc>
              <a:defRPr/>
            </a:pPr>
            <a:r>
              <a:rPr lang="fr-FR" sz="1200" b="1" dirty="0" err="1"/>
              <a:t>Giving</a:t>
            </a:r>
            <a:r>
              <a:rPr lang="fr-FR" sz="1200" b="1" dirty="0"/>
              <a:t> a </a:t>
            </a:r>
            <a:r>
              <a:rPr lang="fr-FR" sz="1200" b="1" dirty="0" err="1"/>
              <a:t>reason</a:t>
            </a:r>
            <a:r>
              <a:rPr lang="fr-FR" sz="1200" b="1" dirty="0"/>
              <a:t>: </a:t>
            </a:r>
          </a:p>
          <a:p>
            <a:pPr lvl="0">
              <a:lnSpc>
                <a:spcPct val="90000"/>
              </a:lnSpc>
              <a:defRPr/>
            </a:pPr>
            <a:endParaRPr lang="fr-FR" sz="500" b="1" dirty="0"/>
          </a:p>
          <a:p>
            <a:pPr lvl="0">
              <a:lnSpc>
                <a:spcPct val="90000"/>
              </a:lnSpc>
              <a:defRPr/>
            </a:pPr>
            <a:r>
              <a:rPr lang="fr-FR" sz="1200" dirty="0" err="1"/>
              <a:t>After</a:t>
            </a:r>
            <a:r>
              <a:rPr lang="fr-FR" sz="1200" dirty="0"/>
              <a:t> </a:t>
            </a:r>
            <a:r>
              <a:rPr lang="fr-FR" sz="1200" b="1" dirty="0"/>
              <a:t>c’est</a:t>
            </a:r>
            <a:r>
              <a:rPr lang="fr-FR" sz="1200" dirty="0"/>
              <a:t>, the masculine </a:t>
            </a:r>
            <a:r>
              <a:rPr lang="fr-FR" sz="1200" dirty="0" err="1"/>
              <a:t>form</a:t>
            </a:r>
            <a:r>
              <a:rPr lang="fr-FR" sz="1200" dirty="0"/>
              <a:t> of the adjective </a:t>
            </a:r>
            <a:r>
              <a:rPr lang="fr-FR" sz="1200" dirty="0" err="1"/>
              <a:t>is</a:t>
            </a:r>
            <a:r>
              <a:rPr lang="fr-FR" sz="1200" dirty="0"/>
              <a:t> </a:t>
            </a:r>
            <a:r>
              <a:rPr lang="fr-FR" sz="1200" dirty="0" err="1"/>
              <a:t>always</a:t>
            </a:r>
            <a:r>
              <a:rPr lang="fr-FR" sz="1200" dirty="0"/>
              <a:t> </a:t>
            </a:r>
            <a:r>
              <a:rPr lang="fr-FR" sz="1200" dirty="0" err="1"/>
              <a:t>used</a:t>
            </a:r>
            <a:r>
              <a:rPr lang="fr-FR" sz="1200" dirty="0"/>
              <a:t>.</a:t>
            </a:r>
          </a:p>
        </p:txBody>
      </p:sp>
      <p:grpSp>
        <p:nvGrpSpPr>
          <p:cNvPr id="21" name="Group 20"/>
          <p:cNvGrpSpPr/>
          <p:nvPr/>
        </p:nvGrpSpPr>
        <p:grpSpPr>
          <a:xfrm>
            <a:off x="4109093" y="7010691"/>
            <a:ext cx="1778428" cy="1307915"/>
            <a:chOff x="3605649" y="6780564"/>
            <a:chExt cx="1478320" cy="1307915"/>
          </a:xfrm>
        </p:grpSpPr>
        <p:sp>
          <p:nvSpPr>
            <p:cNvPr id="22" name="Rounded Rectangle 3">
              <a:extLst>
                <a:ext uri="{FF2B5EF4-FFF2-40B4-BE49-F238E27FC236}">
                  <a16:creationId xmlns:a16="http://schemas.microsoft.com/office/drawing/2014/main" id="{626D7D8A-C963-487B-A6CC-A86F4B7FD30A}"/>
                </a:ext>
              </a:extLst>
            </p:cNvPr>
            <p:cNvSpPr/>
            <p:nvPr/>
          </p:nvSpPr>
          <p:spPr>
            <a:xfrm>
              <a:off x="3605649" y="6814514"/>
              <a:ext cx="1478320" cy="1273965"/>
            </a:xfrm>
            <a:prstGeom prst="roundRect">
              <a:avLst/>
            </a:prstGeom>
            <a:solidFill>
              <a:schemeClr val="bg1"/>
            </a:solidFill>
            <a:ln w="38100" cmpd="sng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200" b="1" i="1" dirty="0">
                <a:solidFill>
                  <a:srgbClr val="712224"/>
                </a:solidFill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3641415" y="6954322"/>
              <a:ext cx="1317168" cy="113415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90000"/>
                </a:lnSpc>
              </a:pPr>
              <a:endParaRPr lang="fr-FR" sz="300" b="1" u="sng" dirty="0">
                <a:solidFill>
                  <a:schemeClr val="accent2">
                    <a:lumMod val="75000"/>
                  </a:schemeClr>
                </a:solidFill>
              </a:endParaRPr>
            </a:p>
            <a:p>
              <a:pPr>
                <a:lnSpc>
                  <a:spcPct val="90000"/>
                </a:lnSpc>
              </a:pPr>
              <a:r>
                <a:rPr lang="fr-FR" sz="1200" b="1" dirty="0">
                  <a:solidFill>
                    <a:srgbClr val="000000"/>
                  </a:solidFill>
                </a:rPr>
                <a:t>je 	  </a:t>
              </a:r>
              <a:r>
                <a:rPr lang="fr-FR" sz="1200" b="1" i="1" dirty="0">
                  <a:solidFill>
                    <a:srgbClr val="00B050"/>
                  </a:solidFill>
                </a:rPr>
                <a:t>me	</a:t>
              </a:r>
              <a:r>
                <a:rPr lang="fr-FR" sz="1200" b="1" dirty="0">
                  <a:solidFill>
                    <a:srgbClr val="000000"/>
                  </a:solidFill>
                </a:rPr>
                <a:t>fâch</a:t>
              </a:r>
              <a:r>
                <a:rPr lang="fr-FR" sz="1200" b="1" i="1" dirty="0">
                  <a:solidFill>
                    <a:srgbClr val="712224"/>
                  </a:solidFill>
                </a:rPr>
                <a:t>e</a:t>
              </a:r>
            </a:p>
            <a:p>
              <a:pPr>
                <a:lnSpc>
                  <a:spcPct val="90000"/>
                </a:lnSpc>
              </a:pPr>
              <a:r>
                <a:rPr lang="fr-FR" sz="1200" b="1" dirty="0">
                  <a:solidFill>
                    <a:srgbClr val="000000"/>
                  </a:solidFill>
                </a:rPr>
                <a:t>tu 	  </a:t>
              </a:r>
              <a:r>
                <a:rPr lang="fr-FR" sz="1200" b="1" i="1" dirty="0">
                  <a:solidFill>
                    <a:srgbClr val="00B050"/>
                  </a:solidFill>
                </a:rPr>
                <a:t>te 	</a:t>
              </a:r>
              <a:r>
                <a:rPr lang="fr-FR" sz="1200" b="1" dirty="0">
                  <a:solidFill>
                    <a:srgbClr val="000000"/>
                  </a:solidFill>
                </a:rPr>
                <a:t>fâch</a:t>
              </a:r>
              <a:r>
                <a:rPr lang="fr-FR" sz="1200" b="1" i="1" dirty="0">
                  <a:solidFill>
                    <a:srgbClr val="712224"/>
                  </a:solidFill>
                </a:rPr>
                <a:t>es</a:t>
              </a:r>
            </a:p>
            <a:p>
              <a:pPr>
                <a:lnSpc>
                  <a:spcPct val="90000"/>
                </a:lnSpc>
              </a:pPr>
              <a:r>
                <a:rPr lang="fr-FR" sz="1200" b="1" dirty="0">
                  <a:solidFill>
                    <a:srgbClr val="000000"/>
                  </a:solidFill>
                </a:rPr>
                <a:t>il/elle 	  </a:t>
              </a:r>
              <a:r>
                <a:rPr lang="fr-FR" sz="1200" b="1" i="1" dirty="0">
                  <a:solidFill>
                    <a:srgbClr val="00B050"/>
                  </a:solidFill>
                </a:rPr>
                <a:t>se 	</a:t>
              </a:r>
              <a:r>
                <a:rPr lang="fr-FR" sz="1200" b="1" dirty="0">
                  <a:solidFill>
                    <a:srgbClr val="000000"/>
                  </a:solidFill>
                </a:rPr>
                <a:t>fâch</a:t>
              </a:r>
              <a:r>
                <a:rPr lang="fr-FR" sz="1200" b="1" i="1" dirty="0">
                  <a:solidFill>
                    <a:srgbClr val="712224"/>
                  </a:solidFill>
                </a:rPr>
                <a:t>e</a:t>
              </a:r>
            </a:p>
            <a:p>
              <a:pPr>
                <a:lnSpc>
                  <a:spcPct val="90000"/>
                </a:lnSpc>
              </a:pPr>
              <a:r>
                <a:rPr lang="fr-FR" sz="1200" b="1" dirty="0">
                  <a:solidFill>
                    <a:srgbClr val="000000"/>
                  </a:solidFill>
                </a:rPr>
                <a:t>nous 	  </a:t>
              </a:r>
              <a:r>
                <a:rPr lang="fr-FR" sz="1200" b="1" i="1" dirty="0">
                  <a:solidFill>
                    <a:srgbClr val="00B050"/>
                  </a:solidFill>
                </a:rPr>
                <a:t>nous</a:t>
              </a:r>
              <a:r>
                <a:rPr lang="fr-FR" sz="1200" b="1" dirty="0">
                  <a:solidFill>
                    <a:srgbClr val="000000"/>
                  </a:solidFill>
                </a:rPr>
                <a:t> 	fâch</a:t>
              </a:r>
              <a:r>
                <a:rPr lang="fr-FR" sz="1200" b="1" i="1" dirty="0">
                  <a:solidFill>
                    <a:srgbClr val="712224"/>
                  </a:solidFill>
                </a:rPr>
                <a:t>ons</a:t>
              </a:r>
            </a:p>
            <a:p>
              <a:pPr>
                <a:lnSpc>
                  <a:spcPct val="90000"/>
                </a:lnSpc>
              </a:pPr>
              <a:r>
                <a:rPr lang="fr-FR" sz="1200" b="1" dirty="0">
                  <a:solidFill>
                    <a:srgbClr val="000000"/>
                  </a:solidFill>
                </a:rPr>
                <a:t>vous 	  </a:t>
              </a:r>
              <a:r>
                <a:rPr lang="fr-FR" sz="1200" b="1" i="1" dirty="0">
                  <a:solidFill>
                    <a:srgbClr val="00B050"/>
                  </a:solidFill>
                </a:rPr>
                <a:t>vous	</a:t>
              </a:r>
              <a:r>
                <a:rPr lang="fr-FR" sz="1200" b="1" dirty="0">
                  <a:solidFill>
                    <a:srgbClr val="000000"/>
                  </a:solidFill>
                </a:rPr>
                <a:t>fâch</a:t>
              </a:r>
              <a:r>
                <a:rPr lang="fr-FR" sz="1200" b="1" i="1" dirty="0">
                  <a:solidFill>
                    <a:srgbClr val="712224"/>
                  </a:solidFill>
                </a:rPr>
                <a:t>ez</a:t>
              </a:r>
            </a:p>
            <a:p>
              <a:pPr>
                <a:lnSpc>
                  <a:spcPct val="90000"/>
                </a:lnSpc>
              </a:pPr>
              <a:r>
                <a:rPr lang="fr-FR" sz="1200" b="1" dirty="0">
                  <a:solidFill>
                    <a:srgbClr val="000000"/>
                  </a:solidFill>
                </a:rPr>
                <a:t>ils/elles </a:t>
              </a:r>
              <a:r>
                <a:rPr lang="fr-FR" sz="1200" b="1" i="1" dirty="0">
                  <a:solidFill>
                    <a:srgbClr val="00B050"/>
                  </a:solidFill>
                </a:rPr>
                <a:t>se 	</a:t>
              </a:r>
              <a:r>
                <a:rPr lang="fr-FR" sz="1200" b="1" dirty="0">
                  <a:solidFill>
                    <a:srgbClr val="000000"/>
                  </a:solidFill>
                </a:rPr>
                <a:t>fâch</a:t>
              </a:r>
              <a:r>
                <a:rPr lang="fr-FR" sz="1200" b="1" i="1" dirty="0">
                  <a:solidFill>
                    <a:srgbClr val="712224"/>
                  </a:solidFill>
                </a:rPr>
                <a:t>ent</a:t>
              </a: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3899275" y="6780564"/>
              <a:ext cx="821400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200" b="1" u="sng" dirty="0">
                  <a:solidFill>
                    <a:srgbClr val="800000"/>
                  </a:solidFill>
                </a:rPr>
                <a:t>SE FÂCHER</a:t>
              </a:r>
            </a:p>
          </p:txBody>
        </p:sp>
      </p:grpSp>
      <p:sp>
        <p:nvSpPr>
          <p:cNvPr id="23" name="TextBox 22"/>
          <p:cNvSpPr txBox="1"/>
          <p:nvPr/>
        </p:nvSpPr>
        <p:spPr>
          <a:xfrm>
            <a:off x="3605910" y="8318606"/>
            <a:ext cx="2821952" cy="4278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GB" sz="1200" b="1" dirty="0">
                <a:solidFill>
                  <a:srgbClr val="000000"/>
                </a:solidFill>
              </a:rPr>
              <a:t>Note: </a:t>
            </a:r>
            <a:r>
              <a:rPr lang="en-GB" sz="1200" b="1" dirty="0">
                <a:solidFill>
                  <a:srgbClr val="15A53F"/>
                </a:solidFill>
              </a:rPr>
              <a:t>me</a:t>
            </a:r>
            <a:r>
              <a:rPr lang="en-GB" sz="1200" dirty="0"/>
              <a:t>, </a:t>
            </a:r>
            <a:r>
              <a:rPr lang="en-GB" sz="1200" b="1" dirty="0" err="1">
                <a:solidFill>
                  <a:srgbClr val="15A53F"/>
                </a:solidFill>
              </a:rPr>
              <a:t>te</a:t>
            </a:r>
            <a:r>
              <a:rPr lang="en-GB" sz="1200" dirty="0"/>
              <a:t> and </a:t>
            </a:r>
            <a:r>
              <a:rPr lang="en-GB" sz="1200" b="1" dirty="0">
                <a:solidFill>
                  <a:srgbClr val="15A53F"/>
                </a:solidFill>
              </a:rPr>
              <a:t>se</a:t>
            </a:r>
            <a:r>
              <a:rPr lang="en-GB" sz="1200" dirty="0"/>
              <a:t> become </a:t>
            </a:r>
            <a:r>
              <a:rPr lang="en-GB" sz="1200" b="1" dirty="0">
                <a:solidFill>
                  <a:srgbClr val="15A53F"/>
                </a:solidFill>
              </a:rPr>
              <a:t>m’</a:t>
            </a:r>
            <a:r>
              <a:rPr lang="en-GB" sz="1200" dirty="0"/>
              <a:t>, </a:t>
            </a:r>
            <a:r>
              <a:rPr lang="en-GB" sz="1200" b="1" dirty="0">
                <a:solidFill>
                  <a:srgbClr val="15A53F"/>
                </a:solidFill>
              </a:rPr>
              <a:t>t’ </a:t>
            </a:r>
            <a:r>
              <a:rPr lang="en-GB" sz="1200" dirty="0"/>
              <a:t>and </a:t>
            </a:r>
            <a:r>
              <a:rPr lang="en-GB" sz="1200" b="1" dirty="0">
                <a:solidFill>
                  <a:srgbClr val="15A53F"/>
                </a:solidFill>
              </a:rPr>
              <a:t>s’ </a:t>
            </a:r>
          </a:p>
          <a:p>
            <a:pPr>
              <a:lnSpc>
                <a:spcPct val="90000"/>
              </a:lnSpc>
            </a:pPr>
            <a:r>
              <a:rPr lang="en-GB" sz="1200" dirty="0"/>
              <a:t>if the verb starts with a vowel.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3605910" y="5965052"/>
            <a:ext cx="2844393" cy="59400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GB" sz="1200" dirty="0"/>
              <a:t>A verb is </a:t>
            </a:r>
            <a:r>
              <a:rPr lang="en-GB" sz="1200" b="1" dirty="0"/>
              <a:t>reflexive</a:t>
            </a:r>
            <a:r>
              <a:rPr lang="en-GB" sz="1200" dirty="0"/>
              <a:t> if the action is done to oneself. The infinitive form has a reflexive pronoun "</a:t>
            </a:r>
            <a:r>
              <a:rPr lang="en-GB" sz="1200" b="1" dirty="0">
                <a:solidFill>
                  <a:srgbClr val="15A53F"/>
                </a:solidFill>
              </a:rPr>
              <a:t>se</a:t>
            </a:r>
            <a:r>
              <a:rPr lang="en-GB" sz="1200" dirty="0"/>
              <a:t>" in front of it. 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A3A8B5D7-9C67-4B5E-BEBE-C1DB36E4A288}"/>
              </a:ext>
            </a:extLst>
          </p:cNvPr>
          <p:cNvSpPr txBox="1"/>
          <p:nvPr/>
        </p:nvSpPr>
        <p:spPr>
          <a:xfrm>
            <a:off x="824903" y="108320"/>
            <a:ext cx="54572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/>
              <a:t>KS4 Module 1: Qui suis-je? </a:t>
            </a:r>
            <a:r>
              <a:rPr lang="fr-FR" i="1" dirty="0"/>
              <a:t>(</a:t>
            </a:r>
            <a:r>
              <a:rPr lang="fr-FR" i="1" dirty="0" err="1"/>
              <a:t>Who</a:t>
            </a:r>
            <a:r>
              <a:rPr lang="fr-FR" i="1" dirty="0"/>
              <a:t> am I?) – </a:t>
            </a:r>
            <a:r>
              <a:rPr lang="fr-FR" b="1" i="1" dirty="0"/>
              <a:t>AQA </a:t>
            </a:r>
            <a:r>
              <a:rPr lang="fr-FR" b="1" i="1" dirty="0" err="1"/>
              <a:t>Theme</a:t>
            </a:r>
            <a:r>
              <a:rPr lang="fr-FR" b="1" i="1" dirty="0"/>
              <a:t> 1</a:t>
            </a:r>
            <a:endParaRPr lang="fr-FR" i="1" dirty="0"/>
          </a:p>
        </p:txBody>
      </p:sp>
    </p:spTree>
    <p:extLst>
      <p:ext uri="{BB962C8B-B14F-4D97-AF65-F5344CB8AC3E}">
        <p14:creationId xmlns:p14="http://schemas.microsoft.com/office/powerpoint/2010/main" val="36933416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9226185"/>
              </p:ext>
            </p:extLst>
          </p:nvPr>
        </p:nvGraphicFramePr>
        <p:xfrm>
          <a:off x="306729" y="500786"/>
          <a:ext cx="6331352" cy="83951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6567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656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90518">
                <a:tc gridSpan="2">
                  <a:txBody>
                    <a:bodyPr/>
                    <a:lstStyle/>
                    <a:p>
                      <a:endParaRPr lang="fr-FR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9275">
                <a:tc>
                  <a:txBody>
                    <a:bodyPr/>
                    <a:lstStyle/>
                    <a:p>
                      <a:pPr algn="ctr"/>
                      <a:r>
                        <a:rPr lang="fr-FR" sz="1300" b="1" dirty="0"/>
                        <a:t>Les </a:t>
                      </a:r>
                      <a:r>
                        <a:rPr lang="fr-FR" sz="1300" b="1" baseline="0" dirty="0"/>
                        <a:t>intentions futures (</a:t>
                      </a:r>
                      <a:r>
                        <a:rPr lang="fr-FR" sz="1300" b="1" i="1" baseline="0" dirty="0"/>
                        <a:t>future intentions</a:t>
                      </a:r>
                      <a:r>
                        <a:rPr lang="fr-FR" sz="1300" b="1" baseline="0" dirty="0"/>
                        <a:t>):</a:t>
                      </a:r>
                      <a:endParaRPr lang="fr-FR" sz="1300" b="1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400" b="1" dirty="0" err="1"/>
                        <a:t>Grammar</a:t>
                      </a:r>
                      <a:r>
                        <a:rPr lang="fr-FR" sz="1400" b="1" dirty="0"/>
                        <a:t>:</a:t>
                      </a:r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94886">
                <a:tc>
                  <a:txBody>
                    <a:bodyPr/>
                    <a:lstStyle/>
                    <a:p>
                      <a:r>
                        <a:rPr lang="fr-FR" sz="1200" b="1" dirty="0"/>
                        <a:t>Expressions de temps:</a:t>
                      </a:r>
                    </a:p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sz="2000" dirty="0"/>
                    </a:p>
                    <a:p>
                      <a:r>
                        <a:rPr lang="fr-FR" sz="1200" b="1" dirty="0"/>
                        <a:t>Les verbes:</a:t>
                      </a:r>
                    </a:p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sz="1200" b="1" dirty="0"/>
                    </a:p>
                    <a:p>
                      <a:endParaRPr lang="fr-FR" sz="1200" b="1" dirty="0"/>
                    </a:p>
                    <a:p>
                      <a:endParaRPr lang="fr-FR" sz="600" dirty="0"/>
                    </a:p>
                    <a:p>
                      <a:r>
                        <a:rPr lang="fr-FR" sz="1200" b="1" dirty="0"/>
                        <a:t>Les intentions:</a:t>
                      </a:r>
                    </a:p>
                    <a:p>
                      <a:endParaRPr lang="fr-FR" sz="1200" dirty="0"/>
                    </a:p>
                    <a:p>
                      <a:endParaRPr lang="fr-FR" sz="1200" dirty="0"/>
                    </a:p>
                    <a:p>
                      <a:endParaRPr lang="fr-FR" sz="1200" dirty="0"/>
                    </a:p>
                    <a:p>
                      <a:endParaRPr lang="fr-FR" sz="1200" dirty="0"/>
                    </a:p>
                    <a:p>
                      <a:endParaRPr lang="fr-FR" sz="1000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fr-FR" sz="1200" b="1" baseline="0" dirty="0" err="1"/>
                        <a:t>Near</a:t>
                      </a:r>
                      <a:r>
                        <a:rPr lang="fr-FR" sz="1200" b="1" baseline="0" dirty="0"/>
                        <a:t> future: </a:t>
                      </a:r>
                      <a:r>
                        <a:rPr lang="fr-FR" sz="1200" b="0" baseline="0" dirty="0" err="1"/>
                        <a:t>it</a:t>
                      </a:r>
                      <a:r>
                        <a:rPr lang="fr-FR" sz="1200" b="0" baseline="0" dirty="0"/>
                        <a:t> </a:t>
                      </a:r>
                      <a:r>
                        <a:rPr lang="fr-FR" sz="1200" b="0" baseline="0" dirty="0" err="1"/>
                        <a:t>is</a:t>
                      </a:r>
                      <a:r>
                        <a:rPr lang="fr-FR" sz="1200" b="0" baseline="0" dirty="0"/>
                        <a:t> </a:t>
                      </a:r>
                      <a:r>
                        <a:rPr lang="fr-FR" sz="1200" b="0" baseline="0" dirty="0" err="1"/>
                        <a:t>used</a:t>
                      </a:r>
                      <a:r>
                        <a:rPr lang="fr-FR" sz="1200" b="0" baseline="0" dirty="0"/>
                        <a:t> to talk about </a:t>
                      </a:r>
                      <a:r>
                        <a:rPr lang="fr-FR" sz="1200" b="0" baseline="0" dirty="0" err="1"/>
                        <a:t>something</a:t>
                      </a:r>
                      <a:r>
                        <a:rPr lang="fr-FR" sz="1200" b="0" baseline="0" dirty="0"/>
                        <a:t> </a:t>
                      </a:r>
                      <a:r>
                        <a:rPr lang="fr-FR" sz="1200" b="0" baseline="0" dirty="0" err="1"/>
                        <a:t>that</a:t>
                      </a:r>
                      <a:r>
                        <a:rPr lang="fr-FR" sz="1200" b="0" baseline="0" dirty="0"/>
                        <a:t> </a:t>
                      </a:r>
                      <a:r>
                        <a:rPr lang="fr-FR" sz="1200" b="1" baseline="0" dirty="0" err="1"/>
                        <a:t>is</a:t>
                      </a:r>
                      <a:r>
                        <a:rPr lang="fr-FR" sz="1200" b="1" baseline="0" dirty="0"/>
                        <a:t> </a:t>
                      </a:r>
                      <a:r>
                        <a:rPr lang="fr-FR" sz="1200" b="1" baseline="0" dirty="0" err="1"/>
                        <a:t>going</a:t>
                      </a:r>
                      <a:r>
                        <a:rPr lang="fr-FR" sz="1200" b="1" baseline="0" dirty="0"/>
                        <a:t> to </a:t>
                      </a:r>
                      <a:r>
                        <a:rPr lang="fr-FR" sz="1200" b="1" baseline="0" dirty="0" err="1"/>
                        <a:t>happen</a:t>
                      </a:r>
                      <a:r>
                        <a:rPr lang="fr-FR" sz="1200" b="0" baseline="0" dirty="0"/>
                        <a:t>.</a:t>
                      </a:r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5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r>
                        <a:rPr lang="fr-FR" sz="1200" baseline="0" dirty="0" err="1"/>
                        <a:t>e.g</a:t>
                      </a:r>
                      <a:r>
                        <a:rPr lang="fr-FR" sz="1200" baseline="0" dirty="0"/>
                        <a:t>. Je vais avoir des enfants.</a:t>
                      </a:r>
                    </a:p>
                    <a:p>
                      <a:pPr>
                        <a:lnSpc>
                          <a:spcPct val="90000"/>
                        </a:lnSpc>
                      </a:pPr>
                      <a:r>
                        <a:rPr lang="fr-FR" sz="1200" i="1" baseline="0" dirty="0"/>
                        <a:t>       (I </a:t>
                      </a:r>
                      <a:r>
                        <a:rPr lang="fr-FR" sz="1200" i="1" baseline="0" dirty="0" err="1"/>
                        <a:t>am</a:t>
                      </a:r>
                      <a:r>
                        <a:rPr lang="fr-FR" sz="1200" i="1" baseline="0" dirty="0"/>
                        <a:t> </a:t>
                      </a:r>
                      <a:r>
                        <a:rPr lang="fr-FR" sz="1200" i="1" baseline="0" dirty="0" err="1"/>
                        <a:t>going</a:t>
                      </a:r>
                      <a:r>
                        <a:rPr lang="fr-FR" sz="1200" i="1" baseline="0" dirty="0"/>
                        <a:t> to have </a:t>
                      </a:r>
                      <a:r>
                        <a:rPr lang="fr-FR" sz="1200" i="1" baseline="0" dirty="0" err="1"/>
                        <a:t>children</a:t>
                      </a:r>
                      <a:r>
                        <a:rPr lang="fr-FR" sz="1200" i="1" baseline="0" dirty="0"/>
                        <a:t>)</a:t>
                      </a:r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500" i="1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r>
                        <a:rPr lang="fr-FR" sz="1200" b="1" baseline="0" dirty="0" err="1"/>
                        <a:t>Near</a:t>
                      </a:r>
                      <a:r>
                        <a:rPr lang="fr-FR" sz="1200" b="1" baseline="0" dirty="0"/>
                        <a:t> future </a:t>
                      </a:r>
                      <a:r>
                        <a:rPr lang="fr-FR" sz="1200" b="1" baseline="0" dirty="0" err="1"/>
                        <a:t>with</a:t>
                      </a:r>
                      <a:r>
                        <a:rPr lang="fr-FR" sz="1200" b="1" baseline="0" dirty="0"/>
                        <a:t> </a:t>
                      </a:r>
                      <a:r>
                        <a:rPr lang="fr-FR" sz="1200" b="1" baseline="0" dirty="0" err="1"/>
                        <a:t>reflexive</a:t>
                      </a:r>
                      <a:r>
                        <a:rPr lang="fr-FR" sz="1200" b="1" baseline="0" dirty="0"/>
                        <a:t> </a:t>
                      </a:r>
                      <a:r>
                        <a:rPr lang="fr-FR" sz="1200" b="1" baseline="0" dirty="0" err="1"/>
                        <a:t>verbs</a:t>
                      </a:r>
                      <a:r>
                        <a:rPr lang="fr-FR" sz="1200" b="1" baseline="0" dirty="0"/>
                        <a:t>:</a:t>
                      </a:r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5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5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5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5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5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5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5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r>
                        <a:rPr lang="fr-FR" sz="1100" baseline="0" dirty="0"/>
                        <a:t>The </a:t>
                      </a:r>
                      <a:r>
                        <a:rPr lang="fr-FR" sz="1100" baseline="0" dirty="0" err="1"/>
                        <a:t>reflexive</a:t>
                      </a:r>
                      <a:r>
                        <a:rPr lang="fr-FR" sz="1100" baseline="0" dirty="0"/>
                        <a:t> </a:t>
                      </a:r>
                      <a:r>
                        <a:rPr lang="fr-FR" sz="1100" baseline="0" dirty="0" err="1"/>
                        <a:t>pronoun</a:t>
                      </a:r>
                      <a:r>
                        <a:rPr lang="fr-FR" sz="1100" baseline="0" dirty="0"/>
                        <a:t> </a:t>
                      </a:r>
                      <a:r>
                        <a:rPr lang="fr-FR" sz="1100" baseline="0" dirty="0" err="1"/>
                        <a:t>goes</a:t>
                      </a:r>
                      <a:r>
                        <a:rPr lang="fr-FR" sz="1100" baseline="0" dirty="0"/>
                        <a:t> </a:t>
                      </a:r>
                      <a:r>
                        <a:rPr lang="fr-FR" sz="1100" baseline="0" dirty="0" err="1"/>
                        <a:t>before</a:t>
                      </a:r>
                      <a:r>
                        <a:rPr lang="fr-FR" sz="1100" baseline="0" dirty="0"/>
                        <a:t> the infinitive</a:t>
                      </a:r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9786">
                <a:tc gridSpan="2">
                  <a:txBody>
                    <a:bodyPr/>
                    <a:lstStyle/>
                    <a:p>
                      <a:pPr algn="ctr"/>
                      <a:r>
                        <a:rPr lang="fr-FR" sz="1400" b="1" dirty="0"/>
                        <a:t>5. </a:t>
                      </a:r>
                      <a:r>
                        <a:rPr lang="fr-FR" sz="1400" b="1" dirty="0" err="1"/>
                        <a:t>Talking</a:t>
                      </a:r>
                      <a:r>
                        <a:rPr lang="fr-FR" sz="1400" b="1" dirty="0"/>
                        <a:t> about </a:t>
                      </a:r>
                      <a:r>
                        <a:rPr lang="fr-FR" sz="1400" b="1" dirty="0" err="1"/>
                        <a:t>past</a:t>
                      </a:r>
                      <a:r>
                        <a:rPr lang="fr-FR" sz="1400" b="1" dirty="0"/>
                        <a:t> </a:t>
                      </a:r>
                      <a:r>
                        <a:rPr lang="fr-FR" sz="1400" b="1" dirty="0" err="1"/>
                        <a:t>events</a:t>
                      </a:r>
                      <a:endParaRPr lang="fr-FR" sz="1400" b="1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r>
                        <a:rPr lang="fr-FR" sz="1400" b="1" dirty="0" err="1"/>
                        <a:t>Grammar</a:t>
                      </a:r>
                      <a:r>
                        <a:rPr lang="fr-FR" sz="1400" b="1" dirty="0"/>
                        <a:t>:</a:t>
                      </a:r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70694">
                <a:tc>
                  <a:txBody>
                    <a:bodyPr/>
                    <a:lstStyle/>
                    <a:p>
                      <a:r>
                        <a:rPr lang="fr-FR" sz="1200" b="1" dirty="0"/>
                        <a:t>Expressions de temps</a:t>
                      </a:r>
                    </a:p>
                    <a:p>
                      <a:endParaRPr lang="fr-FR" sz="500" b="1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05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4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1" dirty="0"/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1" dirty="0"/>
                        <a:t>Les verbes et participes passés: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1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1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800" b="0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fr-FR" sz="1050" b="0" dirty="0"/>
                        <a:t>Use the French </a:t>
                      </a:r>
                      <a:r>
                        <a:rPr lang="fr-FR" sz="1050" b="0" i="1" dirty="0"/>
                        <a:t>Passé-composé</a:t>
                      </a:r>
                      <a:r>
                        <a:rPr lang="fr-FR" sz="1050" b="0" dirty="0"/>
                        <a:t> to </a:t>
                      </a:r>
                      <a:r>
                        <a:rPr lang="fr-FR" sz="1050" b="0" dirty="0" err="1"/>
                        <a:t>speak</a:t>
                      </a:r>
                      <a:r>
                        <a:rPr lang="fr-FR" sz="1050" b="0" dirty="0"/>
                        <a:t> of </a:t>
                      </a:r>
                      <a:r>
                        <a:rPr lang="fr-FR" sz="1050" b="0" dirty="0" err="1"/>
                        <a:t>past</a:t>
                      </a:r>
                      <a:r>
                        <a:rPr lang="fr-FR" sz="1050" b="0" dirty="0"/>
                        <a:t> </a:t>
                      </a:r>
                      <a:r>
                        <a:rPr lang="fr-FR" sz="1050" b="0" dirty="0" err="1"/>
                        <a:t>events</a:t>
                      </a:r>
                      <a:r>
                        <a:rPr lang="fr-FR" sz="1050" b="0" dirty="0"/>
                        <a:t> </a:t>
                      </a:r>
                      <a:r>
                        <a:rPr lang="fr-FR" sz="1050" b="0" dirty="0" err="1"/>
                        <a:t>that</a:t>
                      </a:r>
                      <a:r>
                        <a:rPr lang="fr-FR" sz="1050" b="0" dirty="0"/>
                        <a:t> </a:t>
                      </a:r>
                      <a:r>
                        <a:rPr lang="fr-FR" sz="1050" b="0" dirty="0" err="1"/>
                        <a:t>did</a:t>
                      </a:r>
                      <a:r>
                        <a:rPr lang="fr-FR" sz="1050" b="0" dirty="0"/>
                        <a:t> not </a:t>
                      </a:r>
                      <a:r>
                        <a:rPr lang="fr-FR" sz="1050" b="0" dirty="0" err="1"/>
                        <a:t>repeat</a:t>
                      </a:r>
                      <a:r>
                        <a:rPr lang="fr-FR" sz="1050" b="0" dirty="0"/>
                        <a:t> and </a:t>
                      </a:r>
                      <a:r>
                        <a:rPr lang="fr-FR" sz="1050" b="0" dirty="0" err="1"/>
                        <a:t>were</a:t>
                      </a:r>
                      <a:r>
                        <a:rPr lang="fr-FR" sz="1050" b="0" dirty="0"/>
                        <a:t> not a </a:t>
                      </a:r>
                      <a:r>
                        <a:rPr lang="fr-FR" sz="1050" b="0" dirty="0" err="1"/>
                        <a:t>regular</a:t>
                      </a:r>
                      <a:r>
                        <a:rPr lang="fr-FR" sz="1050" b="0" dirty="0"/>
                        <a:t> occurrence. The Passé-composé </a:t>
                      </a:r>
                      <a:r>
                        <a:rPr lang="fr-FR" sz="1050" b="0" dirty="0" err="1"/>
                        <a:t>is</a:t>
                      </a:r>
                      <a:r>
                        <a:rPr lang="fr-FR" sz="1050" b="0" dirty="0"/>
                        <a:t> a compound </a:t>
                      </a:r>
                      <a:r>
                        <a:rPr lang="fr-FR" sz="1050" b="0" dirty="0" err="1"/>
                        <a:t>tense</a:t>
                      </a:r>
                      <a:r>
                        <a:rPr lang="fr-FR" sz="1050" b="0" dirty="0"/>
                        <a:t> </a:t>
                      </a:r>
                      <a:r>
                        <a:rPr lang="fr-FR" sz="1050" b="0" dirty="0" err="1"/>
                        <a:t>always</a:t>
                      </a:r>
                      <a:r>
                        <a:rPr lang="fr-FR" sz="1050" b="0" dirty="0"/>
                        <a:t> made out of 2 parts. The first part </a:t>
                      </a:r>
                      <a:r>
                        <a:rPr lang="fr-FR" sz="1050" b="0" dirty="0" err="1"/>
                        <a:t>usually</a:t>
                      </a:r>
                      <a:r>
                        <a:rPr lang="fr-FR" sz="1050" b="0" dirty="0"/>
                        <a:t> the </a:t>
                      </a:r>
                      <a:r>
                        <a:rPr lang="fr-FR" sz="1050" b="0" dirty="0" err="1"/>
                        <a:t>verb</a:t>
                      </a:r>
                      <a:r>
                        <a:rPr lang="fr-FR" sz="1050" b="0" dirty="0"/>
                        <a:t> </a:t>
                      </a:r>
                      <a:r>
                        <a:rPr lang="fr-FR" sz="1050" b="0" i="1" dirty="0"/>
                        <a:t>Avoir </a:t>
                      </a:r>
                      <a:r>
                        <a:rPr lang="fr-FR" sz="1050" b="0" dirty="0"/>
                        <a:t>in the </a:t>
                      </a:r>
                      <a:r>
                        <a:rPr lang="fr-FR" sz="1050" b="0" dirty="0" err="1"/>
                        <a:t>present</a:t>
                      </a:r>
                      <a:r>
                        <a:rPr lang="fr-FR" sz="1050" b="0" dirty="0"/>
                        <a:t> </a:t>
                      </a:r>
                      <a:r>
                        <a:rPr lang="fr-FR" sz="1050" b="0" dirty="0" err="1"/>
                        <a:t>tense</a:t>
                      </a:r>
                      <a:r>
                        <a:rPr lang="fr-FR" sz="1050" b="0" dirty="0"/>
                        <a:t>. </a:t>
                      </a:r>
                      <a:r>
                        <a:rPr lang="fr-FR" sz="1050" b="0" dirty="0" err="1"/>
                        <a:t>However</a:t>
                      </a:r>
                      <a:r>
                        <a:rPr lang="fr-FR" sz="1050" b="0" dirty="0"/>
                        <a:t> </a:t>
                      </a:r>
                      <a:r>
                        <a:rPr lang="fr-FR" sz="1050" b="0" dirty="0" err="1"/>
                        <a:t>reflexive</a:t>
                      </a:r>
                      <a:r>
                        <a:rPr lang="fr-FR" sz="1050" b="0" dirty="0"/>
                        <a:t> </a:t>
                      </a:r>
                      <a:r>
                        <a:rPr lang="fr-FR" sz="1050" b="0" dirty="0" err="1"/>
                        <a:t>verbs</a:t>
                      </a:r>
                      <a:r>
                        <a:rPr lang="fr-FR" sz="1050" b="0" dirty="0"/>
                        <a:t> and the 14 MRS VANDESTRAMP </a:t>
                      </a:r>
                      <a:r>
                        <a:rPr lang="fr-FR" sz="1050" b="0" dirty="0" err="1"/>
                        <a:t>verbs</a:t>
                      </a:r>
                      <a:r>
                        <a:rPr lang="fr-FR" sz="1050" b="0" dirty="0"/>
                        <a:t> </a:t>
                      </a:r>
                      <a:r>
                        <a:rPr lang="fr-FR" sz="1050" b="0" dirty="0" err="1"/>
                        <a:t>take</a:t>
                      </a:r>
                      <a:r>
                        <a:rPr lang="fr-FR" sz="1050" b="0" dirty="0"/>
                        <a:t> </a:t>
                      </a:r>
                      <a:r>
                        <a:rPr lang="fr-FR" sz="1050" b="0" i="1" dirty="0"/>
                        <a:t>Être.</a:t>
                      </a:r>
                      <a:r>
                        <a:rPr lang="fr-FR" sz="1050" b="0" dirty="0"/>
                        <a:t> The second part </a:t>
                      </a:r>
                      <a:r>
                        <a:rPr lang="fr-FR" sz="1050" b="0" dirty="0" err="1"/>
                        <a:t>is</a:t>
                      </a:r>
                      <a:r>
                        <a:rPr lang="fr-FR" sz="1050" b="0" dirty="0"/>
                        <a:t> the </a:t>
                      </a:r>
                      <a:r>
                        <a:rPr lang="fr-FR" sz="1050" b="0" dirty="0" err="1"/>
                        <a:t>past</a:t>
                      </a:r>
                      <a:r>
                        <a:rPr lang="fr-FR" sz="1050" b="0" dirty="0"/>
                        <a:t> </a:t>
                      </a:r>
                      <a:r>
                        <a:rPr lang="fr-FR" sz="1050" b="0" dirty="0" err="1"/>
                        <a:t>participle</a:t>
                      </a:r>
                      <a:r>
                        <a:rPr lang="fr-FR" sz="1050" b="0" dirty="0"/>
                        <a:t> </a:t>
                      </a:r>
                      <a:r>
                        <a:rPr lang="fr-FR" sz="1050" b="0" dirty="0" err="1"/>
                        <a:t>usually</a:t>
                      </a:r>
                      <a:r>
                        <a:rPr lang="fr-FR" sz="1050" b="0" dirty="0"/>
                        <a:t> </a:t>
                      </a:r>
                      <a:r>
                        <a:rPr lang="fr-FR" sz="1050" b="0" dirty="0" err="1"/>
                        <a:t>ending</a:t>
                      </a:r>
                      <a:r>
                        <a:rPr lang="fr-FR" sz="1050" b="0" dirty="0"/>
                        <a:t> </a:t>
                      </a:r>
                      <a:r>
                        <a:rPr lang="fr-FR" sz="1050" b="0" i="1" dirty="0"/>
                        <a:t>–é </a:t>
                      </a:r>
                      <a:r>
                        <a:rPr lang="fr-FR" sz="1050" b="0" dirty="0"/>
                        <a:t>for </a:t>
                      </a:r>
                      <a:r>
                        <a:rPr lang="fr-FR" sz="1050" b="0" i="1" dirty="0"/>
                        <a:t>–er </a:t>
                      </a:r>
                      <a:r>
                        <a:rPr lang="fr-FR" sz="1050" b="0" dirty="0" err="1"/>
                        <a:t>verbs</a:t>
                      </a:r>
                      <a:r>
                        <a:rPr lang="fr-FR" sz="1050" b="0" dirty="0"/>
                        <a:t>, </a:t>
                      </a:r>
                      <a:r>
                        <a:rPr lang="fr-FR" sz="1050" b="0" i="1" dirty="0"/>
                        <a:t>-i</a:t>
                      </a:r>
                      <a:r>
                        <a:rPr lang="fr-FR" sz="1050" b="0" dirty="0"/>
                        <a:t> for </a:t>
                      </a:r>
                      <a:r>
                        <a:rPr lang="fr-FR" sz="1050" b="0" i="1" dirty="0"/>
                        <a:t>–</a:t>
                      </a:r>
                      <a:r>
                        <a:rPr lang="fr-FR" sz="1050" b="0" i="1" dirty="0" err="1"/>
                        <a:t>ir</a:t>
                      </a:r>
                      <a:r>
                        <a:rPr lang="fr-FR" sz="1050" b="0" i="1" dirty="0"/>
                        <a:t> </a:t>
                      </a:r>
                      <a:r>
                        <a:rPr lang="fr-FR" sz="1050" b="0" dirty="0" err="1"/>
                        <a:t>verbs</a:t>
                      </a:r>
                      <a:r>
                        <a:rPr lang="fr-FR" sz="1050" b="0" dirty="0"/>
                        <a:t> and </a:t>
                      </a:r>
                      <a:r>
                        <a:rPr lang="fr-FR" sz="1050" b="0" i="1" dirty="0"/>
                        <a:t>–u</a:t>
                      </a:r>
                      <a:r>
                        <a:rPr lang="fr-FR" sz="1050" b="0" dirty="0"/>
                        <a:t> for </a:t>
                      </a:r>
                      <a:r>
                        <a:rPr lang="fr-FR" sz="1050" b="0" i="1" dirty="0"/>
                        <a:t>–re </a:t>
                      </a:r>
                      <a:r>
                        <a:rPr lang="fr-FR" sz="1050" b="0" dirty="0" err="1"/>
                        <a:t>verbs</a:t>
                      </a:r>
                      <a:r>
                        <a:rPr lang="fr-FR" sz="1050" b="0" dirty="0"/>
                        <a:t>.</a:t>
                      </a:r>
                      <a:endParaRPr lang="fr-FR" sz="1050" b="1" dirty="0"/>
                    </a:p>
                    <a:p>
                      <a:endParaRPr lang="fr-FR" sz="1200" baseline="0" dirty="0"/>
                    </a:p>
                    <a:p>
                      <a:endParaRPr lang="fr-FR" sz="1200" baseline="0" dirty="0"/>
                    </a:p>
                    <a:p>
                      <a:endParaRPr lang="fr-FR" sz="1200" baseline="0" dirty="0"/>
                    </a:p>
                    <a:p>
                      <a:endParaRPr lang="fr-FR" sz="1200" baseline="0" dirty="0"/>
                    </a:p>
                    <a:p>
                      <a:endParaRPr lang="fr-FR" sz="1200" baseline="0" dirty="0"/>
                    </a:p>
                    <a:p>
                      <a:endParaRPr lang="fr-FR" sz="1400" baseline="0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2338020" y="500788"/>
            <a:ext cx="323351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600" b="1"/>
              <a:t>4. </a:t>
            </a:r>
            <a:r>
              <a:rPr lang="fr-FR" sz="1600" b="1" dirty="0" err="1"/>
              <a:t>Talking</a:t>
            </a:r>
            <a:r>
              <a:rPr lang="fr-FR" sz="1600" b="1" dirty="0"/>
              <a:t> about plans for the future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440703"/>
              </p:ext>
            </p:extLst>
          </p:nvPr>
        </p:nvGraphicFramePr>
        <p:xfrm>
          <a:off x="434084" y="1473338"/>
          <a:ext cx="2875079" cy="9729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50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l’année prochaine (</a:t>
                      </a:r>
                      <a:r>
                        <a:rPr lang="fr-FR" sz="1200" b="0" i="1" noProof="0" dirty="0" err="1">
                          <a:solidFill>
                            <a:schemeClr val="tx1"/>
                          </a:solidFill>
                        </a:rPr>
                        <a:t>next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fr-FR" sz="1200" b="0" i="1" noProof="0" dirty="0" err="1">
                          <a:solidFill>
                            <a:schemeClr val="tx1"/>
                          </a:solidFill>
                        </a:rPr>
                        <a:t>year</a:t>
                      </a: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après mes examens (</a:t>
                      </a:r>
                      <a:r>
                        <a:rPr lang="fr-FR" sz="1200" b="0" i="1" noProof="0" dirty="0" err="1">
                          <a:solidFill>
                            <a:schemeClr val="tx1"/>
                          </a:solidFill>
                        </a:rPr>
                        <a:t>after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fr-FR" sz="1200" b="0" i="1" noProof="0" dirty="0" err="1">
                          <a:solidFill>
                            <a:schemeClr val="tx1"/>
                          </a:solidFill>
                        </a:rPr>
                        <a:t>my</a:t>
                      </a:r>
                      <a:r>
                        <a:rPr lang="fr-FR" sz="1200" b="0" i="1" baseline="0" noProof="0" dirty="0">
                          <a:solidFill>
                            <a:schemeClr val="tx1"/>
                          </a:solidFill>
                        </a:rPr>
                        <a:t> exams</a:t>
                      </a: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fr-FR" sz="1200" b="0" noProof="0" dirty="0">
                        <a:solidFill>
                          <a:schemeClr val="tx1"/>
                        </a:solidFill>
                      </a:endParaRP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dans un an (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in a </a:t>
                      </a:r>
                      <a:r>
                        <a:rPr lang="fr-FR" sz="1200" b="0" i="1" noProof="0" dirty="0" err="1">
                          <a:solidFill>
                            <a:schemeClr val="tx1"/>
                          </a:solidFill>
                        </a:rPr>
                        <a:t>year</a:t>
                      </a: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dans deux ans (in </a:t>
                      </a:r>
                      <a:r>
                        <a:rPr lang="fr-FR" sz="1200" b="0" noProof="0" dirty="0" err="1">
                          <a:solidFill>
                            <a:schemeClr val="tx1"/>
                          </a:solidFill>
                        </a:rPr>
                        <a:t>two</a:t>
                      </a: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fr-FR" sz="1200" b="0" noProof="0" dirty="0" err="1">
                          <a:solidFill>
                            <a:schemeClr val="tx1"/>
                          </a:solidFill>
                        </a:rPr>
                        <a:t>years</a:t>
                      </a: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à l’avenir (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in the future</a:t>
                      </a: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plus tard (</a:t>
                      </a:r>
                      <a:r>
                        <a:rPr lang="fr-FR" sz="1200" b="0" i="1" noProof="0" dirty="0" err="1">
                          <a:solidFill>
                            <a:schemeClr val="tx1"/>
                          </a:solidFill>
                        </a:rPr>
                        <a:t>later</a:t>
                      </a: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22" name="Table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7953619"/>
              </p:ext>
            </p:extLst>
          </p:nvPr>
        </p:nvGraphicFramePr>
        <p:xfrm>
          <a:off x="379014" y="6399053"/>
          <a:ext cx="2930818" cy="7498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3081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21023">
                <a:tc>
                  <a:txBody>
                    <a:bodyPr/>
                    <a:lstStyle/>
                    <a:p>
                      <a:pPr marL="171450" indent="-171450">
                        <a:lnSpc>
                          <a:spcPct val="9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fr-FR" sz="1200" b="0" baseline="0" dirty="0">
                          <a:solidFill>
                            <a:schemeClr val="tx1"/>
                          </a:solidFill>
                        </a:rPr>
                        <a:t>hier / hier soir (</a:t>
                      </a:r>
                      <a:r>
                        <a:rPr lang="fr-FR" sz="1200" b="0" i="1" baseline="0" dirty="0" err="1">
                          <a:solidFill>
                            <a:schemeClr val="tx1"/>
                          </a:solidFill>
                        </a:rPr>
                        <a:t>yesterday</a:t>
                      </a:r>
                      <a:r>
                        <a:rPr lang="fr-FR" sz="1200" b="0" i="1" baseline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fr-FR" sz="1200" b="0" i="1" baseline="0" dirty="0" err="1">
                          <a:solidFill>
                            <a:schemeClr val="tx1"/>
                          </a:solidFill>
                        </a:rPr>
                        <a:t>evening</a:t>
                      </a:r>
                      <a:r>
                        <a:rPr lang="fr-FR" sz="1200" b="0" baseline="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 marL="171450" indent="-171450">
                        <a:lnSpc>
                          <a:spcPct val="9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fr-FR" sz="1200" b="0" baseline="0" dirty="0">
                          <a:solidFill>
                            <a:schemeClr val="tx1"/>
                          </a:solidFill>
                        </a:rPr>
                        <a:t>à 20 heures </a:t>
                      </a:r>
                      <a:r>
                        <a:rPr lang="fr-FR" sz="1200" b="0" i="1" baseline="0" dirty="0">
                          <a:solidFill>
                            <a:schemeClr val="tx1"/>
                          </a:solidFill>
                        </a:rPr>
                        <a:t>(at 8pm)</a:t>
                      </a:r>
                    </a:p>
                    <a:p>
                      <a:pPr marL="171450" indent="-171450">
                        <a:lnSpc>
                          <a:spcPct val="9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fr-FR" sz="1200" b="0" baseline="0" dirty="0">
                          <a:solidFill>
                            <a:schemeClr val="tx1"/>
                          </a:solidFill>
                        </a:rPr>
                        <a:t>la semaine dernière (</a:t>
                      </a:r>
                      <a:r>
                        <a:rPr lang="fr-FR" sz="1200" b="0" i="1" baseline="0" dirty="0">
                          <a:solidFill>
                            <a:schemeClr val="tx1"/>
                          </a:solidFill>
                        </a:rPr>
                        <a:t>last </a:t>
                      </a:r>
                      <a:r>
                        <a:rPr lang="fr-FR" sz="1200" b="0" i="1" baseline="0" dirty="0" err="1">
                          <a:solidFill>
                            <a:schemeClr val="tx1"/>
                          </a:solidFill>
                        </a:rPr>
                        <a:t>week</a:t>
                      </a:r>
                      <a:r>
                        <a:rPr lang="fr-FR" sz="1200" b="0" baseline="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 marL="171450" indent="-171450">
                        <a:lnSpc>
                          <a:spcPct val="9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fr-FR" sz="1200" b="0" baseline="0" dirty="0">
                          <a:solidFill>
                            <a:schemeClr val="tx1"/>
                          </a:solidFill>
                        </a:rPr>
                        <a:t>Il y a trois jours </a:t>
                      </a:r>
                      <a:r>
                        <a:rPr lang="fr-FR" sz="1200" b="0" i="1" baseline="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fr-FR" sz="1200" b="0" i="1" baseline="0" dirty="0" err="1">
                          <a:solidFill>
                            <a:schemeClr val="tx1"/>
                          </a:solidFill>
                        </a:rPr>
                        <a:t>three</a:t>
                      </a:r>
                      <a:r>
                        <a:rPr lang="fr-FR" sz="1200" b="0" i="1" baseline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fr-FR" sz="1200" b="0" i="1" baseline="0" dirty="0" err="1">
                          <a:solidFill>
                            <a:schemeClr val="tx1"/>
                          </a:solidFill>
                        </a:rPr>
                        <a:t>days</a:t>
                      </a:r>
                      <a:r>
                        <a:rPr lang="fr-FR" sz="1200" b="0" i="1" baseline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fr-FR" sz="1200" b="0" i="1" baseline="0" dirty="0" err="1">
                          <a:solidFill>
                            <a:schemeClr val="tx1"/>
                          </a:solidFill>
                        </a:rPr>
                        <a:t>ago</a:t>
                      </a:r>
                      <a:r>
                        <a:rPr lang="fr-FR" sz="1200" b="0" i="1" baseline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fr-FR" sz="1200" b="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423476" y="2769057"/>
            <a:ext cx="2868640" cy="1736629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fr-FR" sz="1200" dirty="0"/>
              <a:t>aller à l’université (</a:t>
            </a:r>
            <a:r>
              <a:rPr lang="fr-FR" sz="1200" i="1" dirty="0"/>
              <a:t>to go to </a:t>
            </a:r>
            <a:r>
              <a:rPr lang="fr-FR" sz="1200" i="1" dirty="0" err="1"/>
              <a:t>university</a:t>
            </a:r>
            <a:r>
              <a:rPr lang="fr-FR" sz="1200" dirty="0"/>
              <a:t>)</a:t>
            </a:r>
          </a:p>
          <a:p>
            <a:pPr>
              <a:lnSpc>
                <a:spcPct val="90000"/>
              </a:lnSpc>
            </a:pPr>
            <a:r>
              <a:rPr lang="fr-FR" sz="1200" dirty="0"/>
              <a:t>avoir des enfants (</a:t>
            </a:r>
            <a:r>
              <a:rPr lang="fr-FR" sz="1200" i="1" dirty="0"/>
              <a:t>to have </a:t>
            </a:r>
            <a:r>
              <a:rPr lang="fr-FR" sz="1200" i="1" dirty="0" err="1"/>
              <a:t>children</a:t>
            </a:r>
            <a:r>
              <a:rPr lang="fr-FR" sz="1200" dirty="0"/>
              <a:t>)</a:t>
            </a:r>
          </a:p>
          <a:p>
            <a:pPr>
              <a:lnSpc>
                <a:spcPct val="90000"/>
              </a:lnSpc>
            </a:pPr>
            <a:r>
              <a:rPr lang="fr-FR" sz="1050" dirty="0"/>
              <a:t>continuer ses études (</a:t>
            </a:r>
            <a:r>
              <a:rPr lang="fr-FR" sz="1050" i="1" dirty="0"/>
              <a:t>to continue </a:t>
            </a:r>
            <a:r>
              <a:rPr lang="fr-FR" sz="1050" i="1" dirty="0" err="1"/>
              <a:t>one’s</a:t>
            </a:r>
            <a:r>
              <a:rPr lang="fr-FR" sz="1050" i="1" dirty="0"/>
              <a:t> </a:t>
            </a:r>
            <a:r>
              <a:rPr lang="fr-FR" sz="1050" i="1" dirty="0" err="1"/>
              <a:t>studies</a:t>
            </a:r>
            <a:r>
              <a:rPr lang="fr-FR" sz="1050" dirty="0"/>
              <a:t>) </a:t>
            </a:r>
          </a:p>
          <a:p>
            <a:pPr>
              <a:lnSpc>
                <a:spcPct val="90000"/>
              </a:lnSpc>
            </a:pPr>
            <a:r>
              <a:rPr lang="fr-FR" sz="1200" dirty="0"/>
              <a:t>déménager (</a:t>
            </a:r>
            <a:r>
              <a:rPr lang="fr-FR" sz="1200" i="1" dirty="0"/>
              <a:t>to move out</a:t>
            </a:r>
            <a:r>
              <a:rPr lang="fr-FR" sz="1200" dirty="0"/>
              <a:t>)</a:t>
            </a:r>
          </a:p>
          <a:p>
            <a:pPr>
              <a:lnSpc>
                <a:spcPct val="90000"/>
              </a:lnSpc>
            </a:pPr>
            <a:r>
              <a:rPr lang="fr-FR" sz="1200" dirty="0"/>
              <a:t>divorcer (</a:t>
            </a:r>
            <a:r>
              <a:rPr lang="fr-FR" sz="1200" i="1" dirty="0"/>
              <a:t>to </a:t>
            </a:r>
            <a:r>
              <a:rPr lang="fr-FR" sz="1200" i="1" dirty="0" err="1"/>
              <a:t>get</a:t>
            </a:r>
            <a:r>
              <a:rPr lang="fr-FR" sz="1200" i="1" dirty="0"/>
              <a:t> </a:t>
            </a:r>
            <a:r>
              <a:rPr lang="fr-FR" sz="1200" i="1" dirty="0" err="1"/>
              <a:t>divorced</a:t>
            </a:r>
            <a:r>
              <a:rPr lang="fr-FR" sz="1200" dirty="0"/>
              <a:t>)</a:t>
            </a:r>
          </a:p>
          <a:p>
            <a:pPr>
              <a:lnSpc>
                <a:spcPct val="90000"/>
              </a:lnSpc>
            </a:pPr>
            <a:r>
              <a:rPr lang="fr-FR" sz="1200" dirty="0"/>
              <a:t>emménager avec (</a:t>
            </a:r>
            <a:r>
              <a:rPr lang="fr-FR" sz="1200" i="1" dirty="0"/>
              <a:t>to move in </a:t>
            </a:r>
            <a:r>
              <a:rPr lang="fr-FR" sz="1200" i="1" dirty="0" err="1"/>
              <a:t>with</a:t>
            </a:r>
            <a:r>
              <a:rPr lang="fr-FR" sz="1200" dirty="0"/>
              <a:t>)</a:t>
            </a:r>
          </a:p>
          <a:p>
            <a:pPr>
              <a:lnSpc>
                <a:spcPct val="90000"/>
              </a:lnSpc>
            </a:pPr>
            <a:r>
              <a:rPr lang="fr-FR" sz="1200" dirty="0"/>
              <a:t>habiter (</a:t>
            </a:r>
            <a:r>
              <a:rPr lang="fr-FR" sz="1200" i="1" dirty="0"/>
              <a:t>to live</a:t>
            </a:r>
            <a:r>
              <a:rPr lang="fr-FR" sz="1200" dirty="0"/>
              <a:t>)</a:t>
            </a:r>
          </a:p>
          <a:p>
            <a:pPr>
              <a:lnSpc>
                <a:spcPct val="90000"/>
              </a:lnSpc>
            </a:pPr>
            <a:r>
              <a:rPr lang="fr-FR" sz="1200" dirty="0"/>
              <a:t>passer ses examens (</a:t>
            </a:r>
            <a:r>
              <a:rPr lang="fr-FR" sz="1200" i="1" dirty="0"/>
              <a:t>to </a:t>
            </a:r>
            <a:r>
              <a:rPr lang="fr-FR" sz="1200" i="1" dirty="0" err="1"/>
              <a:t>take</a:t>
            </a:r>
            <a:r>
              <a:rPr lang="fr-FR" sz="1200" i="1" dirty="0"/>
              <a:t> </a:t>
            </a:r>
            <a:r>
              <a:rPr lang="fr-FR" sz="1200" i="1" dirty="0" err="1"/>
              <a:t>one’s</a:t>
            </a:r>
            <a:r>
              <a:rPr lang="fr-FR" sz="1200" i="1" dirty="0"/>
              <a:t> exams</a:t>
            </a:r>
            <a:r>
              <a:rPr lang="fr-FR" sz="1200" dirty="0"/>
              <a:t>)</a:t>
            </a:r>
          </a:p>
          <a:p>
            <a:pPr>
              <a:lnSpc>
                <a:spcPct val="90000"/>
              </a:lnSpc>
            </a:pPr>
            <a:r>
              <a:rPr lang="fr-FR" sz="1200" dirty="0"/>
              <a:t>se marier (</a:t>
            </a:r>
            <a:r>
              <a:rPr lang="fr-FR" sz="1200" i="1" dirty="0"/>
              <a:t>to </a:t>
            </a:r>
            <a:r>
              <a:rPr lang="fr-FR" sz="1200" i="1" dirty="0" err="1"/>
              <a:t>get</a:t>
            </a:r>
            <a:r>
              <a:rPr lang="fr-FR" sz="1200" i="1" dirty="0"/>
              <a:t> </a:t>
            </a:r>
            <a:r>
              <a:rPr lang="fr-FR" sz="1200" i="1" dirty="0" err="1"/>
              <a:t>married</a:t>
            </a:r>
            <a:r>
              <a:rPr lang="fr-FR" sz="1200" dirty="0"/>
              <a:t>)</a:t>
            </a:r>
          </a:p>
          <a:p>
            <a:pPr>
              <a:lnSpc>
                <a:spcPct val="90000"/>
              </a:lnSpc>
            </a:pPr>
            <a:r>
              <a:rPr lang="fr-FR" sz="1200" dirty="0"/>
              <a:t>vivre (</a:t>
            </a:r>
            <a:r>
              <a:rPr lang="fr-FR" sz="1200" i="1" dirty="0"/>
              <a:t>to live</a:t>
            </a:r>
            <a:r>
              <a:rPr lang="fr-FR" sz="1200" dirty="0"/>
              <a:t>)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3755198" y="2399792"/>
            <a:ext cx="1363287" cy="1157433"/>
          </a:xfrm>
          <a:prstGeom prst="roundRect">
            <a:avLst/>
          </a:prstGeom>
          <a:solidFill>
            <a:schemeClr val="bg1"/>
          </a:solidFill>
          <a:ln w="38100" cmpd="sng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</a:pPr>
            <a:r>
              <a:rPr lang="fr-FR" sz="1200" b="1" u="sng" dirty="0">
                <a:solidFill>
                  <a:srgbClr val="800000"/>
                </a:solidFill>
              </a:rPr>
              <a:t>ALLER</a:t>
            </a:r>
          </a:p>
          <a:p>
            <a:pPr algn="ctr">
              <a:lnSpc>
                <a:spcPct val="80000"/>
              </a:lnSpc>
            </a:pPr>
            <a:endParaRPr lang="fr-FR" sz="700" b="1" u="sng" dirty="0">
              <a:solidFill>
                <a:schemeClr val="accent2">
                  <a:lumMod val="75000"/>
                </a:schemeClr>
              </a:solidFill>
            </a:endParaRPr>
          </a:p>
          <a:p>
            <a:pPr>
              <a:lnSpc>
                <a:spcPct val="80000"/>
              </a:lnSpc>
            </a:pPr>
            <a:r>
              <a:rPr lang="fr-FR" sz="1200" b="1" dirty="0">
                <a:solidFill>
                  <a:srgbClr val="000000"/>
                </a:solidFill>
              </a:rPr>
              <a:t>je 	  </a:t>
            </a:r>
            <a:r>
              <a:rPr lang="fr-FR" sz="1200" b="1" i="1" dirty="0">
                <a:solidFill>
                  <a:srgbClr val="800000"/>
                </a:solidFill>
              </a:rPr>
              <a:t>vais</a:t>
            </a:r>
          </a:p>
          <a:p>
            <a:pPr>
              <a:lnSpc>
                <a:spcPct val="80000"/>
              </a:lnSpc>
            </a:pPr>
            <a:r>
              <a:rPr lang="fr-FR" sz="1200" b="1" dirty="0">
                <a:solidFill>
                  <a:srgbClr val="000000"/>
                </a:solidFill>
              </a:rPr>
              <a:t>tu 	  </a:t>
            </a:r>
            <a:r>
              <a:rPr lang="fr-FR" sz="1200" b="1" i="1" dirty="0">
                <a:solidFill>
                  <a:srgbClr val="800000"/>
                </a:solidFill>
              </a:rPr>
              <a:t>vas</a:t>
            </a:r>
          </a:p>
          <a:p>
            <a:pPr>
              <a:lnSpc>
                <a:spcPct val="80000"/>
              </a:lnSpc>
            </a:pPr>
            <a:r>
              <a:rPr lang="fr-FR" sz="1200" b="1" dirty="0">
                <a:solidFill>
                  <a:srgbClr val="000000"/>
                </a:solidFill>
              </a:rPr>
              <a:t>il/elle	  </a:t>
            </a:r>
            <a:r>
              <a:rPr lang="fr-FR" sz="1200" b="1" i="1" dirty="0">
                <a:solidFill>
                  <a:srgbClr val="800000"/>
                </a:solidFill>
              </a:rPr>
              <a:t>va</a:t>
            </a:r>
          </a:p>
          <a:p>
            <a:pPr>
              <a:lnSpc>
                <a:spcPct val="80000"/>
              </a:lnSpc>
            </a:pPr>
            <a:r>
              <a:rPr lang="fr-FR" sz="1200" b="1" dirty="0">
                <a:solidFill>
                  <a:srgbClr val="000000"/>
                </a:solidFill>
              </a:rPr>
              <a:t>nous 	  </a:t>
            </a:r>
            <a:r>
              <a:rPr lang="fr-FR" sz="1200" b="1" i="1" dirty="0">
                <a:solidFill>
                  <a:srgbClr val="800000"/>
                </a:solidFill>
              </a:rPr>
              <a:t>allons</a:t>
            </a:r>
          </a:p>
          <a:p>
            <a:pPr>
              <a:lnSpc>
                <a:spcPct val="80000"/>
              </a:lnSpc>
            </a:pPr>
            <a:r>
              <a:rPr lang="fr-FR" sz="1200" b="1" dirty="0">
                <a:solidFill>
                  <a:srgbClr val="000000"/>
                </a:solidFill>
              </a:rPr>
              <a:t>vous 	  </a:t>
            </a:r>
            <a:r>
              <a:rPr lang="fr-FR" sz="1200" b="1" i="1" dirty="0">
                <a:solidFill>
                  <a:srgbClr val="800000"/>
                </a:solidFill>
              </a:rPr>
              <a:t>allez</a:t>
            </a:r>
          </a:p>
          <a:p>
            <a:pPr>
              <a:lnSpc>
                <a:spcPct val="80000"/>
              </a:lnSpc>
            </a:pPr>
            <a:r>
              <a:rPr lang="fr-FR" sz="1200" b="1" dirty="0">
                <a:solidFill>
                  <a:srgbClr val="000000"/>
                </a:solidFill>
              </a:rPr>
              <a:t>ils/elles </a:t>
            </a:r>
            <a:r>
              <a:rPr lang="fr-FR" sz="1200" b="1" i="1" dirty="0">
                <a:solidFill>
                  <a:srgbClr val="800000"/>
                </a:solidFill>
              </a:rPr>
              <a:t>vont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23475" y="4792110"/>
            <a:ext cx="2841895" cy="92333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12700" cmpd="sng"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fr-FR" sz="1200" dirty="0"/>
              <a:t>Je vais + </a:t>
            </a:r>
            <a:r>
              <a:rPr lang="fr-FR" sz="1200" dirty="0" err="1"/>
              <a:t>V.inf</a:t>
            </a:r>
            <a:r>
              <a:rPr lang="fr-FR" sz="1200" dirty="0"/>
              <a:t>. (</a:t>
            </a:r>
            <a:r>
              <a:rPr lang="fr-FR" sz="1200" i="1" dirty="0"/>
              <a:t>I </a:t>
            </a:r>
            <a:r>
              <a:rPr lang="fr-FR" sz="1200" i="1" dirty="0" err="1"/>
              <a:t>am</a:t>
            </a:r>
            <a:r>
              <a:rPr lang="fr-FR" sz="1200" i="1" dirty="0"/>
              <a:t> </a:t>
            </a:r>
            <a:r>
              <a:rPr lang="fr-FR" sz="1200" i="1" dirty="0" err="1"/>
              <a:t>going</a:t>
            </a:r>
            <a:r>
              <a:rPr lang="fr-FR" sz="1200" i="1" dirty="0"/>
              <a:t> to</a:t>
            </a:r>
            <a:r>
              <a:rPr lang="is-IS" sz="1200" i="1" dirty="0"/>
              <a:t>…</a:t>
            </a:r>
            <a:r>
              <a:rPr lang="is-IS" sz="1200" dirty="0"/>
              <a:t>)</a:t>
            </a:r>
            <a:endParaRPr lang="fr-FR" sz="1200" dirty="0"/>
          </a:p>
          <a:p>
            <a:pPr>
              <a:lnSpc>
                <a:spcPct val="90000"/>
              </a:lnSpc>
            </a:pPr>
            <a:r>
              <a:rPr lang="fr-FR" sz="1200" dirty="0"/>
              <a:t>Je veux + </a:t>
            </a:r>
            <a:r>
              <a:rPr lang="fr-FR" sz="1200" dirty="0" err="1"/>
              <a:t>V.inf</a:t>
            </a:r>
            <a:r>
              <a:rPr lang="fr-FR" sz="1200" dirty="0"/>
              <a:t>. (</a:t>
            </a:r>
            <a:r>
              <a:rPr lang="fr-FR" sz="1200" i="1" dirty="0"/>
              <a:t>I </a:t>
            </a:r>
            <a:r>
              <a:rPr lang="fr-FR" sz="1200" i="1" dirty="0" err="1"/>
              <a:t>want</a:t>
            </a:r>
            <a:r>
              <a:rPr lang="fr-FR" sz="1200" i="1" dirty="0"/>
              <a:t> to</a:t>
            </a:r>
            <a:r>
              <a:rPr lang="is-IS" sz="1200" i="1" dirty="0"/>
              <a:t>…</a:t>
            </a:r>
            <a:r>
              <a:rPr lang="is-IS" sz="1200" dirty="0"/>
              <a:t>)</a:t>
            </a:r>
            <a:endParaRPr lang="fr-FR" sz="1200" dirty="0"/>
          </a:p>
          <a:p>
            <a:pPr>
              <a:lnSpc>
                <a:spcPct val="90000"/>
              </a:lnSpc>
            </a:pPr>
            <a:r>
              <a:rPr lang="fr-FR" sz="1200" dirty="0"/>
              <a:t>Je voudrais +</a:t>
            </a:r>
            <a:r>
              <a:rPr lang="fr-FR" sz="1200" dirty="0" err="1"/>
              <a:t>V.inf</a:t>
            </a:r>
            <a:r>
              <a:rPr lang="fr-FR" sz="1200" dirty="0"/>
              <a:t>. (</a:t>
            </a:r>
            <a:r>
              <a:rPr lang="fr-FR" sz="1200" i="1" dirty="0"/>
              <a:t>I </a:t>
            </a:r>
            <a:r>
              <a:rPr lang="fr-FR" sz="1200" i="1" dirty="0" err="1"/>
              <a:t>would</a:t>
            </a:r>
            <a:r>
              <a:rPr lang="fr-FR" sz="1200" i="1" dirty="0"/>
              <a:t> </a:t>
            </a:r>
            <a:r>
              <a:rPr lang="fr-FR" sz="1200" i="1" dirty="0" err="1"/>
              <a:t>like</a:t>
            </a:r>
            <a:r>
              <a:rPr lang="fr-FR" sz="1200" i="1" dirty="0"/>
              <a:t> to</a:t>
            </a:r>
            <a:r>
              <a:rPr lang="is-IS" sz="1200" i="1" dirty="0"/>
              <a:t>…</a:t>
            </a:r>
            <a:r>
              <a:rPr lang="fr-FR" sz="1200" dirty="0"/>
              <a:t>)</a:t>
            </a:r>
          </a:p>
          <a:p>
            <a:pPr>
              <a:lnSpc>
                <a:spcPct val="90000"/>
              </a:lnSpc>
            </a:pPr>
            <a:r>
              <a:rPr lang="fr-FR" sz="1200" dirty="0"/>
              <a:t>Je souhaite + inf. </a:t>
            </a:r>
            <a:r>
              <a:rPr lang="fr-FR" sz="1200" i="1" dirty="0"/>
              <a:t>(I </a:t>
            </a:r>
            <a:r>
              <a:rPr lang="fr-FR" sz="1200" i="1" dirty="0" err="1"/>
              <a:t>wish</a:t>
            </a:r>
            <a:r>
              <a:rPr lang="fr-FR" sz="1200" i="1" dirty="0"/>
              <a:t>)</a:t>
            </a:r>
          </a:p>
          <a:p>
            <a:pPr>
              <a:lnSpc>
                <a:spcPct val="90000"/>
              </a:lnSpc>
            </a:pPr>
            <a:r>
              <a:rPr lang="fr-FR" sz="1200" dirty="0"/>
              <a:t>J’ai l’intention de</a:t>
            </a:r>
            <a:r>
              <a:rPr lang="fr-FR" sz="1200" i="1" dirty="0"/>
              <a:t> + inf. (I </a:t>
            </a:r>
            <a:r>
              <a:rPr lang="fr-FR" sz="1200" i="1" dirty="0" err="1"/>
              <a:t>intend</a:t>
            </a:r>
            <a:r>
              <a:rPr lang="fr-FR" sz="1200" i="1" dirty="0"/>
              <a:t> to)</a:t>
            </a:r>
            <a:endParaRPr lang="fr-FR" sz="1200" dirty="0"/>
          </a:p>
        </p:txBody>
      </p:sp>
      <p:sp>
        <p:nvSpPr>
          <p:cNvPr id="3" name="TextBox 2"/>
          <p:cNvSpPr txBox="1"/>
          <p:nvPr/>
        </p:nvSpPr>
        <p:spPr>
          <a:xfrm>
            <a:off x="5192640" y="2745647"/>
            <a:ext cx="10174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/>
              <a:t>+ </a:t>
            </a:r>
            <a:r>
              <a:rPr lang="fr-FR" dirty="0" err="1"/>
              <a:t>Vb</a:t>
            </a:r>
            <a:r>
              <a:rPr lang="fr-FR" dirty="0"/>
              <a:t>. inf.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589144" y="1636647"/>
            <a:ext cx="2841895" cy="646331"/>
          </a:xfrm>
          <a:prstGeom prst="rect">
            <a:avLst/>
          </a:prstGeom>
          <a:solidFill>
            <a:srgbClr val="CCC1DA"/>
          </a:solidFill>
          <a:ln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r>
              <a:rPr lang="fr-FR" sz="1200" b="1" dirty="0"/>
              <a:t>Structure: </a:t>
            </a:r>
            <a:r>
              <a:rPr lang="fr-FR" sz="1200" dirty="0" err="1"/>
              <a:t>Verb</a:t>
            </a:r>
            <a:r>
              <a:rPr lang="fr-FR" sz="1200" dirty="0"/>
              <a:t> </a:t>
            </a:r>
            <a:r>
              <a:rPr lang="fr-FR" sz="1200" dirty="0">
                <a:solidFill>
                  <a:srgbClr val="000000"/>
                </a:solidFill>
              </a:rPr>
              <a:t>ALLER</a:t>
            </a:r>
            <a:r>
              <a:rPr lang="fr-FR" sz="1200" dirty="0"/>
              <a:t> </a:t>
            </a:r>
            <a:r>
              <a:rPr lang="fr-FR" sz="1200" dirty="0" err="1"/>
              <a:t>conjugated</a:t>
            </a:r>
            <a:r>
              <a:rPr lang="fr-FR" sz="1200" dirty="0"/>
              <a:t> in the </a:t>
            </a:r>
            <a:r>
              <a:rPr lang="fr-FR" sz="1200" dirty="0" err="1"/>
              <a:t>present</a:t>
            </a:r>
            <a:r>
              <a:rPr lang="fr-FR" sz="1200" dirty="0"/>
              <a:t> </a:t>
            </a:r>
            <a:r>
              <a:rPr lang="fr-FR" sz="1200" dirty="0" err="1"/>
              <a:t>tense</a:t>
            </a:r>
            <a:r>
              <a:rPr lang="fr-FR" sz="1200" dirty="0"/>
              <a:t>, </a:t>
            </a:r>
            <a:r>
              <a:rPr lang="fr-FR" sz="1200" dirty="0" err="1"/>
              <a:t>followed</a:t>
            </a:r>
            <a:r>
              <a:rPr lang="fr-FR" sz="1200" dirty="0"/>
              <a:t> by a </a:t>
            </a:r>
            <a:r>
              <a:rPr lang="fr-FR" sz="1200" dirty="0" err="1"/>
              <a:t>verb</a:t>
            </a:r>
            <a:r>
              <a:rPr lang="fr-FR" sz="1200" dirty="0"/>
              <a:t> in the infinitive.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3755198" y="4253398"/>
            <a:ext cx="2208876" cy="1157433"/>
          </a:xfrm>
          <a:prstGeom prst="roundRect">
            <a:avLst/>
          </a:prstGeom>
          <a:solidFill>
            <a:schemeClr val="bg1"/>
          </a:solidFill>
          <a:ln w="38100" cmpd="sng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</a:pPr>
            <a:r>
              <a:rPr lang="fr-FR" sz="1200" b="1" u="sng" dirty="0">
                <a:solidFill>
                  <a:srgbClr val="800000"/>
                </a:solidFill>
              </a:rPr>
              <a:t>SE MARIER</a:t>
            </a:r>
          </a:p>
          <a:p>
            <a:pPr algn="ctr">
              <a:lnSpc>
                <a:spcPct val="80000"/>
              </a:lnSpc>
            </a:pPr>
            <a:endParaRPr lang="fr-FR" sz="700" b="1" u="sng" dirty="0">
              <a:solidFill>
                <a:schemeClr val="accent2">
                  <a:lumMod val="75000"/>
                </a:schemeClr>
              </a:solidFill>
            </a:endParaRPr>
          </a:p>
          <a:p>
            <a:pPr>
              <a:lnSpc>
                <a:spcPct val="80000"/>
              </a:lnSpc>
            </a:pPr>
            <a:r>
              <a:rPr lang="fr-FR" sz="1200" b="1" dirty="0">
                <a:solidFill>
                  <a:srgbClr val="000000"/>
                </a:solidFill>
              </a:rPr>
              <a:t>je 	  </a:t>
            </a:r>
            <a:r>
              <a:rPr lang="fr-FR" sz="1200" b="1" i="1" dirty="0">
                <a:solidFill>
                  <a:srgbClr val="800000"/>
                </a:solidFill>
              </a:rPr>
              <a:t>vais	  </a:t>
            </a:r>
            <a:r>
              <a:rPr lang="fr-FR" sz="1200" b="1" i="1" dirty="0">
                <a:solidFill>
                  <a:srgbClr val="15A53F"/>
                </a:solidFill>
              </a:rPr>
              <a:t>me	</a:t>
            </a:r>
            <a:r>
              <a:rPr lang="fr-FR" sz="1200" b="1" dirty="0">
                <a:solidFill>
                  <a:schemeClr val="tx1"/>
                </a:solidFill>
              </a:rPr>
              <a:t>marier</a:t>
            </a:r>
            <a:endParaRPr lang="fr-FR" sz="1200" b="1" i="1" dirty="0">
              <a:solidFill>
                <a:srgbClr val="800000"/>
              </a:solidFill>
            </a:endParaRPr>
          </a:p>
          <a:p>
            <a:pPr>
              <a:lnSpc>
                <a:spcPct val="80000"/>
              </a:lnSpc>
            </a:pPr>
            <a:r>
              <a:rPr lang="fr-FR" sz="1200" b="1" dirty="0">
                <a:solidFill>
                  <a:srgbClr val="000000"/>
                </a:solidFill>
              </a:rPr>
              <a:t>tu 	  </a:t>
            </a:r>
            <a:r>
              <a:rPr lang="fr-FR" sz="1200" b="1" i="1" dirty="0">
                <a:solidFill>
                  <a:srgbClr val="800000"/>
                </a:solidFill>
              </a:rPr>
              <a:t>vas	  </a:t>
            </a:r>
            <a:r>
              <a:rPr lang="fr-FR" sz="1200" b="1" i="1" dirty="0">
                <a:solidFill>
                  <a:srgbClr val="15A53F"/>
                </a:solidFill>
              </a:rPr>
              <a:t>te	</a:t>
            </a:r>
            <a:r>
              <a:rPr lang="fr-FR" sz="1200" b="1" dirty="0">
                <a:solidFill>
                  <a:schemeClr val="tx1"/>
                </a:solidFill>
              </a:rPr>
              <a:t>marier</a:t>
            </a:r>
            <a:endParaRPr lang="fr-FR" sz="1200" b="1" i="1" dirty="0">
              <a:solidFill>
                <a:srgbClr val="800000"/>
              </a:solidFill>
            </a:endParaRPr>
          </a:p>
          <a:p>
            <a:pPr>
              <a:lnSpc>
                <a:spcPct val="80000"/>
              </a:lnSpc>
            </a:pPr>
            <a:r>
              <a:rPr lang="fr-FR" sz="1200" b="1" dirty="0">
                <a:solidFill>
                  <a:srgbClr val="000000"/>
                </a:solidFill>
              </a:rPr>
              <a:t>il/elle	  </a:t>
            </a:r>
            <a:r>
              <a:rPr lang="fr-FR" sz="1200" b="1" i="1" dirty="0">
                <a:solidFill>
                  <a:srgbClr val="800000"/>
                </a:solidFill>
              </a:rPr>
              <a:t>va         </a:t>
            </a:r>
            <a:r>
              <a:rPr lang="fr-FR" sz="1200" b="1" i="1" dirty="0">
                <a:solidFill>
                  <a:srgbClr val="15A53F"/>
                </a:solidFill>
              </a:rPr>
              <a:t>se	</a:t>
            </a:r>
            <a:r>
              <a:rPr lang="fr-FR" sz="1200" b="1" dirty="0">
                <a:solidFill>
                  <a:schemeClr val="tx1"/>
                </a:solidFill>
              </a:rPr>
              <a:t>marier</a:t>
            </a:r>
            <a:endParaRPr lang="fr-FR" sz="1200" b="1" i="1" dirty="0">
              <a:solidFill>
                <a:srgbClr val="800000"/>
              </a:solidFill>
            </a:endParaRPr>
          </a:p>
          <a:p>
            <a:pPr>
              <a:lnSpc>
                <a:spcPct val="80000"/>
              </a:lnSpc>
            </a:pPr>
            <a:r>
              <a:rPr lang="fr-FR" sz="1200" b="1" dirty="0">
                <a:solidFill>
                  <a:srgbClr val="000000"/>
                </a:solidFill>
              </a:rPr>
              <a:t>nous 	  </a:t>
            </a:r>
            <a:r>
              <a:rPr lang="fr-FR" sz="1200" b="1" i="1" dirty="0">
                <a:solidFill>
                  <a:srgbClr val="800000"/>
                </a:solidFill>
              </a:rPr>
              <a:t>allons  </a:t>
            </a:r>
            <a:r>
              <a:rPr lang="fr-FR" sz="1200" b="1" i="1" dirty="0">
                <a:solidFill>
                  <a:srgbClr val="15A53F"/>
                </a:solidFill>
              </a:rPr>
              <a:t>nous	</a:t>
            </a:r>
            <a:r>
              <a:rPr lang="fr-FR" sz="1200" b="1" dirty="0">
                <a:solidFill>
                  <a:schemeClr val="tx1"/>
                </a:solidFill>
              </a:rPr>
              <a:t>marier</a:t>
            </a:r>
            <a:endParaRPr lang="fr-FR" sz="1200" b="1" i="1" dirty="0">
              <a:solidFill>
                <a:srgbClr val="800000"/>
              </a:solidFill>
            </a:endParaRPr>
          </a:p>
          <a:p>
            <a:pPr>
              <a:lnSpc>
                <a:spcPct val="80000"/>
              </a:lnSpc>
            </a:pPr>
            <a:r>
              <a:rPr lang="fr-FR" sz="1200" b="1" dirty="0">
                <a:solidFill>
                  <a:srgbClr val="000000"/>
                </a:solidFill>
              </a:rPr>
              <a:t>vous 	  </a:t>
            </a:r>
            <a:r>
              <a:rPr lang="fr-FR" sz="1200" b="1" i="1" dirty="0">
                <a:solidFill>
                  <a:srgbClr val="800000"/>
                </a:solidFill>
              </a:rPr>
              <a:t>allez    </a:t>
            </a:r>
            <a:r>
              <a:rPr lang="fr-FR" sz="1200" b="1" i="1" dirty="0">
                <a:solidFill>
                  <a:srgbClr val="15A53F"/>
                </a:solidFill>
              </a:rPr>
              <a:t>vous	</a:t>
            </a:r>
            <a:r>
              <a:rPr lang="fr-FR" sz="1200" b="1" dirty="0">
                <a:solidFill>
                  <a:schemeClr val="tx1"/>
                </a:solidFill>
              </a:rPr>
              <a:t>marier</a:t>
            </a:r>
            <a:endParaRPr lang="fr-FR" sz="1200" b="1" i="1" dirty="0">
              <a:solidFill>
                <a:srgbClr val="800000"/>
              </a:solidFill>
            </a:endParaRPr>
          </a:p>
          <a:p>
            <a:pPr>
              <a:lnSpc>
                <a:spcPct val="80000"/>
              </a:lnSpc>
            </a:pPr>
            <a:r>
              <a:rPr lang="fr-FR" sz="1200" b="1" dirty="0">
                <a:solidFill>
                  <a:srgbClr val="000000"/>
                </a:solidFill>
              </a:rPr>
              <a:t>ils/elles </a:t>
            </a:r>
            <a:r>
              <a:rPr lang="fr-FR" sz="1200" b="1" i="1" dirty="0">
                <a:solidFill>
                  <a:srgbClr val="800000"/>
                </a:solidFill>
              </a:rPr>
              <a:t>vont	 </a:t>
            </a:r>
            <a:r>
              <a:rPr lang="fr-FR" sz="1200" b="1" i="1" dirty="0">
                <a:solidFill>
                  <a:srgbClr val="15A53F"/>
                </a:solidFill>
              </a:rPr>
              <a:t>se	</a:t>
            </a:r>
            <a:r>
              <a:rPr lang="fr-FR" sz="1200" b="1" dirty="0">
                <a:solidFill>
                  <a:schemeClr val="tx1"/>
                </a:solidFill>
              </a:rPr>
              <a:t>marier</a:t>
            </a:r>
            <a:endParaRPr lang="fr-FR" sz="1200" b="1" i="1" dirty="0">
              <a:solidFill>
                <a:srgbClr val="80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79014" y="7348988"/>
            <a:ext cx="2968171" cy="146347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US" sz="1100" dirty="0" err="1"/>
              <a:t>Retrouver</a:t>
            </a:r>
            <a:r>
              <a:rPr lang="en-US" sz="1100" dirty="0"/>
              <a:t> (</a:t>
            </a:r>
            <a:r>
              <a:rPr lang="en-US" sz="1100" i="1" dirty="0"/>
              <a:t>to meet up with</a:t>
            </a:r>
            <a:r>
              <a:rPr lang="en-US" sz="1100" dirty="0"/>
              <a:t>) – </a:t>
            </a:r>
            <a:r>
              <a:rPr lang="en-US" sz="1100" dirty="0" err="1"/>
              <a:t>Retrouvé</a:t>
            </a:r>
            <a:r>
              <a:rPr lang="en-US" sz="1100" dirty="0"/>
              <a:t> (</a:t>
            </a:r>
            <a:r>
              <a:rPr lang="en-US" sz="1100" i="1" dirty="0"/>
              <a:t>met up</a:t>
            </a:r>
            <a:r>
              <a:rPr lang="en-US" sz="1100" dirty="0"/>
              <a:t>)</a:t>
            </a:r>
          </a:p>
          <a:p>
            <a:pPr>
              <a:lnSpc>
                <a:spcPct val="90000"/>
              </a:lnSpc>
            </a:pPr>
            <a:r>
              <a:rPr lang="en-US" sz="1100" dirty="0"/>
              <a:t>Manger (</a:t>
            </a:r>
            <a:r>
              <a:rPr lang="en-US" sz="1100" i="1" dirty="0"/>
              <a:t>to eat)</a:t>
            </a:r>
            <a:r>
              <a:rPr lang="en-US" sz="1100" dirty="0"/>
              <a:t> – </a:t>
            </a:r>
            <a:r>
              <a:rPr lang="en-US" sz="1100" dirty="0" err="1"/>
              <a:t>Mangé</a:t>
            </a:r>
            <a:r>
              <a:rPr lang="en-US" sz="1100" dirty="0"/>
              <a:t> (</a:t>
            </a:r>
            <a:r>
              <a:rPr lang="en-US" sz="1100" i="1" dirty="0"/>
              <a:t>eaten</a:t>
            </a:r>
            <a:r>
              <a:rPr lang="en-US" sz="1100" dirty="0"/>
              <a:t>)</a:t>
            </a:r>
          </a:p>
          <a:p>
            <a:pPr>
              <a:lnSpc>
                <a:spcPct val="90000"/>
              </a:lnSpc>
            </a:pPr>
            <a:r>
              <a:rPr lang="en-US" sz="1100" dirty="0" err="1"/>
              <a:t>Acheter</a:t>
            </a:r>
            <a:r>
              <a:rPr lang="en-US" sz="1100" dirty="0"/>
              <a:t> (</a:t>
            </a:r>
            <a:r>
              <a:rPr lang="en-US" sz="1100" i="1" dirty="0"/>
              <a:t>to buy</a:t>
            </a:r>
            <a:r>
              <a:rPr lang="en-US" sz="1100" dirty="0"/>
              <a:t>) – </a:t>
            </a:r>
            <a:r>
              <a:rPr lang="en-US" sz="1100" dirty="0" err="1"/>
              <a:t>Acheté</a:t>
            </a:r>
            <a:r>
              <a:rPr lang="en-US" sz="1100" dirty="0"/>
              <a:t> (</a:t>
            </a:r>
            <a:r>
              <a:rPr lang="en-US" sz="1100" i="1" dirty="0"/>
              <a:t>bought</a:t>
            </a:r>
            <a:r>
              <a:rPr lang="en-US" sz="1100" dirty="0"/>
              <a:t>)</a:t>
            </a:r>
          </a:p>
          <a:p>
            <a:pPr>
              <a:lnSpc>
                <a:spcPct val="90000"/>
              </a:lnSpc>
            </a:pPr>
            <a:r>
              <a:rPr lang="en-US" sz="1100" dirty="0"/>
              <a:t>Faire </a:t>
            </a:r>
            <a:r>
              <a:rPr lang="en-US" sz="1100" i="1" dirty="0"/>
              <a:t>(to do)</a:t>
            </a:r>
            <a:r>
              <a:rPr lang="en-US" sz="1100" dirty="0"/>
              <a:t> – Fait </a:t>
            </a:r>
            <a:r>
              <a:rPr lang="en-US" sz="1100" i="1" dirty="0"/>
              <a:t>(done)</a:t>
            </a:r>
            <a:endParaRPr lang="en-US" sz="1100" dirty="0"/>
          </a:p>
          <a:p>
            <a:pPr>
              <a:lnSpc>
                <a:spcPct val="90000"/>
              </a:lnSpc>
            </a:pPr>
            <a:r>
              <a:rPr lang="en-US" sz="1100" dirty="0"/>
              <a:t>Prendre </a:t>
            </a:r>
            <a:r>
              <a:rPr lang="en-US" sz="1100" i="1" dirty="0"/>
              <a:t>(to take) – </a:t>
            </a:r>
            <a:r>
              <a:rPr lang="en-US" sz="1100" dirty="0"/>
              <a:t>Pris </a:t>
            </a:r>
            <a:r>
              <a:rPr lang="en-US" sz="1100" i="1" dirty="0"/>
              <a:t>(taken)</a:t>
            </a:r>
            <a:endParaRPr lang="en-US" sz="1100" dirty="0"/>
          </a:p>
          <a:p>
            <a:pPr>
              <a:lnSpc>
                <a:spcPct val="90000"/>
              </a:lnSpc>
            </a:pPr>
            <a:r>
              <a:rPr lang="en-US" sz="1100" dirty="0" err="1"/>
              <a:t>Voir</a:t>
            </a:r>
            <a:r>
              <a:rPr lang="en-US" sz="1100" dirty="0"/>
              <a:t> </a:t>
            </a:r>
            <a:r>
              <a:rPr lang="en-US" sz="1100" i="1" dirty="0"/>
              <a:t>(to see)</a:t>
            </a:r>
            <a:r>
              <a:rPr lang="en-US" sz="1100" dirty="0"/>
              <a:t> – Vu </a:t>
            </a:r>
            <a:r>
              <a:rPr lang="en-US" sz="1100" i="1" dirty="0"/>
              <a:t>(seen)</a:t>
            </a:r>
            <a:endParaRPr lang="en-US" sz="1100" dirty="0"/>
          </a:p>
          <a:p>
            <a:pPr>
              <a:lnSpc>
                <a:spcPct val="90000"/>
              </a:lnSpc>
            </a:pPr>
            <a:r>
              <a:rPr lang="en-US" sz="1100" dirty="0" err="1"/>
              <a:t>S’amuser</a:t>
            </a:r>
            <a:r>
              <a:rPr lang="en-US" sz="1100" dirty="0"/>
              <a:t> </a:t>
            </a:r>
            <a:r>
              <a:rPr lang="en-US" sz="1100" i="1" dirty="0"/>
              <a:t>(to have fun)</a:t>
            </a:r>
            <a:r>
              <a:rPr lang="en-US" sz="1100" dirty="0"/>
              <a:t> – </a:t>
            </a:r>
            <a:r>
              <a:rPr lang="en-US" sz="1100" dirty="0" err="1"/>
              <a:t>Amusés</a:t>
            </a:r>
            <a:r>
              <a:rPr lang="en-US" sz="1100" dirty="0"/>
              <a:t> </a:t>
            </a:r>
            <a:r>
              <a:rPr lang="en-US" sz="1100" i="1" dirty="0"/>
              <a:t>(entertained)</a:t>
            </a:r>
            <a:endParaRPr lang="en-US" sz="1100" dirty="0"/>
          </a:p>
          <a:p>
            <a:pPr>
              <a:lnSpc>
                <a:spcPct val="90000"/>
              </a:lnSpc>
            </a:pPr>
            <a:r>
              <a:rPr lang="en-US" sz="1100" dirty="0"/>
              <a:t>Aller</a:t>
            </a:r>
            <a:r>
              <a:rPr lang="en-GB" sz="1100" dirty="0"/>
              <a:t> (</a:t>
            </a:r>
            <a:r>
              <a:rPr lang="en-GB" sz="1100" i="1" dirty="0"/>
              <a:t>to go) – </a:t>
            </a:r>
            <a:r>
              <a:rPr lang="en-GB" sz="1100" dirty="0" err="1"/>
              <a:t>Allé</a:t>
            </a:r>
            <a:r>
              <a:rPr lang="en-GB" sz="1100" i="1" dirty="0"/>
              <a:t> (gone)</a:t>
            </a:r>
          </a:p>
          <a:p>
            <a:pPr>
              <a:lnSpc>
                <a:spcPct val="90000"/>
              </a:lnSpc>
            </a:pPr>
            <a:r>
              <a:rPr lang="en-GB" sz="1100" dirty="0" err="1"/>
              <a:t>Sortir</a:t>
            </a:r>
            <a:r>
              <a:rPr lang="en-GB" sz="1100" i="1" dirty="0"/>
              <a:t> (to go out) – </a:t>
            </a:r>
            <a:r>
              <a:rPr lang="en-GB" sz="1100" dirty="0" err="1"/>
              <a:t>Sorti</a:t>
            </a:r>
            <a:r>
              <a:rPr lang="en-GB" sz="1100" i="1" dirty="0"/>
              <a:t> (gone out)</a:t>
            </a:r>
            <a:endParaRPr lang="fr-FR" sz="1100" dirty="0"/>
          </a:p>
        </p:txBody>
      </p:sp>
      <p:sp>
        <p:nvSpPr>
          <p:cNvPr id="17" name="TextBox 16"/>
          <p:cNvSpPr txBox="1"/>
          <p:nvPr/>
        </p:nvSpPr>
        <p:spPr>
          <a:xfrm>
            <a:off x="3553503" y="7473878"/>
            <a:ext cx="2968171" cy="1311128"/>
          </a:xfrm>
          <a:prstGeom prst="rect">
            <a:avLst/>
          </a:prstGeom>
          <a:solidFill>
            <a:srgbClr val="B3A2C7"/>
          </a:solidFill>
          <a:ln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fr-FR" sz="1100" b="1" dirty="0" err="1"/>
              <a:t>Highly</a:t>
            </a:r>
            <a:r>
              <a:rPr lang="fr-FR" sz="1100" b="1" dirty="0"/>
              <a:t> </a:t>
            </a:r>
            <a:r>
              <a:rPr lang="fr-FR" sz="1100" b="1" dirty="0" err="1"/>
              <a:t>frequent</a:t>
            </a:r>
            <a:r>
              <a:rPr lang="fr-FR" sz="1100" b="1" dirty="0"/>
              <a:t> </a:t>
            </a:r>
            <a:r>
              <a:rPr lang="fr-FR" sz="1100" b="1" dirty="0" err="1"/>
              <a:t>verbs</a:t>
            </a:r>
            <a:r>
              <a:rPr lang="fr-FR" sz="1100" b="1" dirty="0"/>
              <a:t> in the </a:t>
            </a:r>
            <a:r>
              <a:rPr lang="fr-FR" sz="1100" b="1" dirty="0" err="1"/>
              <a:t>perfect</a:t>
            </a:r>
            <a:r>
              <a:rPr lang="fr-FR" sz="1100" b="1" dirty="0"/>
              <a:t> </a:t>
            </a:r>
            <a:r>
              <a:rPr lang="fr-FR" sz="1100" b="1" dirty="0" err="1"/>
              <a:t>tense</a:t>
            </a:r>
            <a:r>
              <a:rPr lang="fr-FR" sz="1100" b="1" dirty="0"/>
              <a:t>:</a:t>
            </a:r>
          </a:p>
          <a:p>
            <a:pPr>
              <a:lnSpc>
                <a:spcPct val="90000"/>
              </a:lnSpc>
            </a:pPr>
            <a:r>
              <a:rPr lang="en-GB" sz="1100" dirty="0" err="1"/>
              <a:t>J’ai</a:t>
            </a:r>
            <a:r>
              <a:rPr lang="en-GB" sz="1100" dirty="0"/>
              <a:t> fait / Nous </a:t>
            </a:r>
            <a:r>
              <a:rPr lang="en-GB" sz="1100" dirty="0" err="1"/>
              <a:t>avons</a:t>
            </a:r>
            <a:r>
              <a:rPr lang="en-GB" sz="1100" dirty="0"/>
              <a:t> fait</a:t>
            </a:r>
          </a:p>
          <a:p>
            <a:pPr>
              <a:lnSpc>
                <a:spcPct val="90000"/>
              </a:lnSpc>
            </a:pPr>
            <a:r>
              <a:rPr lang="en-GB" sz="1100" dirty="0" err="1"/>
              <a:t>J’ai</a:t>
            </a:r>
            <a:r>
              <a:rPr lang="en-GB" sz="1100" dirty="0"/>
              <a:t> vu / Nous </a:t>
            </a:r>
            <a:r>
              <a:rPr lang="en-GB" sz="1100" dirty="0" err="1"/>
              <a:t>avons</a:t>
            </a:r>
            <a:r>
              <a:rPr lang="en-GB" sz="1100" dirty="0"/>
              <a:t> vu</a:t>
            </a:r>
          </a:p>
          <a:p>
            <a:pPr>
              <a:lnSpc>
                <a:spcPct val="90000"/>
              </a:lnSpc>
            </a:pPr>
            <a:r>
              <a:rPr lang="en-GB" sz="1100" dirty="0" err="1"/>
              <a:t>J’ai</a:t>
            </a:r>
            <a:r>
              <a:rPr lang="en-GB" sz="1100" dirty="0"/>
              <a:t> pris / Nous </a:t>
            </a:r>
            <a:r>
              <a:rPr lang="en-GB" sz="1100" dirty="0" err="1"/>
              <a:t>avons</a:t>
            </a:r>
            <a:r>
              <a:rPr lang="en-GB" sz="1100" dirty="0"/>
              <a:t> pris</a:t>
            </a:r>
          </a:p>
          <a:p>
            <a:pPr>
              <a:lnSpc>
                <a:spcPct val="90000"/>
              </a:lnSpc>
            </a:pPr>
            <a:r>
              <a:rPr lang="en-GB" sz="1100" dirty="0" err="1"/>
              <a:t>J’ai</a:t>
            </a:r>
            <a:r>
              <a:rPr lang="en-GB" sz="1100" dirty="0"/>
              <a:t> mis / Nous </a:t>
            </a:r>
            <a:r>
              <a:rPr lang="en-GB" sz="1100" dirty="0" err="1"/>
              <a:t>avons</a:t>
            </a:r>
            <a:r>
              <a:rPr lang="en-GB" sz="1100" dirty="0"/>
              <a:t> mis</a:t>
            </a:r>
          </a:p>
          <a:p>
            <a:pPr>
              <a:lnSpc>
                <a:spcPct val="90000"/>
              </a:lnSpc>
            </a:pPr>
            <a:r>
              <a:rPr lang="en-GB" sz="1100" dirty="0"/>
              <a:t>Je me suis </a:t>
            </a:r>
            <a:r>
              <a:rPr lang="en-GB" sz="1100" dirty="0" err="1"/>
              <a:t>amusé</a:t>
            </a:r>
            <a:r>
              <a:rPr lang="en-GB" sz="1100" dirty="0"/>
              <a:t>(e)/ Nous </a:t>
            </a:r>
            <a:r>
              <a:rPr lang="en-GB" sz="1100" dirty="0" err="1"/>
              <a:t>nous</a:t>
            </a:r>
            <a:r>
              <a:rPr lang="en-GB" sz="1100" dirty="0"/>
              <a:t> </a:t>
            </a:r>
            <a:r>
              <a:rPr lang="en-GB" sz="1100" dirty="0" err="1"/>
              <a:t>sommes</a:t>
            </a:r>
            <a:r>
              <a:rPr lang="en-GB" sz="1100" dirty="0"/>
              <a:t> </a:t>
            </a:r>
            <a:r>
              <a:rPr lang="en-GB" sz="1100" dirty="0" err="1"/>
              <a:t>amusés</a:t>
            </a:r>
            <a:endParaRPr lang="en-GB" sz="1100" dirty="0"/>
          </a:p>
          <a:p>
            <a:pPr>
              <a:lnSpc>
                <a:spcPct val="90000"/>
              </a:lnSpc>
            </a:pPr>
            <a:r>
              <a:rPr lang="en-GB" sz="1100" dirty="0"/>
              <a:t>Je suis </a:t>
            </a:r>
            <a:r>
              <a:rPr lang="en-GB" sz="1100" dirty="0" err="1"/>
              <a:t>allé</a:t>
            </a:r>
            <a:r>
              <a:rPr lang="en-GB" sz="1100" dirty="0"/>
              <a:t>(e) / Nous </a:t>
            </a:r>
            <a:r>
              <a:rPr lang="en-GB" sz="1100" dirty="0" err="1"/>
              <a:t>sommes</a:t>
            </a:r>
            <a:r>
              <a:rPr lang="en-GB" sz="1100" dirty="0"/>
              <a:t> </a:t>
            </a:r>
            <a:r>
              <a:rPr lang="en-GB" sz="1100" dirty="0" err="1"/>
              <a:t>allés</a:t>
            </a:r>
            <a:endParaRPr lang="en-GB" sz="1100" dirty="0"/>
          </a:p>
          <a:p>
            <a:pPr>
              <a:lnSpc>
                <a:spcPct val="90000"/>
              </a:lnSpc>
            </a:pPr>
            <a:r>
              <a:rPr lang="en-GB" sz="1100" dirty="0"/>
              <a:t>Je suis </a:t>
            </a:r>
            <a:r>
              <a:rPr lang="en-GB" sz="1100" dirty="0" err="1"/>
              <a:t>sorti</a:t>
            </a:r>
            <a:r>
              <a:rPr lang="en-GB" sz="1100" dirty="0"/>
              <a:t>(e) / Nous </a:t>
            </a:r>
            <a:r>
              <a:rPr lang="en-GB" sz="1100" dirty="0" err="1"/>
              <a:t>sommes</a:t>
            </a:r>
            <a:r>
              <a:rPr lang="en-GB" sz="1100" dirty="0"/>
              <a:t> </a:t>
            </a:r>
            <a:r>
              <a:rPr lang="en-GB" sz="1100" dirty="0" err="1"/>
              <a:t>sortis</a:t>
            </a:r>
            <a:endParaRPr lang="en-GB" sz="1100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C1723F24-CFE1-4B2C-87D2-922A1BB2417F}"/>
              </a:ext>
            </a:extLst>
          </p:cNvPr>
          <p:cNvSpPr txBox="1"/>
          <p:nvPr/>
        </p:nvSpPr>
        <p:spPr>
          <a:xfrm>
            <a:off x="824903" y="99958"/>
            <a:ext cx="54572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/>
              <a:t>KS4 Module 1: Qui suis-je? </a:t>
            </a:r>
            <a:r>
              <a:rPr lang="fr-FR" i="1" dirty="0"/>
              <a:t>(</a:t>
            </a:r>
            <a:r>
              <a:rPr lang="fr-FR" i="1" dirty="0" err="1"/>
              <a:t>Who</a:t>
            </a:r>
            <a:r>
              <a:rPr lang="fr-FR" i="1" dirty="0"/>
              <a:t> am I?) – </a:t>
            </a:r>
            <a:r>
              <a:rPr lang="fr-FR" b="1" i="1" dirty="0"/>
              <a:t>AQA </a:t>
            </a:r>
            <a:r>
              <a:rPr lang="fr-FR" b="1" i="1" dirty="0" err="1"/>
              <a:t>Theme</a:t>
            </a:r>
            <a:r>
              <a:rPr lang="fr-FR" b="1" i="1" dirty="0"/>
              <a:t> 1</a:t>
            </a:r>
            <a:endParaRPr lang="fr-FR" i="1" dirty="0"/>
          </a:p>
        </p:txBody>
      </p:sp>
    </p:spTree>
    <p:extLst>
      <p:ext uri="{BB962C8B-B14F-4D97-AF65-F5344CB8AC3E}">
        <p14:creationId xmlns:p14="http://schemas.microsoft.com/office/powerpoint/2010/main" val="9344183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1221</TotalTime>
  <Words>2136</Words>
  <Application>Microsoft Office PowerPoint</Application>
  <PresentationFormat>On-screen Show (4:3)</PresentationFormat>
  <Paragraphs>609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/>
  <dc:creator>Francois Rossi</dc:creator>
  <cp:keywords/>
  <dc:description/>
  <cp:lastModifiedBy>C Dunn</cp:lastModifiedBy>
  <cp:revision>198</cp:revision>
  <dcterms:created xsi:type="dcterms:W3CDTF">2019-12-14T09:07:47Z</dcterms:created>
  <dcterms:modified xsi:type="dcterms:W3CDTF">2024-10-16T18:45:59Z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338ace2d-67c1-485d-a417-e3e64a0e377d_Enabled">
    <vt:lpwstr>true</vt:lpwstr>
  </property>
  <property fmtid="{D5CDD505-2E9C-101B-9397-08002B2CF9AE}" pid="3" name="MSIP_Label_338ace2d-67c1-485d-a417-e3e64a0e377d_SetDate">
    <vt:lpwstr>2024-10-16T18:45:58Z</vt:lpwstr>
  </property>
  <property fmtid="{D5CDD505-2E9C-101B-9397-08002B2CF9AE}" pid="4" name="MSIP_Label_338ace2d-67c1-485d-a417-e3e64a0e377d_Method">
    <vt:lpwstr>Privileged</vt:lpwstr>
  </property>
  <property fmtid="{D5CDD505-2E9C-101B-9397-08002B2CF9AE}" pid="5" name="MSIP_Label_338ace2d-67c1-485d-a417-e3e64a0e377d_Name">
    <vt:lpwstr>338ace2d-67c1-485d-a417-e3e64a0e377d</vt:lpwstr>
  </property>
  <property fmtid="{D5CDD505-2E9C-101B-9397-08002B2CF9AE}" pid="6" name="MSIP_Label_338ace2d-67c1-485d-a417-e3e64a0e377d_SiteId">
    <vt:lpwstr>a091745a-b7d8-4d7a-b2a6-1359053d4510</vt:lpwstr>
  </property>
  <property fmtid="{D5CDD505-2E9C-101B-9397-08002B2CF9AE}" pid="7" name="MSIP_Label_338ace2d-67c1-485d-a417-e3e64a0e377d_ActionId">
    <vt:lpwstr>d024759f-0ae1-4dfd-9f86-6eec569d987f</vt:lpwstr>
  </property>
  <property fmtid="{D5CDD505-2E9C-101B-9397-08002B2CF9AE}" pid="8" name="MSIP_Label_338ace2d-67c1-485d-a417-e3e64a0e377d_ContentBits">
    <vt:lpwstr>3</vt:lpwstr>
  </property>
</Properties>
</file>