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65" r:id="rId2"/>
    <p:sldId id="267" r:id="rId3"/>
    <p:sldId id="302" r:id="rId4"/>
    <p:sldId id="303" r:id="rId5"/>
    <p:sldId id="327" r:id="rId6"/>
    <p:sldId id="333" r:id="rId7"/>
    <p:sldId id="334" r:id="rId8"/>
    <p:sldId id="335" r:id="rId9"/>
    <p:sldId id="304" r:id="rId10"/>
    <p:sldId id="266" r:id="rId11"/>
    <p:sldId id="312" r:id="rId12"/>
    <p:sldId id="274" r:id="rId13"/>
    <p:sldId id="325" r:id="rId14"/>
    <p:sldId id="326" r:id="rId15"/>
    <p:sldId id="257" r:id="rId16"/>
    <p:sldId id="259" r:id="rId17"/>
    <p:sldId id="269" r:id="rId18"/>
    <p:sldId id="305" r:id="rId19"/>
    <p:sldId id="270" r:id="rId20"/>
    <p:sldId id="306" r:id="rId21"/>
    <p:sldId id="271" r:id="rId22"/>
    <p:sldId id="307" r:id="rId23"/>
    <p:sldId id="308" r:id="rId24"/>
    <p:sldId id="311" r:id="rId25"/>
    <p:sldId id="264" r:id="rId26"/>
    <p:sldId id="309" r:id="rId27"/>
    <p:sldId id="310" r:id="rId28"/>
    <p:sldId id="313" r:id="rId29"/>
    <p:sldId id="324"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99"/>
    <a:srgbClr val="FF66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0" d="100"/>
          <a:sy n="80" d="100"/>
        </p:scale>
        <p:origin x="136"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0E596A-BF54-4C35-80DC-296C90915DC3}" type="datetimeFigureOut">
              <a:rPr lang="en-GB" smtClean="0"/>
              <a:t>17/10/2024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0EAE9B-75E5-4AB5-8C5B-128006ED6B4E}" type="slidenum">
              <a:rPr lang="en-GB" smtClean="0"/>
              <a:t>‹#›</a:t>
            </a:fld>
            <a:endParaRPr lang="en-GB"/>
          </a:p>
        </p:txBody>
      </p:sp>
    </p:spTree>
    <p:extLst>
      <p:ext uri="{BB962C8B-B14F-4D97-AF65-F5344CB8AC3E}">
        <p14:creationId xmlns:p14="http://schemas.microsoft.com/office/powerpoint/2010/main" val="4188632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5 mins</a:t>
            </a:r>
          </a:p>
        </p:txBody>
      </p:sp>
      <p:sp>
        <p:nvSpPr>
          <p:cNvPr id="4" name="Slide Number Placeholder 3"/>
          <p:cNvSpPr>
            <a:spLocks noGrp="1"/>
          </p:cNvSpPr>
          <p:nvPr>
            <p:ph type="sldNum" sz="quarter" idx="5"/>
          </p:nvPr>
        </p:nvSpPr>
        <p:spPr/>
        <p:txBody>
          <a:bodyPr/>
          <a:lstStyle/>
          <a:p>
            <a:fld id="{64FCAE55-031A-47AC-A15C-9690E5D74DDB}" type="slidenum">
              <a:rPr lang="en-GB" smtClean="0"/>
              <a:t>3</a:t>
            </a:fld>
            <a:endParaRPr lang="en-GB"/>
          </a:p>
        </p:txBody>
      </p:sp>
    </p:spTree>
    <p:extLst>
      <p:ext uri="{BB962C8B-B14F-4D97-AF65-F5344CB8AC3E}">
        <p14:creationId xmlns:p14="http://schemas.microsoft.com/office/powerpoint/2010/main" val="7277219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5 mins</a:t>
            </a:r>
          </a:p>
        </p:txBody>
      </p:sp>
      <p:sp>
        <p:nvSpPr>
          <p:cNvPr id="4" name="Slide Number Placeholder 3"/>
          <p:cNvSpPr>
            <a:spLocks noGrp="1"/>
          </p:cNvSpPr>
          <p:nvPr>
            <p:ph type="sldNum" sz="quarter" idx="5"/>
          </p:nvPr>
        </p:nvSpPr>
        <p:spPr/>
        <p:txBody>
          <a:bodyPr/>
          <a:lstStyle/>
          <a:p>
            <a:fld id="{64FCAE55-031A-47AC-A15C-9690E5D74DDB}" type="slidenum">
              <a:rPr lang="en-GB" smtClean="0"/>
              <a:t>4</a:t>
            </a:fld>
            <a:endParaRPr lang="en-GB"/>
          </a:p>
        </p:txBody>
      </p:sp>
    </p:spTree>
    <p:extLst>
      <p:ext uri="{BB962C8B-B14F-4D97-AF65-F5344CB8AC3E}">
        <p14:creationId xmlns:p14="http://schemas.microsoft.com/office/powerpoint/2010/main" val="774328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5 mins</a:t>
            </a:r>
          </a:p>
        </p:txBody>
      </p:sp>
      <p:sp>
        <p:nvSpPr>
          <p:cNvPr id="4" name="Slide Number Placeholder 3"/>
          <p:cNvSpPr>
            <a:spLocks noGrp="1"/>
          </p:cNvSpPr>
          <p:nvPr>
            <p:ph type="sldNum" sz="quarter" idx="5"/>
          </p:nvPr>
        </p:nvSpPr>
        <p:spPr/>
        <p:txBody>
          <a:bodyPr/>
          <a:lstStyle/>
          <a:p>
            <a:fld id="{64FCAE55-031A-47AC-A15C-9690E5D74DDB}" type="slidenum">
              <a:rPr lang="en-GB" smtClean="0"/>
              <a:t>7</a:t>
            </a:fld>
            <a:endParaRPr lang="en-GB"/>
          </a:p>
        </p:txBody>
      </p:sp>
    </p:spTree>
    <p:extLst>
      <p:ext uri="{BB962C8B-B14F-4D97-AF65-F5344CB8AC3E}">
        <p14:creationId xmlns:p14="http://schemas.microsoft.com/office/powerpoint/2010/main" val="41165676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5 mins</a:t>
            </a:r>
          </a:p>
        </p:txBody>
      </p:sp>
      <p:sp>
        <p:nvSpPr>
          <p:cNvPr id="4" name="Slide Number Placeholder 3"/>
          <p:cNvSpPr>
            <a:spLocks noGrp="1"/>
          </p:cNvSpPr>
          <p:nvPr>
            <p:ph type="sldNum" sz="quarter" idx="5"/>
          </p:nvPr>
        </p:nvSpPr>
        <p:spPr/>
        <p:txBody>
          <a:bodyPr/>
          <a:lstStyle/>
          <a:p>
            <a:fld id="{64FCAE55-031A-47AC-A15C-9690E5D74DDB}" type="slidenum">
              <a:rPr lang="en-GB" smtClean="0"/>
              <a:t>9</a:t>
            </a:fld>
            <a:endParaRPr lang="en-GB"/>
          </a:p>
        </p:txBody>
      </p:sp>
    </p:spTree>
    <p:extLst>
      <p:ext uri="{BB962C8B-B14F-4D97-AF65-F5344CB8AC3E}">
        <p14:creationId xmlns:p14="http://schemas.microsoft.com/office/powerpoint/2010/main" val="12582303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5 mins</a:t>
            </a:r>
          </a:p>
        </p:txBody>
      </p:sp>
      <p:sp>
        <p:nvSpPr>
          <p:cNvPr id="4" name="Slide Number Placeholder 3"/>
          <p:cNvSpPr>
            <a:spLocks noGrp="1"/>
          </p:cNvSpPr>
          <p:nvPr>
            <p:ph type="sldNum" sz="quarter" idx="5"/>
          </p:nvPr>
        </p:nvSpPr>
        <p:spPr/>
        <p:txBody>
          <a:bodyPr/>
          <a:lstStyle/>
          <a:p>
            <a:fld id="{64FCAE55-031A-47AC-A15C-9690E5D74DDB}" type="slidenum">
              <a:rPr lang="en-GB" smtClean="0"/>
              <a:t>23</a:t>
            </a:fld>
            <a:endParaRPr lang="en-GB"/>
          </a:p>
        </p:txBody>
      </p:sp>
    </p:spTree>
    <p:extLst>
      <p:ext uri="{BB962C8B-B14F-4D97-AF65-F5344CB8AC3E}">
        <p14:creationId xmlns:p14="http://schemas.microsoft.com/office/powerpoint/2010/main" val="31415238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lot of this information is in my L7 of the course – The Gold Rush and the Donner Party</a:t>
            </a:r>
          </a:p>
        </p:txBody>
      </p:sp>
      <p:sp>
        <p:nvSpPr>
          <p:cNvPr id="4" name="Slide Number Placeholder 3"/>
          <p:cNvSpPr>
            <a:spLocks noGrp="1"/>
          </p:cNvSpPr>
          <p:nvPr>
            <p:ph type="sldNum" sz="quarter" idx="5"/>
          </p:nvPr>
        </p:nvSpPr>
        <p:spPr/>
        <p:txBody>
          <a:bodyPr/>
          <a:lstStyle/>
          <a:p>
            <a:fld id="{B4469C99-9EDA-47E4-83CD-1336A5D04BB1}" type="slidenum">
              <a:rPr lang="en-GB" smtClean="0"/>
              <a:t>29</a:t>
            </a:fld>
            <a:endParaRPr lang="en-GB"/>
          </a:p>
        </p:txBody>
      </p:sp>
    </p:spTree>
    <p:extLst>
      <p:ext uri="{BB962C8B-B14F-4D97-AF65-F5344CB8AC3E}">
        <p14:creationId xmlns:p14="http://schemas.microsoft.com/office/powerpoint/2010/main" val="37437069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818D26-7D2E-4697-864E-945EC0D93DD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7E1F31-6EB2-4D15-B16D-5B29D472881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2154744-ACA1-4374-B094-D31C85199974}"/>
              </a:ext>
            </a:extLst>
          </p:cNvPr>
          <p:cNvSpPr>
            <a:spLocks noGrp="1"/>
          </p:cNvSpPr>
          <p:nvPr>
            <p:ph type="dt" sz="half" idx="10"/>
          </p:nvPr>
        </p:nvSpPr>
        <p:spPr/>
        <p:txBody>
          <a:bodyPr/>
          <a:lstStyle/>
          <a:p>
            <a:fld id="{D22C1616-3D44-4F94-827B-46B682F617DF}" type="datetimeFigureOut">
              <a:rPr lang="en-GB" smtClean="0"/>
              <a:t>17/10/2024</a:t>
            </a:fld>
            <a:endParaRPr lang="en-GB"/>
          </a:p>
        </p:txBody>
      </p:sp>
      <p:sp>
        <p:nvSpPr>
          <p:cNvPr id="5" name="Footer Placeholder 4">
            <a:extLst>
              <a:ext uri="{FF2B5EF4-FFF2-40B4-BE49-F238E27FC236}">
                <a16:creationId xmlns:a16="http://schemas.microsoft.com/office/drawing/2014/main" id="{13D019F7-EA3F-47C2-9943-140F3B380A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746B8A-A8B3-418E-99A9-B5295E2CE177}"/>
              </a:ext>
            </a:extLst>
          </p:cNvPr>
          <p:cNvSpPr>
            <a:spLocks noGrp="1"/>
          </p:cNvSpPr>
          <p:nvPr>
            <p:ph type="sldNum" sz="quarter" idx="12"/>
          </p:nvPr>
        </p:nvSpPr>
        <p:spPr/>
        <p:txBody>
          <a:bodyPr/>
          <a:lstStyle/>
          <a:p>
            <a:fld id="{D4EF9824-B3CB-473C-9BFA-8A63E3C67E99}" type="slidenum">
              <a:rPr lang="en-GB" smtClean="0"/>
              <a:t>‹#›</a:t>
            </a:fld>
            <a:endParaRPr lang="en-GB"/>
          </a:p>
        </p:txBody>
      </p:sp>
    </p:spTree>
    <p:extLst>
      <p:ext uri="{BB962C8B-B14F-4D97-AF65-F5344CB8AC3E}">
        <p14:creationId xmlns:p14="http://schemas.microsoft.com/office/powerpoint/2010/main" val="1576441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6289A6-8802-4EE5-AE0A-F200DE4D5E8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8B1A098-7A6C-4CC5-82E5-4DD5A88E88F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B3B04A-8B08-408A-A045-CE43871C8C42}"/>
              </a:ext>
            </a:extLst>
          </p:cNvPr>
          <p:cNvSpPr>
            <a:spLocks noGrp="1"/>
          </p:cNvSpPr>
          <p:nvPr>
            <p:ph type="dt" sz="half" idx="10"/>
          </p:nvPr>
        </p:nvSpPr>
        <p:spPr/>
        <p:txBody>
          <a:bodyPr/>
          <a:lstStyle/>
          <a:p>
            <a:fld id="{D22C1616-3D44-4F94-827B-46B682F617DF}" type="datetimeFigureOut">
              <a:rPr lang="en-GB" smtClean="0"/>
              <a:t>17/10/2024</a:t>
            </a:fld>
            <a:endParaRPr lang="en-GB"/>
          </a:p>
        </p:txBody>
      </p:sp>
      <p:sp>
        <p:nvSpPr>
          <p:cNvPr id="5" name="Footer Placeholder 4">
            <a:extLst>
              <a:ext uri="{FF2B5EF4-FFF2-40B4-BE49-F238E27FC236}">
                <a16:creationId xmlns:a16="http://schemas.microsoft.com/office/drawing/2014/main" id="{CE498986-B61D-4A36-8525-D8499F92EE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5F0221-6487-4E66-A72E-2385D2F36364}"/>
              </a:ext>
            </a:extLst>
          </p:cNvPr>
          <p:cNvSpPr>
            <a:spLocks noGrp="1"/>
          </p:cNvSpPr>
          <p:nvPr>
            <p:ph type="sldNum" sz="quarter" idx="12"/>
          </p:nvPr>
        </p:nvSpPr>
        <p:spPr/>
        <p:txBody>
          <a:bodyPr/>
          <a:lstStyle/>
          <a:p>
            <a:fld id="{D4EF9824-B3CB-473C-9BFA-8A63E3C67E99}" type="slidenum">
              <a:rPr lang="en-GB" smtClean="0"/>
              <a:t>‹#›</a:t>
            </a:fld>
            <a:endParaRPr lang="en-GB"/>
          </a:p>
        </p:txBody>
      </p:sp>
    </p:spTree>
    <p:extLst>
      <p:ext uri="{BB962C8B-B14F-4D97-AF65-F5344CB8AC3E}">
        <p14:creationId xmlns:p14="http://schemas.microsoft.com/office/powerpoint/2010/main" val="3833161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769A6-3182-40A6-80BF-6DF662C266A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02E97BF-3B7B-4903-9AC9-B3839E57108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870E297-9635-41D8-8B56-B8311A8FFFAF}"/>
              </a:ext>
            </a:extLst>
          </p:cNvPr>
          <p:cNvSpPr>
            <a:spLocks noGrp="1"/>
          </p:cNvSpPr>
          <p:nvPr>
            <p:ph type="dt" sz="half" idx="10"/>
          </p:nvPr>
        </p:nvSpPr>
        <p:spPr/>
        <p:txBody>
          <a:bodyPr/>
          <a:lstStyle/>
          <a:p>
            <a:fld id="{D22C1616-3D44-4F94-827B-46B682F617DF}" type="datetimeFigureOut">
              <a:rPr lang="en-GB" smtClean="0"/>
              <a:t>17/10/2024</a:t>
            </a:fld>
            <a:endParaRPr lang="en-GB"/>
          </a:p>
        </p:txBody>
      </p:sp>
      <p:sp>
        <p:nvSpPr>
          <p:cNvPr id="5" name="Footer Placeholder 4">
            <a:extLst>
              <a:ext uri="{FF2B5EF4-FFF2-40B4-BE49-F238E27FC236}">
                <a16:creationId xmlns:a16="http://schemas.microsoft.com/office/drawing/2014/main" id="{FED69721-70A4-4553-9AEF-B819DD80C2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675888-1418-47E9-A029-C9CF1BE85F19}"/>
              </a:ext>
            </a:extLst>
          </p:cNvPr>
          <p:cNvSpPr>
            <a:spLocks noGrp="1"/>
          </p:cNvSpPr>
          <p:nvPr>
            <p:ph type="sldNum" sz="quarter" idx="12"/>
          </p:nvPr>
        </p:nvSpPr>
        <p:spPr/>
        <p:txBody>
          <a:bodyPr/>
          <a:lstStyle/>
          <a:p>
            <a:fld id="{D4EF9824-B3CB-473C-9BFA-8A63E3C67E99}" type="slidenum">
              <a:rPr lang="en-GB" smtClean="0"/>
              <a:t>‹#›</a:t>
            </a:fld>
            <a:endParaRPr lang="en-GB"/>
          </a:p>
        </p:txBody>
      </p:sp>
    </p:spTree>
    <p:extLst>
      <p:ext uri="{BB962C8B-B14F-4D97-AF65-F5344CB8AC3E}">
        <p14:creationId xmlns:p14="http://schemas.microsoft.com/office/powerpoint/2010/main" val="35100707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F8DACD-965F-45A0-B08E-93B47503BF9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06A2300-CE8B-4D3D-BA95-FE40E49C2FC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FF3E7EF-F350-4876-9FAB-725FB1ACB3A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4296D3A-E84C-456B-B66A-6B38468C3320}"/>
              </a:ext>
            </a:extLst>
          </p:cNvPr>
          <p:cNvSpPr>
            <a:spLocks noGrp="1"/>
          </p:cNvSpPr>
          <p:nvPr>
            <p:ph type="dt" sz="half" idx="10"/>
          </p:nvPr>
        </p:nvSpPr>
        <p:spPr/>
        <p:txBody>
          <a:bodyPr/>
          <a:lstStyle/>
          <a:p>
            <a:fld id="{D22C1616-3D44-4F94-827B-46B682F617DF}" type="datetimeFigureOut">
              <a:rPr lang="en-GB" smtClean="0"/>
              <a:t>17/10/2024</a:t>
            </a:fld>
            <a:endParaRPr lang="en-GB"/>
          </a:p>
        </p:txBody>
      </p:sp>
      <p:sp>
        <p:nvSpPr>
          <p:cNvPr id="6" name="Footer Placeholder 5">
            <a:extLst>
              <a:ext uri="{FF2B5EF4-FFF2-40B4-BE49-F238E27FC236}">
                <a16:creationId xmlns:a16="http://schemas.microsoft.com/office/drawing/2014/main" id="{B734936C-84F9-4632-A82C-954D73AC12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4AE3FA5-F0BD-448D-A3C8-A5967EB02ECD}"/>
              </a:ext>
            </a:extLst>
          </p:cNvPr>
          <p:cNvSpPr>
            <a:spLocks noGrp="1"/>
          </p:cNvSpPr>
          <p:nvPr>
            <p:ph type="sldNum" sz="quarter" idx="12"/>
          </p:nvPr>
        </p:nvSpPr>
        <p:spPr/>
        <p:txBody>
          <a:bodyPr/>
          <a:lstStyle/>
          <a:p>
            <a:fld id="{D4EF9824-B3CB-473C-9BFA-8A63E3C67E99}" type="slidenum">
              <a:rPr lang="en-GB" smtClean="0"/>
              <a:t>‹#›</a:t>
            </a:fld>
            <a:endParaRPr lang="en-GB"/>
          </a:p>
        </p:txBody>
      </p:sp>
    </p:spTree>
    <p:extLst>
      <p:ext uri="{BB962C8B-B14F-4D97-AF65-F5344CB8AC3E}">
        <p14:creationId xmlns:p14="http://schemas.microsoft.com/office/powerpoint/2010/main" val="23986902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4A44D5-3100-47E2-9E6D-7B854A4D822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492C0DF-857B-4F24-8E7A-C89CD6846C0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4F80101-FA60-43DF-8105-52050B714A3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E85F67D-19E8-4098-8DD0-2E6B7529092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441DE17-3B75-419D-8407-9943115BA07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1DBDD52-4EA6-4B96-8884-F3D9302D817A}"/>
              </a:ext>
            </a:extLst>
          </p:cNvPr>
          <p:cNvSpPr>
            <a:spLocks noGrp="1"/>
          </p:cNvSpPr>
          <p:nvPr>
            <p:ph type="dt" sz="half" idx="10"/>
          </p:nvPr>
        </p:nvSpPr>
        <p:spPr/>
        <p:txBody>
          <a:bodyPr/>
          <a:lstStyle/>
          <a:p>
            <a:fld id="{D22C1616-3D44-4F94-827B-46B682F617DF}" type="datetimeFigureOut">
              <a:rPr lang="en-GB" smtClean="0"/>
              <a:t>17/10/2024</a:t>
            </a:fld>
            <a:endParaRPr lang="en-GB"/>
          </a:p>
        </p:txBody>
      </p:sp>
      <p:sp>
        <p:nvSpPr>
          <p:cNvPr id="8" name="Footer Placeholder 7">
            <a:extLst>
              <a:ext uri="{FF2B5EF4-FFF2-40B4-BE49-F238E27FC236}">
                <a16:creationId xmlns:a16="http://schemas.microsoft.com/office/drawing/2014/main" id="{11DBB3C6-7C1E-4D8B-903C-7E57D968A13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25A8EF9-BABD-4A85-997D-943F38905399}"/>
              </a:ext>
            </a:extLst>
          </p:cNvPr>
          <p:cNvSpPr>
            <a:spLocks noGrp="1"/>
          </p:cNvSpPr>
          <p:nvPr>
            <p:ph type="sldNum" sz="quarter" idx="12"/>
          </p:nvPr>
        </p:nvSpPr>
        <p:spPr/>
        <p:txBody>
          <a:bodyPr/>
          <a:lstStyle/>
          <a:p>
            <a:fld id="{D4EF9824-B3CB-473C-9BFA-8A63E3C67E99}" type="slidenum">
              <a:rPr lang="en-GB" smtClean="0"/>
              <a:t>‹#›</a:t>
            </a:fld>
            <a:endParaRPr lang="en-GB"/>
          </a:p>
        </p:txBody>
      </p:sp>
    </p:spTree>
    <p:extLst>
      <p:ext uri="{BB962C8B-B14F-4D97-AF65-F5344CB8AC3E}">
        <p14:creationId xmlns:p14="http://schemas.microsoft.com/office/powerpoint/2010/main" val="17814028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3FE72-FBCF-48FC-ADB8-9C0AB2B6E71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BE53CCA-1F0A-460E-B6BD-8E0F7707644E}"/>
              </a:ext>
            </a:extLst>
          </p:cNvPr>
          <p:cNvSpPr>
            <a:spLocks noGrp="1"/>
          </p:cNvSpPr>
          <p:nvPr>
            <p:ph type="dt" sz="half" idx="10"/>
          </p:nvPr>
        </p:nvSpPr>
        <p:spPr/>
        <p:txBody>
          <a:bodyPr/>
          <a:lstStyle/>
          <a:p>
            <a:fld id="{D22C1616-3D44-4F94-827B-46B682F617DF}" type="datetimeFigureOut">
              <a:rPr lang="en-GB" smtClean="0"/>
              <a:t>17/10/2024</a:t>
            </a:fld>
            <a:endParaRPr lang="en-GB"/>
          </a:p>
        </p:txBody>
      </p:sp>
      <p:sp>
        <p:nvSpPr>
          <p:cNvPr id="4" name="Footer Placeholder 3">
            <a:extLst>
              <a:ext uri="{FF2B5EF4-FFF2-40B4-BE49-F238E27FC236}">
                <a16:creationId xmlns:a16="http://schemas.microsoft.com/office/drawing/2014/main" id="{D8E75004-2D0F-4068-B6C2-8466CDECC3D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B74FE6E-0284-4DDC-B87B-0B0A4B659C15}"/>
              </a:ext>
            </a:extLst>
          </p:cNvPr>
          <p:cNvSpPr>
            <a:spLocks noGrp="1"/>
          </p:cNvSpPr>
          <p:nvPr>
            <p:ph type="sldNum" sz="quarter" idx="12"/>
          </p:nvPr>
        </p:nvSpPr>
        <p:spPr/>
        <p:txBody>
          <a:bodyPr/>
          <a:lstStyle/>
          <a:p>
            <a:fld id="{D4EF9824-B3CB-473C-9BFA-8A63E3C67E99}" type="slidenum">
              <a:rPr lang="en-GB" smtClean="0"/>
              <a:t>‹#›</a:t>
            </a:fld>
            <a:endParaRPr lang="en-GB"/>
          </a:p>
        </p:txBody>
      </p:sp>
    </p:spTree>
    <p:extLst>
      <p:ext uri="{BB962C8B-B14F-4D97-AF65-F5344CB8AC3E}">
        <p14:creationId xmlns:p14="http://schemas.microsoft.com/office/powerpoint/2010/main" val="32182868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5A23C22-5ACD-49A5-8323-E6D3F736231D}"/>
              </a:ext>
            </a:extLst>
          </p:cNvPr>
          <p:cNvSpPr>
            <a:spLocks noGrp="1"/>
          </p:cNvSpPr>
          <p:nvPr>
            <p:ph type="dt" sz="half" idx="10"/>
          </p:nvPr>
        </p:nvSpPr>
        <p:spPr/>
        <p:txBody>
          <a:bodyPr/>
          <a:lstStyle/>
          <a:p>
            <a:fld id="{D22C1616-3D44-4F94-827B-46B682F617DF}" type="datetimeFigureOut">
              <a:rPr lang="en-GB" smtClean="0"/>
              <a:t>17/10/2024</a:t>
            </a:fld>
            <a:endParaRPr lang="en-GB"/>
          </a:p>
        </p:txBody>
      </p:sp>
      <p:sp>
        <p:nvSpPr>
          <p:cNvPr id="3" name="Footer Placeholder 2">
            <a:extLst>
              <a:ext uri="{FF2B5EF4-FFF2-40B4-BE49-F238E27FC236}">
                <a16:creationId xmlns:a16="http://schemas.microsoft.com/office/drawing/2014/main" id="{B506C995-0D15-4871-A35C-8DFBBA83D0E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E4B584A-3998-44B3-8EA6-5157F7DB5FA3}"/>
              </a:ext>
            </a:extLst>
          </p:cNvPr>
          <p:cNvSpPr>
            <a:spLocks noGrp="1"/>
          </p:cNvSpPr>
          <p:nvPr>
            <p:ph type="sldNum" sz="quarter" idx="12"/>
          </p:nvPr>
        </p:nvSpPr>
        <p:spPr/>
        <p:txBody>
          <a:bodyPr/>
          <a:lstStyle/>
          <a:p>
            <a:fld id="{D4EF9824-B3CB-473C-9BFA-8A63E3C67E99}" type="slidenum">
              <a:rPr lang="en-GB" smtClean="0"/>
              <a:t>‹#›</a:t>
            </a:fld>
            <a:endParaRPr lang="en-GB"/>
          </a:p>
        </p:txBody>
      </p:sp>
    </p:spTree>
    <p:extLst>
      <p:ext uri="{BB962C8B-B14F-4D97-AF65-F5344CB8AC3E}">
        <p14:creationId xmlns:p14="http://schemas.microsoft.com/office/powerpoint/2010/main" val="2554753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43284-5D99-4065-AFB3-64412C3E74E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A303152-D55E-4A2E-8485-4AE1DDB1917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531E792-60B7-4D43-B4B5-BA7B92AF57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30DA7D5-3BCE-4E6C-84F5-3FA3788B551A}"/>
              </a:ext>
            </a:extLst>
          </p:cNvPr>
          <p:cNvSpPr>
            <a:spLocks noGrp="1"/>
          </p:cNvSpPr>
          <p:nvPr>
            <p:ph type="dt" sz="half" idx="10"/>
          </p:nvPr>
        </p:nvSpPr>
        <p:spPr/>
        <p:txBody>
          <a:bodyPr/>
          <a:lstStyle/>
          <a:p>
            <a:fld id="{D22C1616-3D44-4F94-827B-46B682F617DF}" type="datetimeFigureOut">
              <a:rPr lang="en-GB" smtClean="0"/>
              <a:t>17/10/2024</a:t>
            </a:fld>
            <a:endParaRPr lang="en-GB"/>
          </a:p>
        </p:txBody>
      </p:sp>
      <p:sp>
        <p:nvSpPr>
          <p:cNvPr id="6" name="Footer Placeholder 5">
            <a:extLst>
              <a:ext uri="{FF2B5EF4-FFF2-40B4-BE49-F238E27FC236}">
                <a16:creationId xmlns:a16="http://schemas.microsoft.com/office/drawing/2014/main" id="{81EB7D4B-5C21-4C98-A636-C4F30CA8AB1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A7DC94-2E49-4529-AF1A-B099D8102B00}"/>
              </a:ext>
            </a:extLst>
          </p:cNvPr>
          <p:cNvSpPr>
            <a:spLocks noGrp="1"/>
          </p:cNvSpPr>
          <p:nvPr>
            <p:ph type="sldNum" sz="quarter" idx="12"/>
          </p:nvPr>
        </p:nvSpPr>
        <p:spPr/>
        <p:txBody>
          <a:bodyPr/>
          <a:lstStyle/>
          <a:p>
            <a:fld id="{D4EF9824-B3CB-473C-9BFA-8A63E3C67E99}" type="slidenum">
              <a:rPr lang="en-GB" smtClean="0"/>
              <a:t>‹#›</a:t>
            </a:fld>
            <a:endParaRPr lang="en-GB"/>
          </a:p>
        </p:txBody>
      </p:sp>
    </p:spTree>
    <p:extLst>
      <p:ext uri="{BB962C8B-B14F-4D97-AF65-F5344CB8AC3E}">
        <p14:creationId xmlns:p14="http://schemas.microsoft.com/office/powerpoint/2010/main" val="10868870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9B1DE-89A0-4CEC-980B-4E9F6FA269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4819E2A-2CD1-4ADA-9DBD-F9D9470758E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143E16A-40A3-4E4E-A23C-D17DC57C86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54E4F2B-D707-44B2-A728-AD461B172311}"/>
              </a:ext>
            </a:extLst>
          </p:cNvPr>
          <p:cNvSpPr>
            <a:spLocks noGrp="1"/>
          </p:cNvSpPr>
          <p:nvPr>
            <p:ph type="dt" sz="half" idx="10"/>
          </p:nvPr>
        </p:nvSpPr>
        <p:spPr/>
        <p:txBody>
          <a:bodyPr/>
          <a:lstStyle/>
          <a:p>
            <a:fld id="{D22C1616-3D44-4F94-827B-46B682F617DF}" type="datetimeFigureOut">
              <a:rPr lang="en-GB" smtClean="0"/>
              <a:t>17/10/2024</a:t>
            </a:fld>
            <a:endParaRPr lang="en-GB"/>
          </a:p>
        </p:txBody>
      </p:sp>
      <p:sp>
        <p:nvSpPr>
          <p:cNvPr id="6" name="Footer Placeholder 5">
            <a:extLst>
              <a:ext uri="{FF2B5EF4-FFF2-40B4-BE49-F238E27FC236}">
                <a16:creationId xmlns:a16="http://schemas.microsoft.com/office/drawing/2014/main" id="{86E07257-B317-4D81-834C-536664C07B6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BD64124-8A08-4C9D-89C8-C4985E994876}"/>
              </a:ext>
            </a:extLst>
          </p:cNvPr>
          <p:cNvSpPr>
            <a:spLocks noGrp="1"/>
          </p:cNvSpPr>
          <p:nvPr>
            <p:ph type="sldNum" sz="quarter" idx="12"/>
          </p:nvPr>
        </p:nvSpPr>
        <p:spPr/>
        <p:txBody>
          <a:bodyPr/>
          <a:lstStyle/>
          <a:p>
            <a:fld id="{D4EF9824-B3CB-473C-9BFA-8A63E3C67E99}" type="slidenum">
              <a:rPr lang="en-GB" smtClean="0"/>
              <a:t>‹#›</a:t>
            </a:fld>
            <a:endParaRPr lang="en-GB"/>
          </a:p>
        </p:txBody>
      </p:sp>
    </p:spTree>
    <p:extLst>
      <p:ext uri="{BB962C8B-B14F-4D97-AF65-F5344CB8AC3E}">
        <p14:creationId xmlns:p14="http://schemas.microsoft.com/office/powerpoint/2010/main" val="8420857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74C87-03BF-4355-888E-13D6B264585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4AC267B-29D9-4DCA-AFB6-673622FAE4A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706DD6-382A-4895-843C-D493E031CF5D}"/>
              </a:ext>
            </a:extLst>
          </p:cNvPr>
          <p:cNvSpPr>
            <a:spLocks noGrp="1"/>
          </p:cNvSpPr>
          <p:nvPr>
            <p:ph type="dt" sz="half" idx="10"/>
          </p:nvPr>
        </p:nvSpPr>
        <p:spPr/>
        <p:txBody>
          <a:bodyPr/>
          <a:lstStyle/>
          <a:p>
            <a:fld id="{D22C1616-3D44-4F94-827B-46B682F617DF}" type="datetimeFigureOut">
              <a:rPr lang="en-GB" smtClean="0"/>
              <a:t>17/10/2024</a:t>
            </a:fld>
            <a:endParaRPr lang="en-GB"/>
          </a:p>
        </p:txBody>
      </p:sp>
      <p:sp>
        <p:nvSpPr>
          <p:cNvPr id="5" name="Footer Placeholder 4">
            <a:extLst>
              <a:ext uri="{FF2B5EF4-FFF2-40B4-BE49-F238E27FC236}">
                <a16:creationId xmlns:a16="http://schemas.microsoft.com/office/drawing/2014/main" id="{2464BCCC-622B-4396-B0AA-3A03F5D345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E624C4F-1F73-48EC-BEA9-654D2EC930B1}"/>
              </a:ext>
            </a:extLst>
          </p:cNvPr>
          <p:cNvSpPr>
            <a:spLocks noGrp="1"/>
          </p:cNvSpPr>
          <p:nvPr>
            <p:ph type="sldNum" sz="quarter" idx="12"/>
          </p:nvPr>
        </p:nvSpPr>
        <p:spPr/>
        <p:txBody>
          <a:bodyPr/>
          <a:lstStyle/>
          <a:p>
            <a:fld id="{D4EF9824-B3CB-473C-9BFA-8A63E3C67E99}" type="slidenum">
              <a:rPr lang="en-GB" smtClean="0"/>
              <a:t>‹#›</a:t>
            </a:fld>
            <a:endParaRPr lang="en-GB"/>
          </a:p>
        </p:txBody>
      </p:sp>
    </p:spTree>
    <p:extLst>
      <p:ext uri="{BB962C8B-B14F-4D97-AF65-F5344CB8AC3E}">
        <p14:creationId xmlns:p14="http://schemas.microsoft.com/office/powerpoint/2010/main" val="39014353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96F2889-D391-41AB-9053-61F24D285AB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2F8D857-537D-4D1A-AF69-812CB6FB12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84A9CC4-CC7F-4063-A9D3-C48D77C9DA09}"/>
              </a:ext>
            </a:extLst>
          </p:cNvPr>
          <p:cNvSpPr>
            <a:spLocks noGrp="1"/>
          </p:cNvSpPr>
          <p:nvPr>
            <p:ph type="dt" sz="half" idx="10"/>
          </p:nvPr>
        </p:nvSpPr>
        <p:spPr/>
        <p:txBody>
          <a:bodyPr/>
          <a:lstStyle/>
          <a:p>
            <a:fld id="{D22C1616-3D44-4F94-827B-46B682F617DF}" type="datetimeFigureOut">
              <a:rPr lang="en-GB" smtClean="0"/>
              <a:t>17/10/2024</a:t>
            </a:fld>
            <a:endParaRPr lang="en-GB"/>
          </a:p>
        </p:txBody>
      </p:sp>
      <p:sp>
        <p:nvSpPr>
          <p:cNvPr id="5" name="Footer Placeholder 4">
            <a:extLst>
              <a:ext uri="{FF2B5EF4-FFF2-40B4-BE49-F238E27FC236}">
                <a16:creationId xmlns:a16="http://schemas.microsoft.com/office/drawing/2014/main" id="{E0F056E1-CE2B-473E-B083-7978C54E61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735A11-3A4E-46A9-A9AA-E0B24A6EEB4D}"/>
              </a:ext>
            </a:extLst>
          </p:cNvPr>
          <p:cNvSpPr>
            <a:spLocks noGrp="1"/>
          </p:cNvSpPr>
          <p:nvPr>
            <p:ph type="sldNum" sz="quarter" idx="12"/>
          </p:nvPr>
        </p:nvSpPr>
        <p:spPr/>
        <p:txBody>
          <a:bodyPr/>
          <a:lstStyle/>
          <a:p>
            <a:fld id="{D4EF9824-B3CB-473C-9BFA-8A63E3C67E99}" type="slidenum">
              <a:rPr lang="en-GB" smtClean="0"/>
              <a:t>‹#›</a:t>
            </a:fld>
            <a:endParaRPr lang="en-GB"/>
          </a:p>
        </p:txBody>
      </p:sp>
    </p:spTree>
    <p:extLst>
      <p:ext uri="{BB962C8B-B14F-4D97-AF65-F5344CB8AC3E}">
        <p14:creationId xmlns:p14="http://schemas.microsoft.com/office/powerpoint/2010/main" val="20742415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2DEEB46-16DC-4A77-9A6A-624E0A5F615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88593FE-1E9A-4291-BE3B-05EF639EE1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800FE44-C555-48F2-A678-15E1AC7765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2C1616-3D44-4F94-827B-46B682F617DF}" type="datetimeFigureOut">
              <a:rPr lang="en-GB" smtClean="0"/>
              <a:t>17/10/2024</a:t>
            </a:fld>
            <a:endParaRPr lang="en-GB"/>
          </a:p>
        </p:txBody>
      </p:sp>
      <p:sp>
        <p:nvSpPr>
          <p:cNvPr id="5" name="Footer Placeholder 4">
            <a:extLst>
              <a:ext uri="{FF2B5EF4-FFF2-40B4-BE49-F238E27FC236}">
                <a16:creationId xmlns:a16="http://schemas.microsoft.com/office/drawing/2014/main" id="{14F339A0-6B0C-4A27-AE8B-2312174ED1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2357B62-A771-4A2F-AD43-DC3CB22C3F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EF9824-B3CB-473C-9BFA-8A63E3C67E99}" type="slidenum">
              <a:rPr lang="en-GB" smtClean="0"/>
              <a:t>‹#›</a:t>
            </a:fld>
            <a:endParaRPr lang="en-GB"/>
          </a:p>
        </p:txBody>
      </p:sp>
      <p:sp>
        <p:nvSpPr>
          <p:cNvPr id="7" name="MSIPCMContentMarking" descr="{&quot;HashCode&quot;:820584992,&quot;Placement&quot;:&quot;Footer&quot;,&quot;Top&quot;:519.343,&quot;Left&quot;:0.0,&quot;SlideWidth&quot;:960,&quot;SlideHeight&quot;:540}">
            <a:extLst>
              <a:ext uri="{FF2B5EF4-FFF2-40B4-BE49-F238E27FC236}">
                <a16:creationId xmlns:a16="http://schemas.microsoft.com/office/drawing/2014/main" id="{74054D94-1EDC-40C7-A96E-E57728A21E07}"/>
              </a:ext>
            </a:extLst>
          </p:cNvPr>
          <p:cNvSpPr txBox="1"/>
          <p:nvPr userDrawn="1"/>
        </p:nvSpPr>
        <p:spPr>
          <a:xfrm>
            <a:off x="0" y="6595656"/>
            <a:ext cx="730946" cy="262344"/>
          </a:xfrm>
          <a:prstGeom prst="rect">
            <a:avLst/>
          </a:prstGeom>
          <a:noFill/>
        </p:spPr>
        <p:txBody>
          <a:bodyPr vert="horz" wrap="square" lIns="0" tIns="0" rIns="0" bIns="0" rtlCol="0" anchor="ctr" anchorCtr="1">
            <a:spAutoFit/>
          </a:bodyPr>
          <a:lstStyle/>
          <a:p>
            <a:pPr algn="l">
              <a:spcBef>
                <a:spcPts val="0"/>
              </a:spcBef>
              <a:spcAft>
                <a:spcPts val="0"/>
              </a:spcAft>
            </a:pPr>
            <a:r>
              <a:rPr lang="en-GB" sz="1000">
                <a:solidFill>
                  <a:srgbClr val="000000"/>
                </a:solidFill>
                <a:latin typeface="Calibri" panose="020F0502020204030204" pitchFamily="34" charset="0"/>
              </a:rPr>
              <a:t>Students</a:t>
            </a:r>
          </a:p>
        </p:txBody>
      </p:sp>
      <p:sp>
        <p:nvSpPr>
          <p:cNvPr id="8" name="MSIPCMContentMarking" descr="{&quot;HashCode&quot;:796447423,&quot;Placement&quot;:&quot;Header&quot;,&quot;Top&quot;:0.0,&quot;Left&quot;:0.0,&quot;SlideWidth&quot;:960,&quot;SlideHeight&quot;:540}">
            <a:extLst>
              <a:ext uri="{FF2B5EF4-FFF2-40B4-BE49-F238E27FC236}">
                <a16:creationId xmlns:a16="http://schemas.microsoft.com/office/drawing/2014/main" id="{1E11B736-74E7-4325-B72B-5206D0733DD9}"/>
              </a:ext>
            </a:extLst>
          </p:cNvPr>
          <p:cNvSpPr txBox="1"/>
          <p:nvPr userDrawn="1"/>
        </p:nvSpPr>
        <p:spPr>
          <a:xfrm>
            <a:off x="0" y="0"/>
            <a:ext cx="730946" cy="262344"/>
          </a:xfrm>
          <a:prstGeom prst="rect">
            <a:avLst/>
          </a:prstGeom>
          <a:noFill/>
        </p:spPr>
        <p:txBody>
          <a:bodyPr vert="horz" wrap="square" lIns="0" tIns="0" rIns="0" bIns="0" rtlCol="0" anchor="ctr" anchorCtr="1">
            <a:spAutoFit/>
          </a:bodyPr>
          <a:lstStyle/>
          <a:p>
            <a:pPr algn="l">
              <a:spcBef>
                <a:spcPts val="0"/>
              </a:spcBef>
              <a:spcAft>
                <a:spcPts val="0"/>
              </a:spcAft>
            </a:pPr>
            <a:r>
              <a:rPr lang="en-GB" sz="1000">
                <a:solidFill>
                  <a:srgbClr val="000000"/>
                </a:solidFill>
                <a:latin typeface="Calibri" panose="020F0502020204030204" pitchFamily="34" charset="0"/>
              </a:rPr>
              <a:t>Students</a:t>
            </a:r>
          </a:p>
        </p:txBody>
      </p:sp>
    </p:spTree>
    <p:extLst>
      <p:ext uri="{BB962C8B-B14F-4D97-AF65-F5344CB8AC3E}">
        <p14:creationId xmlns:p14="http://schemas.microsoft.com/office/powerpoint/2010/main" val="33134397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partacus-educational.com/VietnamWar.htm"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9608A-6DCA-4F09-BD96-B4E3A349A641}"/>
              </a:ext>
            </a:extLst>
          </p:cNvPr>
          <p:cNvSpPr>
            <a:spLocks noGrp="1"/>
          </p:cNvSpPr>
          <p:nvPr>
            <p:ph type="title"/>
          </p:nvPr>
        </p:nvSpPr>
        <p:spPr>
          <a:xfrm>
            <a:off x="263352" y="274638"/>
            <a:ext cx="11737304" cy="850106"/>
          </a:xfrm>
          <a:solidFill>
            <a:schemeClr val="accent4">
              <a:lumMod val="40000"/>
              <a:lumOff val="60000"/>
            </a:schemeClr>
          </a:solidFill>
        </p:spPr>
        <p:txBody>
          <a:bodyPr/>
          <a:lstStyle/>
          <a:p>
            <a:pPr algn="ctr"/>
            <a:r>
              <a:rPr lang="en-GB" dirty="0">
                <a:latin typeface="Comic Sans MS" panose="030F0702030302020204" pitchFamily="66" charset="0"/>
              </a:rPr>
              <a:t>Questions in GCSE History</a:t>
            </a:r>
          </a:p>
        </p:txBody>
      </p:sp>
      <p:sp>
        <p:nvSpPr>
          <p:cNvPr id="3" name="Content Placeholder 2">
            <a:extLst>
              <a:ext uri="{FF2B5EF4-FFF2-40B4-BE49-F238E27FC236}">
                <a16:creationId xmlns:a16="http://schemas.microsoft.com/office/drawing/2014/main" id="{CFA209C6-2D61-4B8D-B514-DEA7C6897310}"/>
              </a:ext>
            </a:extLst>
          </p:cNvPr>
          <p:cNvSpPr>
            <a:spLocks noGrp="1"/>
          </p:cNvSpPr>
          <p:nvPr>
            <p:ph idx="1"/>
          </p:nvPr>
        </p:nvSpPr>
        <p:spPr>
          <a:xfrm>
            <a:off x="263352" y="1600201"/>
            <a:ext cx="11737304" cy="4525963"/>
          </a:xfrm>
        </p:spPr>
        <p:txBody>
          <a:bodyPr>
            <a:normAutofit fontScale="55000" lnSpcReduction="20000"/>
          </a:bodyPr>
          <a:lstStyle/>
          <a:p>
            <a:pPr marL="0" indent="0">
              <a:buNone/>
            </a:pPr>
            <a:r>
              <a:rPr lang="en-GB" sz="3200" dirty="0">
                <a:solidFill>
                  <a:srgbClr val="FF9999"/>
                </a:solidFill>
                <a:latin typeface="Comic Sans MS" panose="030F0702030302020204" pitchFamily="66" charset="0"/>
              </a:rPr>
              <a:t>Give two things you can infer… (4 marks) Paper 3</a:t>
            </a:r>
          </a:p>
          <a:p>
            <a:pPr marL="0" indent="0">
              <a:buNone/>
            </a:pPr>
            <a:r>
              <a:rPr lang="en-GB" sz="3200" dirty="0">
                <a:solidFill>
                  <a:srgbClr val="FF9999"/>
                </a:solidFill>
                <a:latin typeface="Comic Sans MS" panose="030F0702030302020204" pitchFamily="66" charset="0"/>
              </a:rPr>
              <a:t>Describe two features of… (4 marks) Paper 1, Paper 2</a:t>
            </a:r>
          </a:p>
          <a:p>
            <a:pPr marL="0" indent="0">
              <a:buNone/>
            </a:pPr>
            <a:r>
              <a:rPr lang="en-GB" sz="3200" dirty="0">
                <a:solidFill>
                  <a:srgbClr val="FF9999"/>
                </a:solidFill>
                <a:latin typeface="Comic Sans MS" panose="030F0702030302020204" pitchFamily="66" charset="0"/>
              </a:rPr>
              <a:t>Explain one way… (4 marks) Paper 1</a:t>
            </a:r>
          </a:p>
          <a:p>
            <a:pPr marL="0" indent="0">
              <a:buNone/>
            </a:pPr>
            <a:r>
              <a:rPr lang="en-GB" sz="3200" dirty="0">
                <a:solidFill>
                  <a:srgbClr val="FF9999"/>
                </a:solidFill>
                <a:latin typeface="Comic Sans MS" panose="030F0702030302020204" pitchFamily="66" charset="0"/>
              </a:rPr>
              <a:t>How would you follow up… (4 marks) Paper 1</a:t>
            </a:r>
          </a:p>
          <a:p>
            <a:pPr marL="0" indent="0">
              <a:buNone/>
            </a:pPr>
            <a:r>
              <a:rPr lang="en-GB" sz="3200" dirty="0">
                <a:solidFill>
                  <a:schemeClr val="accent1"/>
                </a:solidFill>
                <a:latin typeface="Comic Sans MS" panose="030F0702030302020204" pitchFamily="66" charset="0"/>
              </a:rPr>
              <a:t>How useful are sources … (8 marks) Paper 1, Paper 3</a:t>
            </a:r>
          </a:p>
          <a:p>
            <a:pPr marL="0" indent="0">
              <a:buNone/>
            </a:pPr>
            <a:r>
              <a:rPr lang="en-GB" sz="3200" dirty="0">
                <a:solidFill>
                  <a:schemeClr val="accent1"/>
                </a:solidFill>
                <a:latin typeface="Comic Sans MS" panose="030F0702030302020204" pitchFamily="66" charset="0"/>
              </a:rPr>
              <a:t>Explain the consequence.. (8 marks) Paper 2</a:t>
            </a:r>
          </a:p>
          <a:p>
            <a:pPr marL="0" indent="0">
              <a:buNone/>
            </a:pPr>
            <a:r>
              <a:rPr lang="en-GB" sz="3200" dirty="0">
                <a:solidFill>
                  <a:schemeClr val="accent1"/>
                </a:solidFill>
                <a:latin typeface="Comic Sans MS" panose="030F0702030302020204" pitchFamily="66" charset="0"/>
              </a:rPr>
              <a:t>Write a narrative account (8 marks) Paper 2</a:t>
            </a:r>
          </a:p>
          <a:p>
            <a:pPr marL="0" indent="0">
              <a:buNone/>
            </a:pPr>
            <a:r>
              <a:rPr lang="en-GB" sz="3200" dirty="0">
                <a:solidFill>
                  <a:schemeClr val="accent1"/>
                </a:solidFill>
                <a:latin typeface="Comic Sans MS" panose="030F0702030302020204" pitchFamily="66" charset="0"/>
              </a:rPr>
              <a:t>Study interpretations … they give different views…What is the main difference? (4 marks) Paper 3</a:t>
            </a:r>
          </a:p>
          <a:p>
            <a:pPr marL="0" indent="0">
              <a:buNone/>
            </a:pPr>
            <a:r>
              <a:rPr lang="en-GB" sz="3200" dirty="0">
                <a:solidFill>
                  <a:schemeClr val="accent1"/>
                </a:solidFill>
                <a:latin typeface="Comic Sans MS" panose="030F0702030302020204" pitchFamily="66" charset="0"/>
              </a:rPr>
              <a:t>Suggest one reason why interpretations are different… (4 marks) Paper 3</a:t>
            </a:r>
          </a:p>
          <a:p>
            <a:pPr marL="0" indent="0">
              <a:buNone/>
            </a:pPr>
            <a:r>
              <a:rPr lang="en-GB" sz="3200" dirty="0">
                <a:solidFill>
                  <a:schemeClr val="accent6"/>
                </a:solidFill>
                <a:latin typeface="Comic Sans MS" panose="030F0702030302020204" pitchFamily="66" charset="0"/>
              </a:rPr>
              <a:t>Explain why… (12 marks) Paper 1, Paper 2, Paper 3</a:t>
            </a:r>
            <a:endParaRPr lang="en-GB" sz="3200" dirty="0">
              <a:solidFill>
                <a:srgbClr val="E890BA"/>
              </a:solidFill>
              <a:latin typeface="Comic Sans MS" panose="030F0702030302020204" pitchFamily="66" charset="0"/>
            </a:endParaRPr>
          </a:p>
          <a:p>
            <a:pPr marL="0" indent="0">
              <a:buNone/>
            </a:pPr>
            <a:r>
              <a:rPr lang="en-GB" sz="3200" dirty="0">
                <a:solidFill>
                  <a:srgbClr val="FF66CC"/>
                </a:solidFill>
                <a:latin typeface="Comic Sans MS" panose="030F0702030302020204" pitchFamily="66" charset="0"/>
              </a:rPr>
              <a:t>How far do you agree with the statement? 16 marks Paper 1, Paper 2</a:t>
            </a:r>
          </a:p>
          <a:p>
            <a:pPr marL="0" indent="0">
              <a:buNone/>
            </a:pPr>
            <a:r>
              <a:rPr lang="en-GB" sz="3200" dirty="0">
                <a:solidFill>
                  <a:srgbClr val="FF66CC"/>
                </a:solidFill>
                <a:latin typeface="Comic Sans MS" panose="030F0702030302020204" pitchFamily="66" charset="0"/>
              </a:rPr>
              <a:t>How far do you agree with interpretation…(16+4 marks) Paper 3</a:t>
            </a:r>
          </a:p>
          <a:p>
            <a:pPr marL="0" indent="0">
              <a:buNone/>
            </a:pPr>
            <a:r>
              <a:rPr lang="en-GB" sz="3200" dirty="0">
                <a:solidFill>
                  <a:srgbClr val="FF66CC"/>
                </a:solidFill>
                <a:latin typeface="Comic Sans MS" panose="030F0702030302020204" pitchFamily="66" charset="0"/>
              </a:rPr>
              <a:t>Explain the importance… (8+8 marks) Paper 2</a:t>
            </a:r>
          </a:p>
        </p:txBody>
      </p:sp>
    </p:spTree>
    <p:extLst>
      <p:ext uri="{BB962C8B-B14F-4D97-AF65-F5344CB8AC3E}">
        <p14:creationId xmlns:p14="http://schemas.microsoft.com/office/powerpoint/2010/main" val="41360023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4CFA527-5F7D-4549-8B42-1B63419EB0E7}"/>
              </a:ext>
            </a:extLst>
          </p:cNvPr>
          <p:cNvSpPr>
            <a:spLocks noGrp="1"/>
          </p:cNvSpPr>
          <p:nvPr>
            <p:ph idx="1"/>
          </p:nvPr>
        </p:nvSpPr>
        <p:spPr>
          <a:xfrm>
            <a:off x="731653" y="1954545"/>
            <a:ext cx="10515600" cy="4351338"/>
          </a:xfrm>
        </p:spPr>
        <p:txBody>
          <a:bodyPr/>
          <a:lstStyle/>
          <a:p>
            <a:pPr marL="0" indent="0">
              <a:buNone/>
            </a:pPr>
            <a:endParaRPr lang="en-GB" dirty="0">
              <a:latin typeface="Comic Sans MS" panose="030F0702030302020204" pitchFamily="66" charset="0"/>
            </a:endParaRPr>
          </a:p>
          <a:p>
            <a:pPr marL="0" indent="0">
              <a:buNone/>
            </a:pPr>
            <a:r>
              <a:rPr lang="en-GB" b="1" u="sng" dirty="0">
                <a:latin typeface="Comic Sans MS" panose="030F0702030302020204" pitchFamily="66" charset="0"/>
              </a:rPr>
              <a:t>Structure:</a:t>
            </a:r>
          </a:p>
          <a:p>
            <a:pPr marL="0" indent="0">
              <a:buNone/>
            </a:pPr>
            <a:r>
              <a:rPr lang="en-GB" dirty="0">
                <a:latin typeface="Comic Sans MS" panose="030F0702030302020204" pitchFamily="66" charset="0"/>
              </a:rPr>
              <a:t>I can infer that:</a:t>
            </a:r>
          </a:p>
          <a:p>
            <a:pPr marL="0" indent="0">
              <a:buNone/>
            </a:pPr>
            <a:r>
              <a:rPr lang="en-GB" dirty="0">
                <a:latin typeface="Comic Sans MS" panose="030F0702030302020204" pitchFamily="66" charset="0"/>
              </a:rPr>
              <a:t>Details in the source that tell me this:</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I can infer that:</a:t>
            </a:r>
          </a:p>
          <a:p>
            <a:pPr marL="0" indent="0">
              <a:buNone/>
            </a:pPr>
            <a:r>
              <a:rPr lang="en-GB" dirty="0">
                <a:latin typeface="Comic Sans MS" panose="030F0702030302020204" pitchFamily="66" charset="0"/>
              </a:rPr>
              <a:t>Details in the source that tell me this:</a:t>
            </a:r>
          </a:p>
          <a:p>
            <a:pPr marL="0" indent="0">
              <a:buNone/>
            </a:pPr>
            <a:endParaRPr lang="en-GB" dirty="0"/>
          </a:p>
        </p:txBody>
      </p:sp>
      <p:sp>
        <p:nvSpPr>
          <p:cNvPr id="6" name="Title 5">
            <a:extLst>
              <a:ext uri="{FF2B5EF4-FFF2-40B4-BE49-F238E27FC236}">
                <a16:creationId xmlns:a16="http://schemas.microsoft.com/office/drawing/2014/main" id="{3EA48F6D-C2C1-4ACD-B430-B4F7DDCC7F7F}"/>
              </a:ext>
            </a:extLst>
          </p:cNvPr>
          <p:cNvSpPr>
            <a:spLocks noGrp="1"/>
          </p:cNvSpPr>
          <p:nvPr>
            <p:ph type="title"/>
          </p:nvPr>
        </p:nvSpPr>
        <p:spPr>
          <a:xfrm>
            <a:off x="838200" y="365125"/>
            <a:ext cx="10515600" cy="1325563"/>
          </a:xfrm>
          <a:prstGeom prst="rect">
            <a:avLst/>
          </a:prstGeom>
          <a:solidFill>
            <a:srgbClr val="EBCD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Comic Sans MS" panose="030F0702030302020204" pitchFamily="66" charset="0"/>
              </a:rPr>
              <a:t>Give two things you can infer from the source(4 marks) Paper 1 and 3</a:t>
            </a:r>
          </a:p>
        </p:txBody>
      </p:sp>
    </p:spTree>
    <p:extLst>
      <p:ext uri="{BB962C8B-B14F-4D97-AF65-F5344CB8AC3E}">
        <p14:creationId xmlns:p14="http://schemas.microsoft.com/office/powerpoint/2010/main" val="8447707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80853DF-8C19-44B2-BF2E-5633CD005047}"/>
              </a:ext>
            </a:extLst>
          </p:cNvPr>
          <p:cNvSpPr/>
          <p:nvPr/>
        </p:nvSpPr>
        <p:spPr>
          <a:xfrm>
            <a:off x="128337" y="104003"/>
            <a:ext cx="11935326" cy="1241912"/>
          </a:xfrm>
          <a:prstGeom prst="rect">
            <a:avLst/>
          </a:prstGeom>
          <a:solidFill>
            <a:srgbClr val="EBCD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Comic Sans MS" panose="030F0702030302020204" pitchFamily="66" charset="0"/>
              </a:rPr>
              <a:t>Give two things you can infer from source A about Guerrilla Tactics used in south Vietnam. (4 marks)</a:t>
            </a:r>
          </a:p>
        </p:txBody>
      </p:sp>
      <p:sp>
        <p:nvSpPr>
          <p:cNvPr id="3" name="Rectangle 1">
            <a:extLst>
              <a:ext uri="{FF2B5EF4-FFF2-40B4-BE49-F238E27FC236}">
                <a16:creationId xmlns:a16="http://schemas.microsoft.com/office/drawing/2014/main" id="{CA077139-0F00-44DF-A71F-9B53EC1AD726}"/>
              </a:ext>
            </a:extLst>
          </p:cNvPr>
          <p:cNvSpPr>
            <a:spLocks noChangeArrowheads="1"/>
          </p:cNvSpPr>
          <p:nvPr/>
        </p:nvSpPr>
        <p:spPr bwMode="auto">
          <a:xfrm flipH="1">
            <a:off x="326047" y="1721166"/>
            <a:ext cx="6752848" cy="4493538"/>
          </a:xfrm>
          <a:prstGeom prst="rect">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dirty="0">
                <a:ln>
                  <a:noFill/>
                </a:ln>
                <a:effectLst/>
                <a:latin typeface="Comic Sans MS" panose="030F0702030302020204" pitchFamily="66" charset="0"/>
              </a:rPr>
              <a:t>Source A : An interview</a:t>
            </a:r>
            <a:r>
              <a:rPr kumimoji="0" lang="en-US" b="1" i="0" u="none" strike="noStrike" cap="none" normalizeH="0" dirty="0">
                <a:ln>
                  <a:noFill/>
                </a:ln>
                <a:effectLst/>
                <a:latin typeface="Comic Sans MS" panose="030F0702030302020204" pitchFamily="66" charset="0"/>
              </a:rPr>
              <a:t> by </a:t>
            </a:r>
            <a:r>
              <a:rPr kumimoji="0" lang="en-US" b="1" i="0" u="none" strike="noStrike" cap="none" normalizeH="0" baseline="0" dirty="0">
                <a:ln>
                  <a:noFill/>
                </a:ln>
                <a:effectLst/>
                <a:latin typeface="Comic Sans MS" panose="030F0702030302020204" pitchFamily="66" charset="0"/>
              </a:rPr>
              <a:t>Tim O'Brien who served in the </a:t>
            </a:r>
            <a:r>
              <a:rPr kumimoji="0" lang="en-US" b="1" i="0" u="none" strike="noStrike" cap="none" normalizeH="0" baseline="0" dirty="0">
                <a:ln>
                  <a:noFill/>
                </a:ln>
                <a:effectLst/>
                <a:latin typeface="Comic Sans MS" panose="030F0702030302020204" pitchFamily="66" charset="0"/>
                <a:hlinkClick r:id="rId3">
                  <a:extLst>
                    <a:ext uri="{A12FA001-AC4F-418D-AE19-62706E023703}">
                      <ahyp:hlinkClr xmlns:ahyp="http://schemas.microsoft.com/office/drawing/2018/hyperlinkcolor" val="tx"/>
                    </a:ext>
                  </a:extLst>
                </a:hlinkClick>
              </a:rPr>
              <a:t>Vietnam War</a:t>
            </a:r>
            <a:r>
              <a:rPr kumimoji="0" lang="en-US" b="1" i="0" u="none" strike="noStrike" cap="none" normalizeH="0" baseline="0" dirty="0">
                <a:ln>
                  <a:noFill/>
                </a:ln>
                <a:effectLst/>
                <a:latin typeface="Comic Sans MS" panose="030F0702030302020204" pitchFamily="66" charset="0"/>
              </a:rPr>
              <a:t> as an infantryman. </a:t>
            </a:r>
            <a:r>
              <a:rPr lang="en-US" b="1" dirty="0">
                <a:latin typeface="Comic Sans MS" panose="030F0702030302020204" pitchFamily="66" charset="0"/>
              </a:rPr>
              <a:t>H</a:t>
            </a:r>
            <a:r>
              <a:rPr kumimoji="0" lang="en-US" b="1" i="0" u="none" strike="noStrike" cap="none" normalizeH="0" baseline="0" dirty="0">
                <a:ln>
                  <a:noFill/>
                </a:ln>
                <a:effectLst/>
                <a:latin typeface="Comic Sans MS" panose="030F0702030302020204" pitchFamily="66" charset="0"/>
              </a:rPr>
              <a:t>e describes the dangers of going out on patrol. </a:t>
            </a:r>
          </a:p>
          <a:p>
            <a:pPr marL="0" marR="0" lvl="0" indent="0" defTabSz="914400" rtl="0" eaLnBrk="0" fontAlgn="base" latinLnBrk="0" hangingPunct="0">
              <a:lnSpc>
                <a:spcPct val="100000"/>
              </a:lnSpc>
              <a:spcBef>
                <a:spcPct val="0"/>
              </a:spcBef>
              <a:spcAft>
                <a:spcPct val="0"/>
              </a:spcAft>
              <a:buClrTx/>
              <a:buSzTx/>
              <a:buFontTx/>
              <a:buNone/>
              <a:tabLst/>
            </a:pPr>
            <a:endParaRPr kumimoji="0" lang="en-US" b="1" i="0" u="none" strike="noStrike" cap="none" normalizeH="0" baseline="0" dirty="0">
              <a:ln>
                <a:noFill/>
              </a:ln>
              <a:effectLst/>
              <a:latin typeface="Comic Sans MS" panose="030F0702030302020204" pitchFamily="66"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effectLst/>
                <a:latin typeface="Comic Sans MS" panose="030F0702030302020204" pitchFamily="66" charset="0"/>
              </a:rPr>
              <a:t>The most feared mine was the Bouncing Betty. It was conical shaped, three prongs jutting out of the soil. When your foot hit the prong, a charge went off that shot the mine into the air, a yard high, showering shrapnel everywhere. It's a mine that goes after the lower torso: a terrible mine... On one occasion after my company had encamped and sent out patrols there was a large explosion only 200 yards away... We raced out there and only two men were living out of a patrol of eight or so. Just a mess. It was like a stew, full of meat and flesh and red tissue and white bone.</a:t>
            </a:r>
            <a:endParaRPr kumimoji="0" lang="en-US" sz="4400" b="0" i="0" u="none" strike="noStrike" cap="none" normalizeH="0" baseline="0" dirty="0">
              <a:ln>
                <a:noFill/>
              </a:ln>
              <a:effectLst/>
              <a:latin typeface="Comic Sans MS" panose="030F0702030302020204" pitchFamily="66" charset="0"/>
            </a:endParaRPr>
          </a:p>
        </p:txBody>
      </p:sp>
      <p:sp>
        <p:nvSpPr>
          <p:cNvPr id="5" name="TextBox 4">
            <a:extLst>
              <a:ext uri="{FF2B5EF4-FFF2-40B4-BE49-F238E27FC236}">
                <a16:creationId xmlns:a16="http://schemas.microsoft.com/office/drawing/2014/main" id="{19E71C0F-154C-4CC0-B7C7-B263D6F3134E}"/>
              </a:ext>
            </a:extLst>
          </p:cNvPr>
          <p:cNvSpPr txBox="1"/>
          <p:nvPr/>
        </p:nvSpPr>
        <p:spPr>
          <a:xfrm>
            <a:off x="7243281" y="2369162"/>
            <a:ext cx="4622672" cy="3477875"/>
          </a:xfrm>
          <a:prstGeom prst="rect">
            <a:avLst/>
          </a:prstGeom>
          <a:noFill/>
        </p:spPr>
        <p:txBody>
          <a:bodyPr wrap="square" rtlCol="0">
            <a:spAutoFit/>
          </a:bodyPr>
          <a:lstStyle/>
          <a:p>
            <a:pPr algn="ctr"/>
            <a:r>
              <a:rPr lang="en-GB" sz="2000" b="1" dirty="0">
                <a:latin typeface="Comic Sans MS" panose="030F0702030302020204" pitchFamily="66" charset="0"/>
              </a:rPr>
              <a:t>Structure</a:t>
            </a:r>
            <a:r>
              <a:rPr lang="en-GB" sz="2000" dirty="0">
                <a:latin typeface="Comic Sans MS" panose="030F0702030302020204" pitchFamily="66" charset="0"/>
              </a:rPr>
              <a:t>:</a:t>
            </a:r>
          </a:p>
          <a:p>
            <a:pPr algn="ctr"/>
            <a:endParaRPr lang="en-GB" sz="2000" dirty="0">
              <a:latin typeface="Comic Sans MS" panose="030F0702030302020204" pitchFamily="66" charset="0"/>
            </a:endParaRPr>
          </a:p>
          <a:p>
            <a:r>
              <a:rPr lang="en-GB" sz="2000" dirty="0">
                <a:latin typeface="Comic Sans MS" panose="030F0702030302020204" pitchFamily="66" charset="0"/>
              </a:rPr>
              <a:t>What I can infer: </a:t>
            </a:r>
          </a:p>
          <a:p>
            <a:endParaRPr lang="en-GB" sz="2000" dirty="0">
              <a:latin typeface="Comic Sans MS" panose="030F0702030302020204" pitchFamily="66" charset="0"/>
            </a:endParaRPr>
          </a:p>
          <a:p>
            <a:r>
              <a:rPr lang="en-GB" sz="2000" dirty="0">
                <a:solidFill>
                  <a:srgbClr val="FF0000"/>
                </a:solidFill>
                <a:latin typeface="Comic Sans MS" panose="030F0702030302020204" pitchFamily="66" charset="0"/>
              </a:rPr>
              <a:t>Guerrilla tactics were very fatal.</a:t>
            </a:r>
          </a:p>
          <a:p>
            <a:endParaRPr lang="en-GB" sz="2000" dirty="0">
              <a:latin typeface="Comic Sans MS" panose="030F0702030302020204" pitchFamily="66" charset="0"/>
            </a:endParaRPr>
          </a:p>
          <a:p>
            <a:r>
              <a:rPr lang="en-GB" sz="2000" dirty="0">
                <a:latin typeface="Comic Sans MS" panose="030F0702030302020204" pitchFamily="66" charset="0"/>
              </a:rPr>
              <a:t>Details in the source that tell me this:</a:t>
            </a:r>
          </a:p>
          <a:p>
            <a:endParaRPr lang="en-GB" sz="2000" dirty="0">
              <a:latin typeface="Comic Sans MS" panose="030F0702030302020204" pitchFamily="66" charset="0"/>
            </a:endParaRPr>
          </a:p>
          <a:p>
            <a:r>
              <a:rPr lang="en-GB" sz="2000" dirty="0">
                <a:latin typeface="Comic Sans MS" panose="030F0702030302020204" pitchFamily="66" charset="0"/>
              </a:rPr>
              <a:t>‘</a:t>
            </a:r>
            <a:r>
              <a:rPr lang="en-GB" sz="2000" dirty="0">
                <a:solidFill>
                  <a:srgbClr val="FF0000"/>
                </a:solidFill>
                <a:latin typeface="Comic Sans MS" panose="030F0702030302020204" pitchFamily="66" charset="0"/>
              </a:rPr>
              <a:t>Just a mess, it was like a stew..’</a:t>
            </a:r>
          </a:p>
          <a:p>
            <a:endParaRPr lang="en-GB" sz="2000" dirty="0">
              <a:latin typeface="Comic Sans MS" panose="030F0702030302020204" pitchFamily="66" charset="0"/>
            </a:endParaRPr>
          </a:p>
        </p:txBody>
      </p:sp>
    </p:spTree>
    <p:extLst>
      <p:ext uri="{BB962C8B-B14F-4D97-AF65-F5344CB8AC3E}">
        <p14:creationId xmlns:p14="http://schemas.microsoft.com/office/powerpoint/2010/main" val="28065328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80853DF-8C19-44B2-BF2E-5633CD005047}"/>
              </a:ext>
            </a:extLst>
          </p:cNvPr>
          <p:cNvSpPr/>
          <p:nvPr/>
        </p:nvSpPr>
        <p:spPr>
          <a:xfrm>
            <a:off x="128337" y="104003"/>
            <a:ext cx="11935326" cy="1241912"/>
          </a:xfrm>
          <a:prstGeom prst="rect">
            <a:avLst/>
          </a:prstGeom>
          <a:solidFill>
            <a:srgbClr val="EBCD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Comic Sans MS" panose="030F0702030302020204" pitchFamily="66" charset="0"/>
              </a:rPr>
              <a:t>Describe two features of... (4 marks) Paper 2</a:t>
            </a:r>
          </a:p>
        </p:txBody>
      </p:sp>
      <p:sp>
        <p:nvSpPr>
          <p:cNvPr id="3" name="Rectangle 1">
            <a:extLst>
              <a:ext uri="{FF2B5EF4-FFF2-40B4-BE49-F238E27FC236}">
                <a16:creationId xmlns:a16="http://schemas.microsoft.com/office/drawing/2014/main" id="{CA077139-0F00-44DF-A71F-9B53EC1AD726}"/>
              </a:ext>
            </a:extLst>
          </p:cNvPr>
          <p:cNvSpPr>
            <a:spLocks noChangeArrowheads="1"/>
          </p:cNvSpPr>
          <p:nvPr/>
        </p:nvSpPr>
        <p:spPr bwMode="auto">
          <a:xfrm flipH="1">
            <a:off x="438149" y="2369162"/>
            <a:ext cx="6640745" cy="1937327"/>
          </a:xfrm>
          <a:prstGeom prst="rect">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4400" b="0" i="0" u="none" strike="noStrike" cap="none" normalizeH="0" baseline="0" dirty="0">
              <a:ln>
                <a:noFill/>
              </a:ln>
              <a:effectLst/>
              <a:latin typeface="Comic Sans MS" panose="030F0702030302020204" pitchFamily="66" charset="0"/>
            </a:endParaRPr>
          </a:p>
        </p:txBody>
      </p:sp>
      <p:sp>
        <p:nvSpPr>
          <p:cNvPr id="5" name="TextBox 4">
            <a:extLst>
              <a:ext uri="{FF2B5EF4-FFF2-40B4-BE49-F238E27FC236}">
                <a16:creationId xmlns:a16="http://schemas.microsoft.com/office/drawing/2014/main" id="{19E71C0F-154C-4CC0-B7C7-B263D6F3134E}"/>
              </a:ext>
            </a:extLst>
          </p:cNvPr>
          <p:cNvSpPr txBox="1"/>
          <p:nvPr/>
        </p:nvSpPr>
        <p:spPr>
          <a:xfrm>
            <a:off x="7243281" y="2369162"/>
            <a:ext cx="4622672" cy="2554545"/>
          </a:xfrm>
          <a:prstGeom prst="rect">
            <a:avLst/>
          </a:prstGeom>
          <a:noFill/>
        </p:spPr>
        <p:txBody>
          <a:bodyPr wrap="square" rtlCol="0">
            <a:spAutoFit/>
          </a:bodyPr>
          <a:lstStyle/>
          <a:p>
            <a:pPr algn="ctr"/>
            <a:r>
              <a:rPr lang="en-GB" sz="2000" b="1" dirty="0">
                <a:latin typeface="Comic Sans MS" panose="030F0702030302020204" pitchFamily="66" charset="0"/>
              </a:rPr>
              <a:t>Structure</a:t>
            </a:r>
            <a:r>
              <a:rPr lang="en-GB" sz="2000" dirty="0">
                <a:latin typeface="Comic Sans MS" panose="030F0702030302020204" pitchFamily="66" charset="0"/>
              </a:rPr>
              <a:t>:</a:t>
            </a:r>
          </a:p>
          <a:p>
            <a:pPr algn="ctr"/>
            <a:endParaRPr lang="en-GB" sz="2000" dirty="0">
              <a:latin typeface="Comic Sans MS" panose="030F0702030302020204" pitchFamily="66" charset="0"/>
            </a:endParaRPr>
          </a:p>
          <a:p>
            <a:r>
              <a:rPr lang="en-GB" sz="2000" dirty="0">
                <a:solidFill>
                  <a:srgbClr val="FF0000"/>
                </a:solidFill>
                <a:latin typeface="Comic Sans MS" panose="030F0702030302020204" pitchFamily="66" charset="0"/>
              </a:rPr>
              <a:t>Point</a:t>
            </a:r>
            <a:r>
              <a:rPr lang="en-GB" sz="2000" dirty="0">
                <a:latin typeface="Comic Sans MS" panose="030F0702030302020204" pitchFamily="66" charset="0"/>
              </a:rPr>
              <a:t> </a:t>
            </a:r>
          </a:p>
          <a:p>
            <a:r>
              <a:rPr lang="en-GB" sz="2000" dirty="0">
                <a:latin typeface="Comic Sans MS" panose="030F0702030302020204" pitchFamily="66" charset="0"/>
              </a:rPr>
              <a:t>Evidence x2</a:t>
            </a:r>
          </a:p>
          <a:p>
            <a:endParaRPr lang="en-GB" sz="2000" dirty="0">
              <a:latin typeface="Comic Sans MS" panose="030F0702030302020204" pitchFamily="66" charset="0"/>
            </a:endParaRPr>
          </a:p>
          <a:p>
            <a:r>
              <a:rPr lang="en-GB" sz="2000" dirty="0">
                <a:solidFill>
                  <a:srgbClr val="FF0000"/>
                </a:solidFill>
                <a:latin typeface="Comic Sans MS" panose="030F0702030302020204" pitchFamily="66" charset="0"/>
              </a:rPr>
              <a:t>One feature of royal revenues was the scutage. </a:t>
            </a:r>
            <a:r>
              <a:rPr lang="en-GB" sz="2000" dirty="0">
                <a:latin typeface="Comic Sans MS" panose="030F0702030302020204" pitchFamily="66" charset="0"/>
              </a:rPr>
              <a:t>Scutage was paid for the king to replace military service.</a:t>
            </a:r>
          </a:p>
        </p:txBody>
      </p:sp>
      <p:pic>
        <p:nvPicPr>
          <p:cNvPr id="8" name="Picture 7">
            <a:extLst>
              <a:ext uri="{FF2B5EF4-FFF2-40B4-BE49-F238E27FC236}">
                <a16:creationId xmlns:a16="http://schemas.microsoft.com/office/drawing/2014/main" id="{6672B932-3BF3-4DFB-8DC4-151489B103F6}"/>
              </a:ext>
            </a:extLst>
          </p:cNvPr>
          <p:cNvPicPr>
            <a:picLocks noChangeAspect="1"/>
          </p:cNvPicPr>
          <p:nvPr/>
        </p:nvPicPr>
        <p:blipFill>
          <a:blip r:embed="rId3"/>
          <a:stretch>
            <a:fillRect/>
          </a:stretch>
        </p:blipFill>
        <p:spPr>
          <a:xfrm>
            <a:off x="21130" y="1943100"/>
            <a:ext cx="7057764" cy="3367087"/>
          </a:xfrm>
          <a:prstGeom prst="rect">
            <a:avLst/>
          </a:prstGeom>
        </p:spPr>
      </p:pic>
    </p:spTree>
    <p:extLst>
      <p:ext uri="{BB962C8B-B14F-4D97-AF65-F5344CB8AC3E}">
        <p14:creationId xmlns:p14="http://schemas.microsoft.com/office/powerpoint/2010/main" val="7370524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7D9107F-6751-44AC-897D-5F1E010B22F0}"/>
              </a:ext>
            </a:extLst>
          </p:cNvPr>
          <p:cNvSpPr txBox="1"/>
          <p:nvPr/>
        </p:nvSpPr>
        <p:spPr>
          <a:xfrm>
            <a:off x="6457950" y="1352549"/>
            <a:ext cx="5437636" cy="5323075"/>
          </a:xfrm>
          <a:prstGeom prst="rect">
            <a:avLst/>
          </a:prstGeom>
          <a:solidFill>
            <a:srgbClr val="FFFFCC"/>
          </a:solidFill>
          <a:ln w="38100">
            <a:solidFill>
              <a:schemeClr val="tx1"/>
            </a:solidFill>
          </a:ln>
          <a:effectLst>
            <a:outerShdw blurRad="50800" dist="38100" dir="2700000" algn="tl" rotWithShape="0">
              <a:prstClr val="black">
                <a:alpha val="40000"/>
              </a:prstClr>
            </a:outerShdw>
          </a:effec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2200" dirty="0">
                <a:latin typeface="Trebuchet MS" panose="020B0603020202020204" pitchFamily="34" charset="0"/>
              </a:rPr>
              <a:t>This a short answer question that </a:t>
            </a:r>
            <a:br>
              <a:rPr lang="en-GB" sz="2200" dirty="0">
                <a:latin typeface="Trebuchet MS" panose="020B0603020202020204" pitchFamily="34" charset="0"/>
              </a:rPr>
            </a:br>
            <a:r>
              <a:rPr lang="en-GB" sz="2200" dirty="0">
                <a:latin typeface="Trebuchet MS" panose="020B0603020202020204" pitchFamily="34" charset="0"/>
              </a:rPr>
              <a:t>follows the below in a single, 1/3 </a:t>
            </a:r>
            <a:br>
              <a:rPr lang="en-GB" sz="2200" dirty="0">
                <a:latin typeface="Trebuchet MS" panose="020B0603020202020204" pitchFamily="34" charset="0"/>
              </a:rPr>
            </a:br>
            <a:r>
              <a:rPr lang="en-GB" sz="2200" dirty="0">
                <a:latin typeface="Trebuchet MS" panose="020B0603020202020204" pitchFamily="34" charset="0"/>
              </a:rPr>
              <a:t>page paragraph:</a:t>
            </a:r>
          </a:p>
          <a:p>
            <a:pPr eaLnBrk="1" hangingPunct="1">
              <a:defRPr/>
            </a:pPr>
            <a:endParaRPr lang="en-GB" sz="2200" dirty="0">
              <a:latin typeface="Trebuchet MS" panose="020B0603020202020204" pitchFamily="34" charset="0"/>
            </a:endParaRPr>
          </a:p>
          <a:p>
            <a:pPr marL="342900" indent="-342900" eaLnBrk="1" hangingPunct="1">
              <a:buFontTx/>
              <a:buChar char="-"/>
              <a:defRPr/>
            </a:pPr>
            <a:r>
              <a:rPr lang="en-GB" sz="2200" dirty="0">
                <a:latin typeface="Trebuchet MS" panose="020B0603020202020204" pitchFamily="34" charset="0"/>
              </a:rPr>
              <a:t>Say one way people were treated in the </a:t>
            </a:r>
            <a:r>
              <a:rPr lang="en-GB" sz="2200" b="1" dirty="0">
                <a:latin typeface="Trebuchet MS" panose="020B0603020202020204" pitchFamily="34" charset="0"/>
              </a:rPr>
              <a:t>13</a:t>
            </a:r>
            <a:r>
              <a:rPr lang="en-GB" sz="2200" b="1" baseline="30000" dirty="0">
                <a:latin typeface="Trebuchet MS" panose="020B0603020202020204" pitchFamily="34" charset="0"/>
              </a:rPr>
              <a:t>th</a:t>
            </a:r>
            <a:r>
              <a:rPr lang="en-GB" sz="2200" b="1" dirty="0">
                <a:latin typeface="Trebuchet MS" panose="020B0603020202020204" pitchFamily="34" charset="0"/>
              </a:rPr>
              <a:t> Century </a:t>
            </a:r>
            <a:r>
              <a:rPr lang="en-GB" sz="2200" dirty="0">
                <a:latin typeface="Trebuchet MS" panose="020B0603020202020204" pitchFamily="34" charset="0"/>
              </a:rPr>
              <a:t>about a particular type of treatment.</a:t>
            </a:r>
          </a:p>
          <a:p>
            <a:pPr marL="1085850" lvl="1" indent="-342900" eaLnBrk="1" hangingPunct="1">
              <a:buFontTx/>
              <a:buChar char="-"/>
              <a:defRPr/>
            </a:pPr>
            <a:r>
              <a:rPr lang="en-GB" sz="2200" dirty="0">
                <a:latin typeface="Trebuchet MS" panose="020B0603020202020204" pitchFamily="34" charset="0"/>
              </a:rPr>
              <a:t>Then give supporting details about that treatment.</a:t>
            </a:r>
          </a:p>
          <a:p>
            <a:pPr marL="1085850" lvl="1" indent="-342900" eaLnBrk="1" hangingPunct="1">
              <a:buFontTx/>
              <a:buChar char="-"/>
              <a:defRPr/>
            </a:pPr>
            <a:endParaRPr lang="en-GB" sz="2200" dirty="0">
              <a:latin typeface="Trebuchet MS" panose="020B0603020202020204" pitchFamily="34" charset="0"/>
            </a:endParaRPr>
          </a:p>
          <a:p>
            <a:pPr marL="342900" indent="-342900" eaLnBrk="1" hangingPunct="1">
              <a:buFontTx/>
              <a:buChar char="-"/>
              <a:defRPr/>
            </a:pPr>
            <a:r>
              <a:rPr lang="en-GB" sz="2200" dirty="0">
                <a:latin typeface="Trebuchet MS" panose="020B0603020202020204" pitchFamily="34" charset="0"/>
              </a:rPr>
              <a:t>Now say how people were now being treated in the </a:t>
            </a:r>
            <a:r>
              <a:rPr lang="en-GB" sz="2200" b="1" dirty="0">
                <a:latin typeface="Trebuchet MS" panose="020B0603020202020204" pitchFamily="34" charset="0"/>
              </a:rPr>
              <a:t>17</a:t>
            </a:r>
            <a:r>
              <a:rPr lang="en-GB" sz="2200" b="1" baseline="30000" dirty="0">
                <a:latin typeface="Trebuchet MS" panose="020B0603020202020204" pitchFamily="34" charset="0"/>
              </a:rPr>
              <a:t>th</a:t>
            </a:r>
            <a:r>
              <a:rPr lang="en-GB" sz="2200" b="1" dirty="0">
                <a:latin typeface="Trebuchet MS" panose="020B0603020202020204" pitchFamily="34" charset="0"/>
              </a:rPr>
              <a:t> Century </a:t>
            </a:r>
            <a:r>
              <a:rPr lang="en-GB" sz="2200" dirty="0">
                <a:latin typeface="Trebuchet MS" panose="020B0603020202020204" pitchFamily="34" charset="0"/>
              </a:rPr>
              <a:t>talking about the related treatment, and why.</a:t>
            </a:r>
          </a:p>
          <a:p>
            <a:pPr marL="1085850" lvl="1" indent="-342900" eaLnBrk="1" hangingPunct="1">
              <a:buFontTx/>
              <a:buChar char="-"/>
              <a:defRPr/>
            </a:pPr>
            <a:r>
              <a:rPr lang="en-GB" sz="2200" dirty="0">
                <a:latin typeface="Trebuchet MS" panose="020B0603020202020204" pitchFamily="34" charset="0"/>
              </a:rPr>
              <a:t>Then give supporting details about that treatment.</a:t>
            </a:r>
          </a:p>
        </p:txBody>
      </p:sp>
      <p:pic>
        <p:nvPicPr>
          <p:cNvPr id="8" name="Picture 4" descr="Image result for hint sign">
            <a:extLst>
              <a:ext uri="{FF2B5EF4-FFF2-40B4-BE49-F238E27FC236}">
                <a16:creationId xmlns:a16="http://schemas.microsoft.com/office/drawing/2014/main" id="{847FDE5E-7957-4229-9302-EED9AAE3259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72860" y="980728"/>
            <a:ext cx="970933" cy="69207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2C4BE26-F1F6-8EB1-3D75-BC978DE95131}"/>
              </a:ext>
            </a:extLst>
          </p:cNvPr>
          <p:cNvSpPr txBox="1"/>
          <p:nvPr/>
        </p:nvSpPr>
        <p:spPr>
          <a:xfrm>
            <a:off x="338093" y="1925726"/>
            <a:ext cx="5949390" cy="1446550"/>
          </a:xfrm>
          <a:prstGeom prst="rect">
            <a:avLst/>
          </a:prstGeom>
          <a:solidFill>
            <a:schemeClr val="bg1"/>
          </a:solidFill>
          <a:ln w="38100">
            <a:solidFill>
              <a:schemeClr val="tx1"/>
            </a:solidFill>
          </a:ln>
          <a:effectLst>
            <a:outerShdw blurRad="50800" dist="38100" dir="2700000" algn="tl" rotWithShape="0">
              <a:prstClr val="black">
                <a:alpha val="40000"/>
              </a:prstClr>
            </a:outerShdw>
          </a:effec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2200" b="1" dirty="0">
                <a:latin typeface="Trebuchet MS" panose="020B0603020202020204" pitchFamily="34" charset="0"/>
              </a:rPr>
              <a:t>Explain one way in which ideas about the treatment of disease were different in the 17</a:t>
            </a:r>
            <a:r>
              <a:rPr lang="en-GB" sz="2200" b="1" baseline="30000" dirty="0">
                <a:latin typeface="Trebuchet MS" panose="020B0603020202020204" pitchFamily="34" charset="0"/>
              </a:rPr>
              <a:t>th</a:t>
            </a:r>
            <a:r>
              <a:rPr lang="en-GB" sz="2200" b="1" dirty="0">
                <a:latin typeface="Trebuchet MS" panose="020B0603020202020204" pitchFamily="34" charset="0"/>
              </a:rPr>
              <a:t> century from the ideas in the 13</a:t>
            </a:r>
            <a:r>
              <a:rPr lang="en-GB" sz="2200" b="1" baseline="30000" dirty="0">
                <a:latin typeface="Trebuchet MS" panose="020B0603020202020204" pitchFamily="34" charset="0"/>
              </a:rPr>
              <a:t>th</a:t>
            </a:r>
            <a:r>
              <a:rPr lang="en-GB" sz="2200" b="1" dirty="0">
                <a:latin typeface="Trebuchet MS" panose="020B0603020202020204" pitchFamily="34" charset="0"/>
              </a:rPr>
              <a:t> century. [4]</a:t>
            </a:r>
            <a:endParaRPr lang="en-GB" sz="2200" dirty="0">
              <a:latin typeface="Trebuchet MS" panose="020B0603020202020204" pitchFamily="34" charset="0"/>
            </a:endParaRPr>
          </a:p>
        </p:txBody>
      </p:sp>
      <p:sp>
        <p:nvSpPr>
          <p:cNvPr id="4" name="TextBox 3">
            <a:extLst>
              <a:ext uri="{FF2B5EF4-FFF2-40B4-BE49-F238E27FC236}">
                <a16:creationId xmlns:a16="http://schemas.microsoft.com/office/drawing/2014/main" id="{854496EE-D1E5-CA5F-E63C-753725623DA8}"/>
              </a:ext>
            </a:extLst>
          </p:cNvPr>
          <p:cNvSpPr txBox="1"/>
          <p:nvPr/>
        </p:nvSpPr>
        <p:spPr>
          <a:xfrm>
            <a:off x="342175" y="4448840"/>
            <a:ext cx="5949390" cy="2123658"/>
          </a:xfrm>
          <a:prstGeom prst="rect">
            <a:avLst/>
          </a:prstGeom>
          <a:solidFill>
            <a:schemeClr val="accent3">
              <a:lumMod val="20000"/>
              <a:lumOff val="80000"/>
            </a:schemeClr>
          </a:solidFill>
          <a:ln w="38100">
            <a:solidFill>
              <a:schemeClr val="tx1"/>
            </a:solidFill>
          </a:ln>
          <a:effectLst>
            <a:outerShdw blurRad="50800" dist="38100" dir="2700000" algn="tl" rotWithShape="0">
              <a:prstClr val="black">
                <a:alpha val="40000"/>
              </a:prstClr>
            </a:outerShdw>
          </a:effec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GB" sz="2200" b="1" dirty="0">
                <a:latin typeface="Trebuchet MS" panose="020B0603020202020204" pitchFamily="34" charset="0"/>
              </a:rPr>
              <a:t>Exam Tip!</a:t>
            </a:r>
          </a:p>
          <a:p>
            <a:pPr eaLnBrk="1" hangingPunct="1">
              <a:defRPr/>
            </a:pPr>
            <a:endParaRPr lang="en-GB" sz="2200" b="1" dirty="0">
              <a:latin typeface="Trebuchet MS" panose="020B0603020202020204" pitchFamily="34" charset="0"/>
            </a:endParaRPr>
          </a:p>
          <a:p>
            <a:pPr eaLnBrk="1" hangingPunct="1">
              <a:defRPr/>
            </a:pPr>
            <a:r>
              <a:rPr lang="en-GB" sz="2200" dirty="0">
                <a:latin typeface="Trebuchet MS" panose="020B0603020202020204" pitchFamily="34" charset="0"/>
              </a:rPr>
              <a:t>The difference between half marks and full marks on this question is how precise your knowledge is. Make sure you give a fact that relates to each time period.</a:t>
            </a:r>
          </a:p>
        </p:txBody>
      </p:sp>
      <p:pic>
        <p:nvPicPr>
          <p:cNvPr id="11" name="Picture 4" descr="Image result for hint sign">
            <a:extLst>
              <a:ext uri="{FF2B5EF4-FFF2-40B4-BE49-F238E27FC236}">
                <a16:creationId xmlns:a16="http://schemas.microsoft.com/office/drawing/2014/main" id="{2E396426-48BF-46BE-84E8-17552C64865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67339" y="4213314"/>
            <a:ext cx="1098330" cy="782877"/>
          </a:xfrm>
          <a:prstGeom prst="rect">
            <a:avLst/>
          </a:prstGeom>
          <a:noFill/>
          <a:extLst>
            <a:ext uri="{909E8E84-426E-40DD-AFC4-6F175D3DCCD1}">
              <a14:hiddenFill xmlns:a14="http://schemas.microsoft.com/office/drawing/2010/main">
                <a:solidFill>
                  <a:srgbClr val="FFFFFF"/>
                </a:solidFill>
              </a14:hiddenFill>
            </a:ext>
          </a:extLst>
        </p:spPr>
      </p:pic>
      <p:sp>
        <p:nvSpPr>
          <p:cNvPr id="13" name="Title 5">
            <a:extLst>
              <a:ext uri="{FF2B5EF4-FFF2-40B4-BE49-F238E27FC236}">
                <a16:creationId xmlns:a16="http://schemas.microsoft.com/office/drawing/2014/main" id="{7E370CF1-1998-4FE1-A60A-D7FA6A5B85A6}"/>
              </a:ext>
            </a:extLst>
          </p:cNvPr>
          <p:cNvSpPr>
            <a:spLocks noGrp="1"/>
          </p:cNvSpPr>
          <p:nvPr>
            <p:ph type="title"/>
          </p:nvPr>
        </p:nvSpPr>
        <p:spPr>
          <a:xfrm>
            <a:off x="838200" y="-49170"/>
            <a:ext cx="10515600" cy="1325563"/>
          </a:xfrm>
          <a:prstGeom prst="rect">
            <a:avLst/>
          </a:prstGeom>
          <a:solidFill>
            <a:srgbClr val="EBCD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Comic Sans MS" panose="030F0702030302020204" pitchFamily="66" charset="0"/>
              </a:rPr>
              <a:t>Explain one way..(4 marks) Paper 1</a:t>
            </a:r>
          </a:p>
        </p:txBody>
      </p:sp>
    </p:spTree>
    <p:extLst>
      <p:ext uri="{BB962C8B-B14F-4D97-AF65-F5344CB8AC3E}">
        <p14:creationId xmlns:p14="http://schemas.microsoft.com/office/powerpoint/2010/main" val="34678160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1559F-405C-4039-9536-91B7FB5DFB99}"/>
              </a:ext>
            </a:extLst>
          </p:cNvPr>
          <p:cNvSpPr>
            <a:spLocks noGrp="1"/>
          </p:cNvSpPr>
          <p:nvPr>
            <p:ph type="title"/>
          </p:nvPr>
        </p:nvSpPr>
        <p:spPr>
          <a:xfrm>
            <a:off x="702889" y="195954"/>
            <a:ext cx="10972800" cy="732872"/>
          </a:xfrm>
          <a:solidFill>
            <a:schemeClr val="bg1"/>
          </a:solidFill>
        </p:spPr>
        <p:txBody>
          <a:bodyPr>
            <a:normAutofit/>
          </a:bodyPr>
          <a:lstStyle/>
          <a:p>
            <a:pPr algn="ctr"/>
            <a:r>
              <a:rPr lang="en-GB" dirty="0">
                <a:latin typeface="Comic Sans MS" panose="030F0702030302020204" pitchFamily="66" charset="0"/>
              </a:rPr>
              <a:t>Model answer.</a:t>
            </a:r>
          </a:p>
        </p:txBody>
      </p:sp>
      <p:sp>
        <p:nvSpPr>
          <p:cNvPr id="3" name="Content Placeholder 2">
            <a:extLst>
              <a:ext uri="{FF2B5EF4-FFF2-40B4-BE49-F238E27FC236}">
                <a16:creationId xmlns:a16="http://schemas.microsoft.com/office/drawing/2014/main" id="{B8A0C690-09A5-45CA-A409-006FD2EE3463}"/>
              </a:ext>
            </a:extLst>
          </p:cNvPr>
          <p:cNvSpPr>
            <a:spLocks noGrp="1"/>
          </p:cNvSpPr>
          <p:nvPr>
            <p:ph idx="1"/>
          </p:nvPr>
        </p:nvSpPr>
        <p:spPr>
          <a:xfrm>
            <a:off x="609600" y="1142405"/>
            <a:ext cx="10972800" cy="3701005"/>
          </a:xfrm>
          <a:solidFill>
            <a:schemeClr val="bg1"/>
          </a:solidFill>
        </p:spPr>
        <p:txBody>
          <a:bodyPr>
            <a:normAutofit fontScale="92500" lnSpcReduction="20000"/>
          </a:bodyPr>
          <a:lstStyle/>
          <a:p>
            <a:pPr marL="0" indent="0">
              <a:buNone/>
            </a:pPr>
            <a:r>
              <a:rPr lang="en-GB" sz="3200" dirty="0">
                <a:solidFill>
                  <a:srgbClr val="7030A0"/>
                </a:solidFill>
                <a:latin typeface="Comic Sans MS" panose="030F0702030302020204" pitchFamily="66" charset="0"/>
              </a:rPr>
              <a:t>One way in which ideas about the treatment of disease were different in the 17</a:t>
            </a:r>
            <a:r>
              <a:rPr lang="en-GB" sz="3200" baseline="30000" dirty="0">
                <a:solidFill>
                  <a:srgbClr val="7030A0"/>
                </a:solidFill>
                <a:latin typeface="Comic Sans MS" panose="030F0702030302020204" pitchFamily="66" charset="0"/>
              </a:rPr>
              <a:t>th</a:t>
            </a:r>
            <a:r>
              <a:rPr lang="en-GB" sz="3200" dirty="0">
                <a:solidFill>
                  <a:srgbClr val="7030A0"/>
                </a:solidFill>
                <a:latin typeface="Comic Sans MS" panose="030F0702030302020204" pitchFamily="66" charset="0"/>
              </a:rPr>
              <a:t> century from the ideas in the 13</a:t>
            </a:r>
            <a:r>
              <a:rPr lang="en-GB" sz="3200" baseline="30000" dirty="0">
                <a:solidFill>
                  <a:srgbClr val="7030A0"/>
                </a:solidFill>
                <a:latin typeface="Comic Sans MS" panose="030F0702030302020204" pitchFamily="66" charset="0"/>
              </a:rPr>
              <a:t>th</a:t>
            </a:r>
            <a:r>
              <a:rPr lang="en-GB" sz="3200" dirty="0">
                <a:solidFill>
                  <a:srgbClr val="7030A0"/>
                </a:solidFill>
                <a:latin typeface="Comic Sans MS" panose="030F0702030302020204" pitchFamily="66" charset="0"/>
              </a:rPr>
              <a:t> century was the different cures</a:t>
            </a:r>
            <a:r>
              <a:rPr lang="en-GB" sz="3200" dirty="0">
                <a:solidFill>
                  <a:schemeClr val="accent2"/>
                </a:solidFill>
                <a:latin typeface="Comic Sans MS" panose="030F0702030302020204" pitchFamily="66" charset="0"/>
              </a:rPr>
              <a:t>. Medieval medical treatments were mostly focused on balancing the humours, like purging, bleeding or trepanning the patient and also mixing herbal remedies. </a:t>
            </a:r>
          </a:p>
          <a:p>
            <a:pPr marL="0" indent="0">
              <a:buNone/>
            </a:pPr>
            <a:r>
              <a:rPr lang="en-GB" sz="3200" dirty="0">
                <a:solidFill>
                  <a:srgbClr val="7030A0"/>
                </a:solidFill>
                <a:latin typeface="Comic Sans MS" panose="030F0702030302020204" pitchFamily="66" charset="0"/>
              </a:rPr>
              <a:t>However in the 17</a:t>
            </a:r>
            <a:r>
              <a:rPr lang="en-GB" sz="3200" baseline="30000" dirty="0">
                <a:solidFill>
                  <a:srgbClr val="7030A0"/>
                </a:solidFill>
                <a:latin typeface="Comic Sans MS" panose="030F0702030302020204" pitchFamily="66" charset="0"/>
              </a:rPr>
              <a:t>th</a:t>
            </a:r>
            <a:r>
              <a:rPr lang="en-GB" sz="3200" dirty="0">
                <a:solidFill>
                  <a:srgbClr val="7030A0"/>
                </a:solidFill>
                <a:latin typeface="Comic Sans MS" panose="030F0702030302020204" pitchFamily="66" charset="0"/>
              </a:rPr>
              <a:t> century, scientists started to use chemical cures</a:t>
            </a:r>
            <a:r>
              <a:rPr lang="en-GB" sz="3200" dirty="0">
                <a:latin typeface="Comic Sans MS" panose="030F0702030302020204" pitchFamily="66" charset="0"/>
              </a:rPr>
              <a:t>, </a:t>
            </a:r>
            <a:r>
              <a:rPr lang="en-GB" sz="3200" dirty="0">
                <a:solidFill>
                  <a:schemeClr val="accent2"/>
                </a:solidFill>
                <a:latin typeface="Comic Sans MS" panose="030F0702030302020204" pitchFamily="66" charset="0"/>
              </a:rPr>
              <a:t>Alchemy, or ‘medical chemistry’ had an impact on treatment. Inspired by Paracelsus, medical chemists experimented with metals to cure illness.</a:t>
            </a:r>
          </a:p>
          <a:p>
            <a:pPr marL="0" indent="0">
              <a:buNone/>
            </a:pPr>
            <a:endParaRPr lang="en-GB" dirty="0"/>
          </a:p>
        </p:txBody>
      </p:sp>
      <p:sp>
        <p:nvSpPr>
          <p:cNvPr id="4" name="TextBox 3">
            <a:extLst>
              <a:ext uri="{FF2B5EF4-FFF2-40B4-BE49-F238E27FC236}">
                <a16:creationId xmlns:a16="http://schemas.microsoft.com/office/drawing/2014/main" id="{0D485E95-9F64-48A4-AA2E-BB503F6B4894}"/>
              </a:ext>
            </a:extLst>
          </p:cNvPr>
          <p:cNvSpPr txBox="1"/>
          <p:nvPr/>
        </p:nvSpPr>
        <p:spPr>
          <a:xfrm>
            <a:off x="1991544" y="5056989"/>
            <a:ext cx="7920880" cy="1569660"/>
          </a:xfrm>
          <a:prstGeom prst="rect">
            <a:avLst/>
          </a:prstGeom>
          <a:solidFill>
            <a:schemeClr val="bg1"/>
          </a:solidFill>
        </p:spPr>
        <p:txBody>
          <a:bodyPr wrap="square" rtlCol="0">
            <a:spAutoFit/>
          </a:bodyPr>
          <a:lstStyle/>
          <a:p>
            <a:pPr algn="ctr"/>
            <a:r>
              <a:rPr lang="en-GB" sz="2400" b="1" dirty="0">
                <a:solidFill>
                  <a:srgbClr val="7030A0"/>
                </a:solidFill>
                <a:latin typeface="Comic Sans MS" panose="030F0702030302020204" pitchFamily="66" charset="0"/>
              </a:rPr>
              <a:t>Point: </a:t>
            </a:r>
            <a:r>
              <a:rPr lang="en-GB" sz="2400" dirty="0">
                <a:solidFill>
                  <a:srgbClr val="7030A0"/>
                </a:solidFill>
                <a:latin typeface="Comic Sans MS" panose="030F0702030302020204" pitchFamily="66" charset="0"/>
              </a:rPr>
              <a:t>Repeat question and make your point. </a:t>
            </a:r>
          </a:p>
          <a:p>
            <a:pPr algn="ctr"/>
            <a:r>
              <a:rPr lang="en-GB" sz="2400" b="1" dirty="0">
                <a:solidFill>
                  <a:schemeClr val="accent2"/>
                </a:solidFill>
                <a:latin typeface="Comic Sans MS" panose="030F0702030302020204" pitchFamily="66" charset="0"/>
              </a:rPr>
              <a:t>Evidence: </a:t>
            </a:r>
            <a:r>
              <a:rPr lang="en-GB" sz="2400" dirty="0">
                <a:solidFill>
                  <a:schemeClr val="accent2"/>
                </a:solidFill>
                <a:latin typeface="Comic Sans MS" panose="030F0702030302020204" pitchFamily="66" charset="0"/>
              </a:rPr>
              <a:t>Support with evidence.</a:t>
            </a:r>
          </a:p>
          <a:p>
            <a:pPr algn="ctr"/>
            <a:r>
              <a:rPr lang="en-GB" sz="2400" b="1" dirty="0">
                <a:solidFill>
                  <a:srgbClr val="7030A0"/>
                </a:solidFill>
                <a:latin typeface="Comic Sans MS" panose="030F0702030302020204" pitchFamily="66" charset="0"/>
              </a:rPr>
              <a:t>Point: </a:t>
            </a:r>
            <a:r>
              <a:rPr lang="en-GB" sz="2400" dirty="0">
                <a:solidFill>
                  <a:srgbClr val="7030A0"/>
                </a:solidFill>
                <a:latin typeface="Comic Sans MS" panose="030F0702030302020204" pitchFamily="66" charset="0"/>
              </a:rPr>
              <a:t>Make your second point.</a:t>
            </a:r>
          </a:p>
          <a:p>
            <a:pPr algn="ctr"/>
            <a:r>
              <a:rPr lang="en-GB" sz="2400" b="1" dirty="0">
                <a:solidFill>
                  <a:schemeClr val="accent2"/>
                </a:solidFill>
                <a:latin typeface="Comic Sans MS" panose="030F0702030302020204" pitchFamily="66" charset="0"/>
              </a:rPr>
              <a:t>Evidence: </a:t>
            </a:r>
            <a:r>
              <a:rPr lang="en-GB" sz="2400" dirty="0">
                <a:solidFill>
                  <a:schemeClr val="accent2"/>
                </a:solidFill>
                <a:latin typeface="Comic Sans MS" panose="030F0702030302020204" pitchFamily="66" charset="0"/>
              </a:rPr>
              <a:t>Support with evidence.</a:t>
            </a:r>
          </a:p>
        </p:txBody>
      </p:sp>
    </p:spTree>
    <p:extLst>
      <p:ext uri="{BB962C8B-B14F-4D97-AF65-F5344CB8AC3E}">
        <p14:creationId xmlns:p14="http://schemas.microsoft.com/office/powerpoint/2010/main" val="33539581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80853DF-8C19-44B2-BF2E-5633CD005047}"/>
              </a:ext>
            </a:extLst>
          </p:cNvPr>
          <p:cNvSpPr/>
          <p:nvPr/>
        </p:nvSpPr>
        <p:spPr>
          <a:xfrm>
            <a:off x="128337" y="104003"/>
            <a:ext cx="11935326" cy="1241912"/>
          </a:xfrm>
          <a:prstGeom prst="rect">
            <a:avLst/>
          </a:prstGeom>
          <a:solidFill>
            <a:srgbClr val="EBCD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Comic Sans MS" panose="030F0702030302020204" pitchFamily="66" charset="0"/>
              </a:rPr>
              <a:t>How would you follow up..(4 marks) Paper 1</a:t>
            </a:r>
          </a:p>
        </p:txBody>
      </p:sp>
      <p:sp>
        <p:nvSpPr>
          <p:cNvPr id="5" name="TextBox 4">
            <a:extLst>
              <a:ext uri="{FF2B5EF4-FFF2-40B4-BE49-F238E27FC236}">
                <a16:creationId xmlns:a16="http://schemas.microsoft.com/office/drawing/2014/main" id="{19E71C0F-154C-4CC0-B7C7-B263D6F3134E}"/>
              </a:ext>
            </a:extLst>
          </p:cNvPr>
          <p:cNvSpPr txBox="1"/>
          <p:nvPr/>
        </p:nvSpPr>
        <p:spPr>
          <a:xfrm>
            <a:off x="6877050" y="2369161"/>
            <a:ext cx="4988903" cy="3416320"/>
          </a:xfrm>
          <a:prstGeom prst="rect">
            <a:avLst/>
          </a:prstGeom>
          <a:noFill/>
        </p:spPr>
        <p:txBody>
          <a:bodyPr wrap="square" rtlCol="0">
            <a:spAutoFit/>
          </a:bodyPr>
          <a:lstStyle/>
          <a:p>
            <a:pPr algn="ctr"/>
            <a:r>
              <a:rPr lang="en-GB" sz="2400" b="1" dirty="0">
                <a:latin typeface="Comic Sans MS" panose="030F0702030302020204" pitchFamily="66" charset="0"/>
              </a:rPr>
              <a:t>Structure</a:t>
            </a:r>
            <a:r>
              <a:rPr lang="en-GB" sz="2400" dirty="0">
                <a:latin typeface="Comic Sans MS" panose="030F0702030302020204" pitchFamily="66" charset="0"/>
              </a:rPr>
              <a:t>:</a:t>
            </a:r>
          </a:p>
          <a:p>
            <a:pPr algn="ctr"/>
            <a:r>
              <a:rPr lang="en-GB" sz="2400" dirty="0">
                <a:latin typeface="Comic Sans MS" panose="030F0702030302020204" pitchFamily="66" charset="0"/>
              </a:rPr>
              <a:t>Detail: It needs to be a quote copied out of the source.</a:t>
            </a:r>
          </a:p>
          <a:p>
            <a:pPr algn="ctr"/>
            <a:r>
              <a:rPr lang="en-GB" sz="2400" dirty="0">
                <a:solidFill>
                  <a:srgbClr val="00B050"/>
                </a:solidFill>
                <a:latin typeface="Comic Sans MS" panose="030F0702030302020204" pitchFamily="66" charset="0"/>
              </a:rPr>
              <a:t>The question needs to relate to the source.</a:t>
            </a:r>
          </a:p>
          <a:p>
            <a:pPr algn="ctr"/>
            <a:r>
              <a:rPr lang="en-GB" sz="2400" dirty="0">
                <a:solidFill>
                  <a:srgbClr val="FF0000"/>
                </a:solidFill>
                <a:latin typeface="Comic Sans MS" panose="030F0702030302020204" pitchFamily="66" charset="0"/>
              </a:rPr>
              <a:t>Use RAMC, FANY medical records as answer.</a:t>
            </a:r>
          </a:p>
          <a:p>
            <a:pPr algn="ctr"/>
            <a:r>
              <a:rPr lang="en-GB" sz="2400" dirty="0">
                <a:solidFill>
                  <a:srgbClr val="002060"/>
                </a:solidFill>
                <a:latin typeface="Comic Sans MS" panose="030F0702030302020204" pitchFamily="66" charset="0"/>
              </a:rPr>
              <a:t>It would give me a better insight of the ….</a:t>
            </a:r>
          </a:p>
        </p:txBody>
      </p:sp>
      <p:pic>
        <p:nvPicPr>
          <p:cNvPr id="6" name="Picture 5">
            <a:extLst>
              <a:ext uri="{FF2B5EF4-FFF2-40B4-BE49-F238E27FC236}">
                <a16:creationId xmlns:a16="http://schemas.microsoft.com/office/drawing/2014/main" id="{AF58CBC0-8BEE-48CB-A989-D7A57C1589A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66750" y="1461258"/>
            <a:ext cx="5257800" cy="5292739"/>
          </a:xfrm>
          <a:prstGeom prst="rect">
            <a:avLst/>
          </a:prstGeom>
          <a:noFill/>
          <a:ln>
            <a:noFill/>
          </a:ln>
          <a:effectLst/>
        </p:spPr>
      </p:pic>
    </p:spTree>
    <p:extLst>
      <p:ext uri="{BB962C8B-B14F-4D97-AF65-F5344CB8AC3E}">
        <p14:creationId xmlns:p14="http://schemas.microsoft.com/office/powerpoint/2010/main" val="881469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1DE31B4-72B5-4EB2-8C55-29301C3D2C72}"/>
              </a:ext>
            </a:extLst>
          </p:cNvPr>
          <p:cNvPicPr>
            <a:picLocks noChangeAspect="1"/>
          </p:cNvPicPr>
          <p:nvPr/>
        </p:nvPicPr>
        <p:blipFill>
          <a:blip r:embed="rId2"/>
          <a:stretch>
            <a:fillRect/>
          </a:stretch>
        </p:blipFill>
        <p:spPr>
          <a:xfrm>
            <a:off x="409575" y="1473993"/>
            <a:ext cx="7071170" cy="3910013"/>
          </a:xfrm>
          <a:prstGeom prst="rect">
            <a:avLst/>
          </a:prstGeom>
        </p:spPr>
      </p:pic>
      <p:sp>
        <p:nvSpPr>
          <p:cNvPr id="6" name="TextBox 5">
            <a:extLst>
              <a:ext uri="{FF2B5EF4-FFF2-40B4-BE49-F238E27FC236}">
                <a16:creationId xmlns:a16="http://schemas.microsoft.com/office/drawing/2014/main" id="{CC8CA5B6-7D2A-4920-B111-7C808E29A113}"/>
              </a:ext>
            </a:extLst>
          </p:cNvPr>
          <p:cNvSpPr txBox="1"/>
          <p:nvPr/>
        </p:nvSpPr>
        <p:spPr>
          <a:xfrm>
            <a:off x="7886700" y="1485900"/>
            <a:ext cx="3971925" cy="4093428"/>
          </a:xfrm>
          <a:prstGeom prst="rect">
            <a:avLst/>
          </a:prstGeom>
          <a:noFill/>
        </p:spPr>
        <p:txBody>
          <a:bodyPr wrap="square" rtlCol="0">
            <a:spAutoFit/>
          </a:bodyPr>
          <a:lstStyle/>
          <a:p>
            <a:r>
              <a:rPr lang="en-GB" sz="2000" dirty="0">
                <a:latin typeface="Comic Sans MS" panose="030F0702030302020204" pitchFamily="66" charset="0"/>
              </a:rPr>
              <a:t>Detail:</a:t>
            </a:r>
          </a:p>
          <a:p>
            <a:r>
              <a:rPr lang="en-GB" sz="2000" dirty="0">
                <a:latin typeface="Comic Sans MS" panose="030F0702030302020204" pitchFamily="66" charset="0"/>
              </a:rPr>
              <a:t>‘The surgeons are amputating limbs’</a:t>
            </a:r>
          </a:p>
          <a:p>
            <a:r>
              <a:rPr lang="en-GB" sz="2000" dirty="0">
                <a:solidFill>
                  <a:srgbClr val="00B050"/>
                </a:solidFill>
                <a:latin typeface="Comic Sans MS" panose="030F0702030302020204" pitchFamily="66" charset="0"/>
              </a:rPr>
              <a:t>Question:</a:t>
            </a:r>
          </a:p>
          <a:p>
            <a:r>
              <a:rPr lang="en-GB" sz="2000" dirty="0">
                <a:solidFill>
                  <a:srgbClr val="00B050"/>
                </a:solidFill>
                <a:latin typeface="Comic Sans MS" panose="030F0702030302020204" pitchFamily="66" charset="0"/>
              </a:rPr>
              <a:t>What kind of anaesthetic did they use?</a:t>
            </a:r>
          </a:p>
          <a:p>
            <a:r>
              <a:rPr lang="en-GB" sz="2000" dirty="0">
                <a:solidFill>
                  <a:srgbClr val="7030A0"/>
                </a:solidFill>
                <a:latin typeface="Comic Sans MS" panose="030F0702030302020204" pitchFamily="66" charset="0"/>
              </a:rPr>
              <a:t>Source:</a:t>
            </a:r>
          </a:p>
          <a:p>
            <a:r>
              <a:rPr lang="en-GB" sz="2000" dirty="0">
                <a:solidFill>
                  <a:srgbClr val="7030A0"/>
                </a:solidFill>
                <a:latin typeface="Comic Sans MS" panose="030F0702030302020204" pitchFamily="66" charset="0"/>
              </a:rPr>
              <a:t>RAMC Medical record</a:t>
            </a:r>
          </a:p>
          <a:p>
            <a:r>
              <a:rPr lang="en-GB" sz="2000" dirty="0">
                <a:solidFill>
                  <a:srgbClr val="0070C0"/>
                </a:solidFill>
                <a:latin typeface="Comic Sans MS" panose="030F0702030302020204" pitchFamily="66" charset="0"/>
              </a:rPr>
              <a:t>Help:</a:t>
            </a:r>
          </a:p>
          <a:p>
            <a:r>
              <a:rPr lang="en-GB" sz="2000" dirty="0">
                <a:solidFill>
                  <a:srgbClr val="0070C0"/>
                </a:solidFill>
                <a:latin typeface="Comic Sans MS" panose="030F0702030302020204" pitchFamily="66" charset="0"/>
              </a:rPr>
              <a:t>It would give me a better insight of the every day routine of surgeons on the Western Front.</a:t>
            </a:r>
          </a:p>
        </p:txBody>
      </p:sp>
    </p:spTree>
    <p:extLst>
      <p:ext uri="{BB962C8B-B14F-4D97-AF65-F5344CB8AC3E}">
        <p14:creationId xmlns:p14="http://schemas.microsoft.com/office/powerpoint/2010/main" val="25964621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80853DF-8C19-44B2-BF2E-5633CD005047}"/>
              </a:ext>
            </a:extLst>
          </p:cNvPr>
          <p:cNvSpPr/>
          <p:nvPr/>
        </p:nvSpPr>
        <p:spPr>
          <a:xfrm>
            <a:off x="128337" y="104003"/>
            <a:ext cx="11935326" cy="1241912"/>
          </a:xfrm>
          <a:prstGeom prst="rect">
            <a:avLst/>
          </a:prstGeom>
          <a:solidFill>
            <a:srgbClr val="EBCD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dirty="0">
              <a:solidFill>
                <a:schemeClr val="tx1"/>
              </a:solidFill>
              <a:latin typeface="Comic Sans MS" panose="030F0702030302020204" pitchFamily="66" charset="0"/>
            </a:endParaRPr>
          </a:p>
          <a:p>
            <a:pPr algn="ctr"/>
            <a:r>
              <a:rPr lang="en-GB" sz="3200" dirty="0">
                <a:solidFill>
                  <a:schemeClr val="tx1"/>
                </a:solidFill>
                <a:latin typeface="Comic Sans MS" panose="030F0702030302020204" pitchFamily="66" charset="0"/>
              </a:rPr>
              <a:t>How useful are sources … (8 marks) Paper 1 and 3</a:t>
            </a:r>
            <a:br>
              <a:rPr lang="en-GB" sz="3200" dirty="0">
                <a:solidFill>
                  <a:schemeClr val="accent5"/>
                </a:solidFill>
                <a:latin typeface="Comic Sans MS" panose="030F0702030302020204" pitchFamily="66" charset="0"/>
              </a:rPr>
            </a:br>
            <a:endParaRPr lang="en-GB" sz="3200" dirty="0">
              <a:solidFill>
                <a:schemeClr val="tx1"/>
              </a:solidFill>
              <a:latin typeface="Comic Sans MS" panose="030F0702030302020204" pitchFamily="66" charset="0"/>
            </a:endParaRPr>
          </a:p>
        </p:txBody>
      </p:sp>
      <p:graphicFrame>
        <p:nvGraphicFramePr>
          <p:cNvPr id="6" name="Table 4">
            <a:extLst>
              <a:ext uri="{FF2B5EF4-FFF2-40B4-BE49-F238E27FC236}">
                <a16:creationId xmlns:a16="http://schemas.microsoft.com/office/drawing/2014/main" id="{3FEC76D4-2F39-4BA6-B2ED-4EFEEF7E9E22}"/>
              </a:ext>
            </a:extLst>
          </p:cNvPr>
          <p:cNvGraphicFramePr>
            <a:graphicFrameLocks noGrp="1"/>
          </p:cNvGraphicFramePr>
          <p:nvPr>
            <p:extLst>
              <p:ext uri="{D42A27DB-BD31-4B8C-83A1-F6EECF244321}">
                <p14:modId xmlns:p14="http://schemas.microsoft.com/office/powerpoint/2010/main" val="1365463932"/>
              </p:ext>
            </p:extLst>
          </p:nvPr>
        </p:nvGraphicFramePr>
        <p:xfrm>
          <a:off x="1042737" y="2190750"/>
          <a:ext cx="9768138" cy="3857448"/>
        </p:xfrm>
        <a:graphic>
          <a:graphicData uri="http://schemas.openxmlformats.org/drawingml/2006/table">
            <a:tbl>
              <a:tblPr firstRow="1" bandRow="1">
                <a:tableStyleId>{5940675A-B579-460E-94D1-54222C63F5DA}</a:tableStyleId>
              </a:tblPr>
              <a:tblGrid>
                <a:gridCol w="4884069">
                  <a:extLst>
                    <a:ext uri="{9D8B030D-6E8A-4147-A177-3AD203B41FA5}">
                      <a16:colId xmlns:a16="http://schemas.microsoft.com/office/drawing/2014/main" val="3111779931"/>
                    </a:ext>
                  </a:extLst>
                </a:gridCol>
                <a:gridCol w="4884069">
                  <a:extLst>
                    <a:ext uri="{9D8B030D-6E8A-4147-A177-3AD203B41FA5}">
                      <a16:colId xmlns:a16="http://schemas.microsoft.com/office/drawing/2014/main" val="2380208307"/>
                    </a:ext>
                  </a:extLst>
                </a:gridCol>
              </a:tblGrid>
              <a:tr h="474168">
                <a:tc>
                  <a:txBody>
                    <a:bodyPr/>
                    <a:lstStyle/>
                    <a:p>
                      <a:pPr algn="ctr"/>
                      <a:r>
                        <a:rPr lang="en-GB" sz="2400" b="1" dirty="0">
                          <a:solidFill>
                            <a:schemeClr val="accent1"/>
                          </a:solidFill>
                          <a:latin typeface="Comic Sans MS" panose="030F0702030302020204" pitchFamily="66" charset="0"/>
                        </a:rPr>
                        <a:t>Source A</a:t>
                      </a:r>
                    </a:p>
                  </a:txBody>
                  <a:tcPr/>
                </a:tc>
                <a:tc>
                  <a:txBody>
                    <a:bodyPr/>
                    <a:lstStyle/>
                    <a:p>
                      <a:pPr algn="ctr"/>
                      <a:r>
                        <a:rPr lang="en-GB" sz="2400" b="1" dirty="0">
                          <a:solidFill>
                            <a:schemeClr val="accent1"/>
                          </a:solidFill>
                          <a:latin typeface="Comic Sans MS" panose="030F0702030302020204" pitchFamily="66" charset="0"/>
                        </a:rPr>
                        <a:t>Source B</a:t>
                      </a:r>
                    </a:p>
                  </a:txBody>
                  <a:tcPr/>
                </a:tc>
                <a:extLst>
                  <a:ext uri="{0D108BD9-81ED-4DB2-BD59-A6C34878D82A}">
                    <a16:rowId xmlns:a16="http://schemas.microsoft.com/office/drawing/2014/main" val="4017038682"/>
                  </a:ext>
                </a:extLst>
              </a:tr>
              <a:tr h="3319182">
                <a:tc>
                  <a:txBody>
                    <a:bodyPr/>
                    <a:lstStyle/>
                    <a:p>
                      <a:pPr marL="342900" indent="-342900">
                        <a:buAutoNum type="arabicPeriod"/>
                      </a:pPr>
                      <a:r>
                        <a:rPr lang="en-GB" sz="2400" dirty="0">
                          <a:solidFill>
                            <a:schemeClr val="accent1"/>
                          </a:solidFill>
                          <a:latin typeface="Comic Sans MS" panose="030F0702030302020204" pitchFamily="66" charset="0"/>
                        </a:rPr>
                        <a:t>What does source A say about …?</a:t>
                      </a:r>
                    </a:p>
                    <a:p>
                      <a:pPr marL="342900" indent="-342900">
                        <a:buAutoNum type="arabicPeriod"/>
                      </a:pPr>
                      <a:r>
                        <a:rPr lang="en-GB" sz="2400" dirty="0">
                          <a:solidFill>
                            <a:schemeClr val="accent1"/>
                          </a:solidFill>
                          <a:latin typeface="Comic Sans MS" panose="030F0702030302020204" pitchFamily="66" charset="0"/>
                        </a:rPr>
                        <a:t>What quotes/details could you use?</a:t>
                      </a:r>
                    </a:p>
                    <a:p>
                      <a:pPr marL="342900" indent="-342900">
                        <a:buAutoNum type="arabicPeriod"/>
                      </a:pPr>
                      <a:r>
                        <a:rPr lang="en-GB" sz="2400" dirty="0">
                          <a:solidFill>
                            <a:schemeClr val="accent1"/>
                          </a:solidFill>
                          <a:latin typeface="Comic Sans MS" panose="030F0702030302020204" pitchFamily="66" charset="0"/>
                        </a:rPr>
                        <a:t>What knowledge do you have which supports this?</a:t>
                      </a:r>
                    </a:p>
                    <a:p>
                      <a:pPr marL="342900" indent="-342900">
                        <a:buAutoNum type="arabicPeriod"/>
                      </a:pPr>
                      <a:r>
                        <a:rPr lang="en-GB" sz="2400" dirty="0">
                          <a:solidFill>
                            <a:schemeClr val="accent1"/>
                          </a:solidFill>
                          <a:latin typeface="Comic Sans MS" panose="030F0702030302020204" pitchFamily="66" charset="0"/>
                        </a:rPr>
                        <a:t>Look at the provenance – what makes the source useful?</a:t>
                      </a:r>
                    </a:p>
                    <a:p>
                      <a:endParaRPr lang="en-GB" sz="2400" dirty="0">
                        <a:solidFill>
                          <a:schemeClr val="accent1"/>
                        </a:solidFill>
                        <a:latin typeface="Comic Sans MS" panose="030F0702030302020204" pitchFamily="66" charset="0"/>
                      </a:endParaRPr>
                    </a:p>
                  </a:txBody>
                  <a:tcPr/>
                </a:tc>
                <a:tc>
                  <a:txBody>
                    <a:bodyPr/>
                    <a:lstStyle/>
                    <a:p>
                      <a:pPr marL="342900" indent="-342900">
                        <a:buAutoNum type="arabicPeriod"/>
                      </a:pPr>
                      <a:r>
                        <a:rPr lang="en-GB" sz="2400" dirty="0">
                          <a:solidFill>
                            <a:schemeClr val="accent1"/>
                          </a:solidFill>
                          <a:latin typeface="Comic Sans MS" panose="030F0702030302020204" pitchFamily="66" charset="0"/>
                        </a:rPr>
                        <a:t>What does source B say about …?</a:t>
                      </a:r>
                    </a:p>
                    <a:p>
                      <a:pPr marL="342900" indent="-342900">
                        <a:buAutoNum type="arabicPeriod"/>
                      </a:pPr>
                      <a:r>
                        <a:rPr lang="en-GB" sz="2400" dirty="0">
                          <a:solidFill>
                            <a:schemeClr val="accent1"/>
                          </a:solidFill>
                          <a:latin typeface="Comic Sans MS" panose="030F0702030302020204" pitchFamily="66" charset="0"/>
                        </a:rPr>
                        <a:t>What quotes/details could you use?</a:t>
                      </a:r>
                    </a:p>
                    <a:p>
                      <a:pPr marL="342900" indent="-342900">
                        <a:buAutoNum type="arabicPeriod"/>
                      </a:pPr>
                      <a:r>
                        <a:rPr lang="en-GB" sz="2400" dirty="0">
                          <a:solidFill>
                            <a:schemeClr val="accent1"/>
                          </a:solidFill>
                          <a:latin typeface="Comic Sans MS" panose="030F0702030302020204" pitchFamily="66" charset="0"/>
                        </a:rPr>
                        <a:t>What knowledge do you have which supports this?</a:t>
                      </a:r>
                    </a:p>
                    <a:p>
                      <a:pPr marL="342900" indent="-342900">
                        <a:buAutoNum type="arabicPeriod"/>
                      </a:pPr>
                      <a:r>
                        <a:rPr lang="en-GB" sz="2400" dirty="0">
                          <a:solidFill>
                            <a:schemeClr val="accent1"/>
                          </a:solidFill>
                          <a:latin typeface="Comic Sans MS" panose="030F0702030302020204" pitchFamily="66" charset="0"/>
                        </a:rPr>
                        <a:t>Look at the provenance – what makes the source useful?</a:t>
                      </a:r>
                    </a:p>
                    <a:p>
                      <a:endParaRPr lang="en-GB" sz="2400" dirty="0">
                        <a:solidFill>
                          <a:schemeClr val="accent1"/>
                        </a:solidFill>
                        <a:latin typeface="Comic Sans MS" panose="030F0702030302020204" pitchFamily="66" charset="0"/>
                      </a:endParaRPr>
                    </a:p>
                  </a:txBody>
                  <a:tcPr/>
                </a:tc>
                <a:extLst>
                  <a:ext uri="{0D108BD9-81ED-4DB2-BD59-A6C34878D82A}">
                    <a16:rowId xmlns:a16="http://schemas.microsoft.com/office/drawing/2014/main" val="2647568471"/>
                  </a:ext>
                </a:extLst>
              </a:tr>
            </a:tbl>
          </a:graphicData>
        </a:graphic>
      </p:graphicFrame>
    </p:spTree>
    <p:extLst>
      <p:ext uri="{BB962C8B-B14F-4D97-AF65-F5344CB8AC3E}">
        <p14:creationId xmlns:p14="http://schemas.microsoft.com/office/powerpoint/2010/main" val="24913683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6912503-733A-4F6A-8AAB-7878FE957342}"/>
              </a:ext>
            </a:extLst>
          </p:cNvPr>
          <p:cNvPicPr>
            <a:picLocks noGrp="1" noChangeAspect="1"/>
          </p:cNvPicPr>
          <p:nvPr>
            <p:ph idx="1"/>
          </p:nvPr>
        </p:nvPicPr>
        <p:blipFill>
          <a:blip r:embed="rId2"/>
          <a:stretch>
            <a:fillRect/>
          </a:stretch>
        </p:blipFill>
        <p:spPr>
          <a:xfrm>
            <a:off x="0" y="376766"/>
            <a:ext cx="6592979" cy="5571067"/>
          </a:xfrm>
          <a:prstGeom prst="rect">
            <a:avLst/>
          </a:prstGeom>
        </p:spPr>
      </p:pic>
      <p:pic>
        <p:nvPicPr>
          <p:cNvPr id="7" name="Picture 6">
            <a:extLst>
              <a:ext uri="{FF2B5EF4-FFF2-40B4-BE49-F238E27FC236}">
                <a16:creationId xmlns:a16="http://schemas.microsoft.com/office/drawing/2014/main" id="{51007EB4-045A-4FF0-B21D-8A3A2167BE35}"/>
              </a:ext>
            </a:extLst>
          </p:cNvPr>
          <p:cNvPicPr>
            <a:picLocks noChangeAspect="1"/>
          </p:cNvPicPr>
          <p:nvPr/>
        </p:nvPicPr>
        <p:blipFill>
          <a:blip r:embed="rId3"/>
          <a:stretch>
            <a:fillRect/>
          </a:stretch>
        </p:blipFill>
        <p:spPr>
          <a:xfrm>
            <a:off x="7198677" y="1291272"/>
            <a:ext cx="4276725" cy="3076575"/>
          </a:xfrm>
          <a:prstGeom prst="rect">
            <a:avLst/>
          </a:prstGeom>
        </p:spPr>
      </p:pic>
    </p:spTree>
    <p:extLst>
      <p:ext uri="{BB962C8B-B14F-4D97-AF65-F5344CB8AC3E}">
        <p14:creationId xmlns:p14="http://schemas.microsoft.com/office/powerpoint/2010/main" val="30889581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04BD324-ADF7-4FB2-9C9A-F4B68AF269F1}"/>
              </a:ext>
            </a:extLst>
          </p:cNvPr>
          <p:cNvSpPr txBox="1"/>
          <p:nvPr/>
        </p:nvSpPr>
        <p:spPr>
          <a:xfrm>
            <a:off x="2238375" y="1905001"/>
            <a:ext cx="7848600" cy="3785652"/>
          </a:xfrm>
          <a:prstGeom prst="rect">
            <a:avLst/>
          </a:prstGeom>
          <a:noFill/>
        </p:spPr>
        <p:txBody>
          <a:bodyPr wrap="square">
            <a:spAutoFit/>
          </a:bodyPr>
          <a:lstStyle/>
          <a:p>
            <a:pPr lvl="0" algn="ctr"/>
            <a:r>
              <a:rPr lang="en-GB" sz="2400" b="1" u="sng" dirty="0">
                <a:solidFill>
                  <a:schemeClr val="tx1"/>
                </a:solidFill>
                <a:latin typeface="Comic Sans MS" panose="030F0702030302020204" pitchFamily="66" charset="0"/>
              </a:rPr>
              <a:t>Structure</a:t>
            </a:r>
          </a:p>
          <a:p>
            <a:pPr lvl="0"/>
            <a:endParaRPr lang="en-GB" sz="2400" b="1" u="sng" dirty="0">
              <a:latin typeface="Comic Sans MS" panose="030F0702030302020204" pitchFamily="66" charset="0"/>
            </a:endParaRPr>
          </a:p>
          <a:p>
            <a:pPr lvl="0"/>
            <a:r>
              <a:rPr lang="en-GB" sz="2400" b="1" u="sng" dirty="0">
                <a:solidFill>
                  <a:schemeClr val="tx1"/>
                </a:solidFill>
                <a:latin typeface="Comic Sans MS" panose="030F0702030302020204" pitchFamily="66" charset="0"/>
              </a:rPr>
              <a:t>Two paragraphs </a:t>
            </a:r>
            <a:r>
              <a:rPr lang="en-GB" sz="2400" b="1" dirty="0">
                <a:solidFill>
                  <a:schemeClr val="tx1"/>
                </a:solidFill>
                <a:latin typeface="Comic Sans MS" panose="030F0702030302020204" pitchFamily="66" charset="0"/>
              </a:rPr>
              <a:t>– one </a:t>
            </a:r>
            <a:r>
              <a:rPr lang="en-GB" sz="2400" b="1" dirty="0">
                <a:latin typeface="Comic Sans MS" panose="030F0702030302020204" pitchFamily="66" charset="0"/>
              </a:rPr>
              <a:t>for each consequence.</a:t>
            </a:r>
          </a:p>
          <a:p>
            <a:pPr lvl="0"/>
            <a:r>
              <a:rPr lang="en-GB" sz="2400" b="1" dirty="0">
                <a:latin typeface="Comic Sans MS" panose="030F0702030302020204" pitchFamily="66" charset="0"/>
              </a:rPr>
              <a:t>You must say what the consequence was and then EXPLAIN the impact and difference it made.#</a:t>
            </a:r>
          </a:p>
          <a:p>
            <a:pPr lvl="0"/>
            <a:endParaRPr lang="en-GB" sz="2400" b="1" dirty="0">
              <a:latin typeface="Comic Sans MS" panose="030F0702030302020204" pitchFamily="66" charset="0"/>
            </a:endParaRPr>
          </a:p>
          <a:p>
            <a:pPr lvl="0"/>
            <a:r>
              <a:rPr lang="en-GB" sz="2400" b="1" dirty="0">
                <a:solidFill>
                  <a:schemeClr val="accent2">
                    <a:lumMod val="75000"/>
                  </a:schemeClr>
                </a:solidFill>
                <a:latin typeface="Comic Sans MS" panose="030F0702030302020204" pitchFamily="66" charset="0"/>
              </a:rPr>
              <a:t>POINT. One consequence was…</a:t>
            </a:r>
          </a:p>
          <a:p>
            <a:pPr lvl="0"/>
            <a:r>
              <a:rPr lang="en-GB" sz="2400" b="1" dirty="0">
                <a:solidFill>
                  <a:srgbClr val="0070C0"/>
                </a:solidFill>
                <a:latin typeface="Comic Sans MS" panose="030F0702030302020204" pitchFamily="66" charset="0"/>
              </a:rPr>
              <a:t>EVIDENCE. For example…                                             </a:t>
            </a:r>
          </a:p>
          <a:p>
            <a:pPr lvl="0"/>
            <a:r>
              <a:rPr lang="en-GB" sz="2400" b="1" dirty="0">
                <a:solidFill>
                  <a:srgbClr val="7030A0"/>
                </a:solidFill>
                <a:latin typeface="Comic Sans MS" panose="030F0702030302020204" pitchFamily="66" charset="0"/>
              </a:rPr>
              <a:t>EXPLAIN. </a:t>
            </a:r>
            <a:r>
              <a:rPr lang="en-GB" sz="2400" b="1" baseline="0" dirty="0">
                <a:solidFill>
                  <a:srgbClr val="7030A0"/>
                </a:solidFill>
                <a:latin typeface="Comic Sans MS" panose="030F0702030302020204" pitchFamily="66" charset="0"/>
              </a:rPr>
              <a:t>This led to/resulted in….</a:t>
            </a:r>
          </a:p>
          <a:p>
            <a:pPr lvl="0"/>
            <a:r>
              <a:rPr lang="en-GB" sz="2400" b="1" dirty="0">
                <a:latin typeface="Comic Sans MS" panose="030F0702030302020204" pitchFamily="66" charset="0"/>
              </a:rPr>
              <a:t>LINK. Therefore, …. Was one consequence..</a:t>
            </a:r>
            <a:endParaRPr lang="en-GB" sz="2400" dirty="0">
              <a:latin typeface="Comic Sans MS" panose="030F0702030302020204" pitchFamily="66" charset="0"/>
            </a:endParaRPr>
          </a:p>
        </p:txBody>
      </p:sp>
      <p:sp>
        <p:nvSpPr>
          <p:cNvPr id="4" name="Rectangle 3">
            <a:extLst>
              <a:ext uri="{FF2B5EF4-FFF2-40B4-BE49-F238E27FC236}">
                <a16:creationId xmlns:a16="http://schemas.microsoft.com/office/drawing/2014/main" id="{3FEFEB99-2B79-46C9-9DC6-606AC93E445F}"/>
              </a:ext>
            </a:extLst>
          </p:cNvPr>
          <p:cNvSpPr/>
          <p:nvPr/>
        </p:nvSpPr>
        <p:spPr>
          <a:xfrm>
            <a:off x="0" y="0"/>
            <a:ext cx="11935326" cy="1241912"/>
          </a:xfrm>
          <a:prstGeom prst="rect">
            <a:avLst/>
          </a:prstGeom>
          <a:solidFill>
            <a:srgbClr val="EBCD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dirty="0">
              <a:solidFill>
                <a:schemeClr val="tx1"/>
              </a:solidFill>
              <a:latin typeface="Comic Sans MS" panose="030F0702030302020204" pitchFamily="66" charset="0"/>
            </a:endParaRPr>
          </a:p>
          <a:p>
            <a:pPr algn="ctr"/>
            <a:r>
              <a:rPr lang="en-GB" sz="3200" dirty="0">
                <a:solidFill>
                  <a:schemeClr val="tx1"/>
                </a:solidFill>
                <a:latin typeface="Comic Sans MS" panose="030F0702030302020204" pitchFamily="66" charset="0"/>
              </a:rPr>
              <a:t>Explain two consequences of… (8 marks) Paper 2</a:t>
            </a:r>
            <a:br>
              <a:rPr lang="en-GB" sz="3200" dirty="0">
                <a:solidFill>
                  <a:schemeClr val="accent5"/>
                </a:solidFill>
                <a:latin typeface="Comic Sans MS" panose="030F0702030302020204" pitchFamily="66" charset="0"/>
              </a:rPr>
            </a:br>
            <a:endParaRPr lang="en-GB" sz="3200"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28300439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68706" y="336431"/>
            <a:ext cx="9147084" cy="400110"/>
          </a:xfrm>
          <a:prstGeom prst="rect">
            <a:avLst/>
          </a:prstGeom>
          <a:solidFill>
            <a:srgbClr val="FFFF00"/>
          </a:solidFill>
        </p:spPr>
        <p:txBody>
          <a:bodyPr wrap="square" rtlCol="0">
            <a:spAutoFit/>
          </a:bodyPr>
          <a:lstStyle/>
          <a:p>
            <a:r>
              <a:rPr lang="en-GB" sz="2000" dirty="0">
                <a:latin typeface="Comic Sans MS" panose="030F0702030302020204" pitchFamily="66" charset="0"/>
              </a:rPr>
              <a:t>Explain </a:t>
            </a:r>
            <a:r>
              <a:rPr lang="en-GB" sz="2000" b="1" dirty="0">
                <a:latin typeface="Comic Sans MS" panose="030F0702030302020204" pitchFamily="66" charset="0"/>
              </a:rPr>
              <a:t>two consequences </a:t>
            </a:r>
            <a:r>
              <a:rPr lang="en-GB" sz="2000" dirty="0">
                <a:latin typeface="Comic Sans MS" panose="030F0702030302020204" pitchFamily="66" charset="0"/>
              </a:rPr>
              <a:t>of the 1849 Gold rush in California [8]</a:t>
            </a:r>
          </a:p>
        </p:txBody>
      </p:sp>
      <p:sp>
        <p:nvSpPr>
          <p:cNvPr id="5" name="TextBox 4"/>
          <p:cNvSpPr txBox="1"/>
          <p:nvPr/>
        </p:nvSpPr>
        <p:spPr>
          <a:xfrm>
            <a:off x="1669626" y="5301209"/>
            <a:ext cx="8745244" cy="1384995"/>
          </a:xfrm>
          <a:prstGeom prst="rect">
            <a:avLst/>
          </a:prstGeom>
          <a:solidFill>
            <a:srgbClr val="FFFF00"/>
          </a:solidFill>
          <a:ln/>
        </p:spPr>
        <p:style>
          <a:lnRef idx="2">
            <a:schemeClr val="dk1"/>
          </a:lnRef>
          <a:fillRef idx="1">
            <a:schemeClr val="lt1"/>
          </a:fillRef>
          <a:effectRef idx="0">
            <a:schemeClr val="dk1"/>
          </a:effectRef>
          <a:fontRef idx="minor">
            <a:schemeClr val="dk1"/>
          </a:fontRef>
        </p:style>
        <p:txBody>
          <a:bodyPr wrap="square" rtlCol="0">
            <a:spAutoFit/>
          </a:bodyPr>
          <a:lstStyle/>
          <a:p>
            <a:pPr marL="342900" indent="-342900">
              <a:buFont typeface="Wingdings" panose="05000000000000000000" pitchFamily="2" charset="2"/>
              <a:buChar char="q"/>
            </a:pPr>
            <a:r>
              <a:rPr lang="en-GB" sz="1400" b="1" i="1" dirty="0">
                <a:latin typeface="Comic Sans MS" panose="030F0702030302020204" pitchFamily="66" charset="0"/>
              </a:rPr>
              <a:t>This led to…</a:t>
            </a:r>
          </a:p>
          <a:p>
            <a:pPr marL="342900" indent="-342900">
              <a:buFont typeface="Wingdings" panose="05000000000000000000" pitchFamily="2" charset="2"/>
              <a:buChar char="q"/>
            </a:pPr>
            <a:r>
              <a:rPr lang="en-GB" sz="1400" b="1" i="1" dirty="0">
                <a:latin typeface="Comic Sans MS" panose="030F0702030302020204" pitchFamily="66" charset="0"/>
              </a:rPr>
              <a:t>This meant that…..</a:t>
            </a:r>
          </a:p>
          <a:p>
            <a:pPr marL="342900" indent="-342900">
              <a:buFont typeface="Wingdings" panose="05000000000000000000" pitchFamily="2" charset="2"/>
              <a:buChar char="q"/>
            </a:pPr>
            <a:r>
              <a:rPr lang="en-GB" sz="1400" b="1" i="1" dirty="0">
                <a:latin typeface="Comic Sans MS" panose="030F0702030302020204" pitchFamily="66" charset="0"/>
              </a:rPr>
              <a:t>As a result of…</a:t>
            </a:r>
          </a:p>
          <a:p>
            <a:pPr marL="342900" indent="-342900">
              <a:buFont typeface="Wingdings" panose="05000000000000000000" pitchFamily="2" charset="2"/>
              <a:buChar char="q"/>
            </a:pPr>
            <a:r>
              <a:rPr lang="en-GB" sz="1400" b="1" i="1" dirty="0">
                <a:latin typeface="Comic Sans MS" panose="030F0702030302020204" pitchFamily="66" charset="0"/>
              </a:rPr>
              <a:t>This changed…..</a:t>
            </a:r>
          </a:p>
          <a:p>
            <a:pPr marL="342900" indent="-342900">
              <a:buFont typeface="Wingdings" panose="05000000000000000000" pitchFamily="2" charset="2"/>
              <a:buChar char="q"/>
            </a:pPr>
            <a:r>
              <a:rPr lang="en-GB" sz="1400" b="1" i="1" dirty="0">
                <a:latin typeface="Comic Sans MS" panose="030F0702030302020204" pitchFamily="66" charset="0"/>
              </a:rPr>
              <a:t>The effect of this was….</a:t>
            </a:r>
          </a:p>
          <a:p>
            <a:pPr marL="342900" indent="-342900">
              <a:buFont typeface="Wingdings" panose="05000000000000000000" pitchFamily="2" charset="2"/>
              <a:buChar char="q"/>
            </a:pPr>
            <a:r>
              <a:rPr lang="en-GB" sz="1400" b="1" i="1" dirty="0">
                <a:latin typeface="Comic Sans MS" panose="030F0702030302020204" pitchFamily="66" charset="0"/>
              </a:rPr>
              <a:t>As a consequence….</a:t>
            </a:r>
            <a:endParaRPr lang="en-GB" sz="1100" i="1" dirty="0">
              <a:latin typeface="Comic Sans MS" panose="030F0702030302020204" pitchFamily="66" charset="0"/>
            </a:endParaRPr>
          </a:p>
        </p:txBody>
      </p:sp>
      <p:sp>
        <p:nvSpPr>
          <p:cNvPr id="6" name="TextBox 5"/>
          <p:cNvSpPr txBox="1"/>
          <p:nvPr/>
        </p:nvSpPr>
        <p:spPr>
          <a:xfrm>
            <a:off x="1468706" y="1166988"/>
            <a:ext cx="9036495" cy="181588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600" dirty="0">
                <a:solidFill>
                  <a:srgbClr val="FF0000"/>
                </a:solidFill>
                <a:effectLst>
                  <a:outerShdw blurRad="38100" dist="38100" dir="2700000" algn="tl">
                    <a:srgbClr val="000000">
                      <a:alpha val="43137"/>
                    </a:srgbClr>
                  </a:outerShdw>
                </a:effectLst>
                <a:latin typeface="Comic Sans MS" panose="030F0702030302020204" pitchFamily="66" charset="0"/>
              </a:rPr>
              <a:t>One consequence of the 1849 Gold Rush was the increased population in California</a:t>
            </a:r>
            <a:r>
              <a:rPr lang="en-GB" sz="1600" dirty="0">
                <a:effectLst>
                  <a:outerShdw blurRad="38100" dist="38100" dir="2700000" algn="tl">
                    <a:srgbClr val="000000">
                      <a:alpha val="43137"/>
                    </a:srgbClr>
                  </a:outerShdw>
                </a:effectLst>
                <a:latin typeface="Comic Sans MS" panose="030F0702030302020204" pitchFamily="66" charset="0"/>
              </a:rPr>
              <a:t>.  </a:t>
            </a:r>
            <a:r>
              <a:rPr lang="en-GB" sz="1600" dirty="0">
                <a:solidFill>
                  <a:srgbClr val="008000"/>
                </a:solidFill>
                <a:latin typeface="Comic Sans MS" panose="030F0702030302020204" pitchFamily="66" charset="0"/>
              </a:rPr>
              <a:t>For example, the population increased from 8,000 in 1846 to over 120,000 in 1851 due to the mass migration and mass settlement of the gold prospectors</a:t>
            </a:r>
            <a:r>
              <a:rPr lang="en-GB" sz="1600" dirty="0">
                <a:solidFill>
                  <a:srgbClr val="7030A0"/>
                </a:solidFill>
                <a:latin typeface="Comic Sans MS" panose="030F0702030302020204" pitchFamily="66" charset="0"/>
              </a:rPr>
              <a:t>.  </a:t>
            </a:r>
            <a:r>
              <a:rPr lang="en-GB" sz="1600" b="1" u="sng" dirty="0">
                <a:solidFill>
                  <a:srgbClr val="002060"/>
                </a:solidFill>
                <a:latin typeface="Comic Sans MS" panose="030F0702030302020204" pitchFamily="66" charset="0"/>
              </a:rPr>
              <a:t>This resulted in </a:t>
            </a:r>
            <a:r>
              <a:rPr lang="en-GB" sz="1600" dirty="0">
                <a:solidFill>
                  <a:srgbClr val="002060"/>
                </a:solidFill>
                <a:latin typeface="Comic Sans MS" panose="030F0702030302020204" pitchFamily="66" charset="0"/>
              </a:rPr>
              <a:t>far bigger mining communities which </a:t>
            </a:r>
            <a:r>
              <a:rPr lang="en-GB" sz="1600" b="1" u="sng" dirty="0">
                <a:solidFill>
                  <a:srgbClr val="002060"/>
                </a:solidFill>
                <a:latin typeface="Comic Sans MS" panose="030F0702030302020204" pitchFamily="66" charset="0"/>
              </a:rPr>
              <a:t>then meant </a:t>
            </a:r>
            <a:r>
              <a:rPr lang="en-GB" sz="1600" dirty="0">
                <a:solidFill>
                  <a:srgbClr val="002060"/>
                </a:solidFill>
                <a:latin typeface="Comic Sans MS" panose="030F0702030302020204" pitchFamily="66" charset="0"/>
              </a:rPr>
              <a:t>problems such as drunken violence and prostitution taking place.  </a:t>
            </a:r>
            <a:r>
              <a:rPr lang="en-GB" sz="1600" b="1" u="sng" dirty="0">
                <a:solidFill>
                  <a:srgbClr val="002060"/>
                </a:solidFill>
                <a:latin typeface="Comic Sans MS" panose="030F0702030302020204" pitchFamily="66" charset="0"/>
              </a:rPr>
              <a:t>This was a huge change </a:t>
            </a:r>
            <a:r>
              <a:rPr lang="en-GB" sz="1600" dirty="0">
                <a:solidFill>
                  <a:srgbClr val="002060"/>
                </a:solidFill>
                <a:latin typeface="Comic Sans MS" panose="030F0702030302020204" pitchFamily="66" charset="0"/>
              </a:rPr>
              <a:t>from the small communities it had before gold was discovered. </a:t>
            </a:r>
            <a:r>
              <a:rPr lang="en-GB" sz="1600" dirty="0">
                <a:solidFill>
                  <a:schemeClr val="accent2">
                    <a:lumMod val="75000"/>
                  </a:schemeClr>
                </a:solidFill>
                <a:latin typeface="Comic Sans MS" panose="030F0702030302020204" pitchFamily="66" charset="0"/>
              </a:rPr>
              <a:t>Therefore, increased population was one consequence of the Gold Rush in California.</a:t>
            </a:r>
          </a:p>
        </p:txBody>
      </p:sp>
      <p:sp>
        <p:nvSpPr>
          <p:cNvPr id="7" name="TextBox 6"/>
          <p:cNvSpPr txBox="1"/>
          <p:nvPr/>
        </p:nvSpPr>
        <p:spPr>
          <a:xfrm>
            <a:off x="1468705" y="3110988"/>
            <a:ext cx="9036495" cy="2062103"/>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600" dirty="0">
                <a:solidFill>
                  <a:srgbClr val="FF0000"/>
                </a:solidFill>
                <a:effectLst>
                  <a:outerShdw blurRad="38100" dist="38100" dir="2700000" algn="tl">
                    <a:srgbClr val="000000">
                      <a:alpha val="43137"/>
                    </a:srgbClr>
                  </a:outerShdw>
                </a:effectLst>
                <a:latin typeface="Comic Sans MS" panose="030F0702030302020204" pitchFamily="66" charset="0"/>
              </a:rPr>
              <a:t>A second consequence of the 1849 gold rush was the mix of cultures and the ethnic mix of so many people</a:t>
            </a:r>
            <a:r>
              <a:rPr lang="en-GB" sz="1600" dirty="0">
                <a:solidFill>
                  <a:srgbClr val="FF0000"/>
                </a:solidFill>
                <a:latin typeface="Comic Sans MS" panose="030F0702030302020204" pitchFamily="66" charset="0"/>
              </a:rPr>
              <a:t>.  </a:t>
            </a:r>
            <a:r>
              <a:rPr lang="en-GB" sz="1600" dirty="0">
                <a:solidFill>
                  <a:srgbClr val="008000"/>
                </a:solidFill>
                <a:latin typeface="Comic Sans MS" panose="030F0702030302020204" pitchFamily="66" charset="0"/>
              </a:rPr>
              <a:t>For example, an famine in China led to a huge increase in Chinese migrants.  By 1852, there were 20,000 Chinese prospectors and many arrived in San Francisco expecting work.  </a:t>
            </a:r>
            <a:r>
              <a:rPr lang="en-GB" sz="1600" b="1" u="sng" dirty="0">
                <a:solidFill>
                  <a:srgbClr val="002060"/>
                </a:solidFill>
                <a:latin typeface="Comic Sans MS" panose="030F0702030302020204" pitchFamily="66" charset="0"/>
              </a:rPr>
              <a:t>Unfortunately, this led to </a:t>
            </a:r>
            <a:r>
              <a:rPr lang="en-GB" sz="1600" dirty="0">
                <a:solidFill>
                  <a:srgbClr val="002060"/>
                </a:solidFill>
                <a:latin typeface="Comic Sans MS" panose="030F0702030302020204" pitchFamily="66" charset="0"/>
              </a:rPr>
              <a:t>discrimination where Chinese prospectors were given older claimed land.  </a:t>
            </a:r>
            <a:r>
              <a:rPr lang="en-GB" sz="1600" b="1" u="sng" dirty="0">
                <a:solidFill>
                  <a:srgbClr val="002060"/>
                </a:solidFill>
                <a:latin typeface="Comic Sans MS" panose="030F0702030302020204" pitchFamily="66" charset="0"/>
              </a:rPr>
              <a:t>As a consequence</a:t>
            </a:r>
            <a:r>
              <a:rPr lang="en-GB" sz="1600" dirty="0">
                <a:solidFill>
                  <a:srgbClr val="002060"/>
                </a:solidFill>
                <a:latin typeface="Comic Sans MS" panose="030F0702030302020204" pitchFamily="66" charset="0"/>
              </a:rPr>
              <a:t>, they worked hard but were then robbed and even murdered by white miners. </a:t>
            </a:r>
            <a:r>
              <a:rPr lang="en-GB" sz="1600" b="1" u="sng" dirty="0">
                <a:solidFill>
                  <a:srgbClr val="002060"/>
                </a:solidFill>
                <a:latin typeface="Comic Sans MS" panose="030F0702030302020204" pitchFamily="66" charset="0"/>
              </a:rPr>
              <a:t>The effect of this was </a:t>
            </a:r>
            <a:r>
              <a:rPr lang="en-GB" sz="1600" dirty="0">
                <a:solidFill>
                  <a:srgbClr val="002060"/>
                </a:solidFill>
                <a:latin typeface="Comic Sans MS" panose="030F0702030302020204" pitchFamily="66" charset="0"/>
              </a:rPr>
              <a:t>further tension between the various ethnic communities in the West.</a:t>
            </a:r>
            <a:r>
              <a:rPr lang="en-GB" sz="1600" dirty="0">
                <a:solidFill>
                  <a:schemeClr val="accent2">
                    <a:lumMod val="75000"/>
                  </a:schemeClr>
                </a:solidFill>
                <a:latin typeface="Comic Sans MS" panose="030F0702030302020204" pitchFamily="66" charset="0"/>
              </a:rPr>
              <a:t> Therefore, mix of cultures was one consequence of the Gold Rush in California.</a:t>
            </a:r>
            <a:endParaRPr lang="en-GB" sz="1600" dirty="0">
              <a:solidFill>
                <a:srgbClr val="002060"/>
              </a:solidFill>
              <a:latin typeface="Comic Sans MS" panose="030F0702030302020204" pitchFamily="66" charset="0"/>
            </a:endParaRPr>
          </a:p>
        </p:txBody>
      </p:sp>
    </p:spTree>
    <p:extLst>
      <p:ext uri="{BB962C8B-B14F-4D97-AF65-F5344CB8AC3E}">
        <p14:creationId xmlns:p14="http://schemas.microsoft.com/office/powerpoint/2010/main" val="5000981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04BD324-ADF7-4FB2-9C9A-F4B68AF269F1}"/>
              </a:ext>
            </a:extLst>
          </p:cNvPr>
          <p:cNvSpPr txBox="1"/>
          <p:nvPr/>
        </p:nvSpPr>
        <p:spPr>
          <a:xfrm>
            <a:off x="2238375" y="1905001"/>
            <a:ext cx="7848600" cy="830997"/>
          </a:xfrm>
          <a:prstGeom prst="rect">
            <a:avLst/>
          </a:prstGeom>
          <a:noFill/>
        </p:spPr>
        <p:txBody>
          <a:bodyPr wrap="square">
            <a:spAutoFit/>
          </a:bodyPr>
          <a:lstStyle/>
          <a:p>
            <a:pPr lvl="0" algn="ctr"/>
            <a:r>
              <a:rPr lang="en-GB" sz="2400" b="1" u="sng" dirty="0">
                <a:solidFill>
                  <a:schemeClr val="tx1"/>
                </a:solidFill>
                <a:latin typeface="Comic Sans MS" panose="030F0702030302020204" pitchFamily="66" charset="0"/>
              </a:rPr>
              <a:t>Structure</a:t>
            </a:r>
          </a:p>
          <a:p>
            <a:pPr lvl="0"/>
            <a:endParaRPr lang="en-GB" sz="2400" b="1" u="sng" dirty="0">
              <a:latin typeface="Comic Sans MS" panose="030F0702030302020204" pitchFamily="66" charset="0"/>
            </a:endParaRPr>
          </a:p>
        </p:txBody>
      </p:sp>
      <p:sp>
        <p:nvSpPr>
          <p:cNvPr id="4" name="Rectangle 3">
            <a:extLst>
              <a:ext uri="{FF2B5EF4-FFF2-40B4-BE49-F238E27FC236}">
                <a16:creationId xmlns:a16="http://schemas.microsoft.com/office/drawing/2014/main" id="{3FEFEB99-2B79-46C9-9DC6-606AC93E445F}"/>
              </a:ext>
            </a:extLst>
          </p:cNvPr>
          <p:cNvSpPr/>
          <p:nvPr/>
        </p:nvSpPr>
        <p:spPr>
          <a:xfrm>
            <a:off x="0" y="0"/>
            <a:ext cx="11935326" cy="1241912"/>
          </a:xfrm>
          <a:prstGeom prst="rect">
            <a:avLst/>
          </a:prstGeom>
          <a:solidFill>
            <a:srgbClr val="EBCD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dirty="0">
              <a:solidFill>
                <a:schemeClr val="tx1"/>
              </a:solidFill>
              <a:latin typeface="Comic Sans MS" panose="030F0702030302020204" pitchFamily="66" charset="0"/>
            </a:endParaRPr>
          </a:p>
          <a:p>
            <a:pPr algn="ctr"/>
            <a:r>
              <a:rPr lang="en-GB" sz="3200" dirty="0">
                <a:solidFill>
                  <a:schemeClr val="tx1"/>
                </a:solidFill>
                <a:latin typeface="Comic Sans MS" panose="030F0702030302020204" pitchFamily="66" charset="0"/>
              </a:rPr>
              <a:t>Write a narrative account of… (8 marks) Paper 2</a:t>
            </a:r>
            <a:br>
              <a:rPr lang="en-GB" sz="3200" dirty="0">
                <a:solidFill>
                  <a:schemeClr val="accent5"/>
                </a:solidFill>
                <a:latin typeface="Comic Sans MS" panose="030F0702030302020204" pitchFamily="66" charset="0"/>
              </a:rPr>
            </a:br>
            <a:endParaRPr lang="en-GB" sz="3200" dirty="0">
              <a:solidFill>
                <a:schemeClr val="tx1"/>
              </a:solidFill>
              <a:latin typeface="Comic Sans MS" panose="030F0702030302020204" pitchFamily="66" charset="0"/>
            </a:endParaRPr>
          </a:p>
        </p:txBody>
      </p:sp>
      <p:pic>
        <p:nvPicPr>
          <p:cNvPr id="5" name="Content Placeholder 3">
            <a:extLst>
              <a:ext uri="{FF2B5EF4-FFF2-40B4-BE49-F238E27FC236}">
                <a16:creationId xmlns:a16="http://schemas.microsoft.com/office/drawing/2014/main" id="{CD862C65-23D3-414E-AA64-ED86D2C11C65}"/>
              </a:ext>
            </a:extLst>
          </p:cNvPr>
          <p:cNvPicPr>
            <a:picLocks noChangeAspect="1"/>
          </p:cNvPicPr>
          <p:nvPr/>
        </p:nvPicPr>
        <p:blipFill>
          <a:blip r:embed="rId2"/>
          <a:stretch>
            <a:fillRect/>
          </a:stretch>
        </p:blipFill>
        <p:spPr>
          <a:xfrm>
            <a:off x="258766" y="2057400"/>
            <a:ext cx="4341809" cy="2149628"/>
          </a:xfrm>
          <a:prstGeom prst="rect">
            <a:avLst/>
          </a:prstGeom>
        </p:spPr>
      </p:pic>
      <p:sp>
        <p:nvSpPr>
          <p:cNvPr id="6" name="TextBox 5">
            <a:extLst>
              <a:ext uri="{FF2B5EF4-FFF2-40B4-BE49-F238E27FC236}">
                <a16:creationId xmlns:a16="http://schemas.microsoft.com/office/drawing/2014/main" id="{E48F9BD2-4D61-4180-92D4-2D0BC7273FCD}"/>
              </a:ext>
            </a:extLst>
          </p:cNvPr>
          <p:cNvSpPr txBox="1"/>
          <p:nvPr/>
        </p:nvSpPr>
        <p:spPr>
          <a:xfrm>
            <a:off x="8810624" y="1381126"/>
            <a:ext cx="2714625" cy="4862870"/>
          </a:xfrm>
          <a:prstGeom prst="rect">
            <a:avLst/>
          </a:prstGeom>
          <a:noFill/>
        </p:spPr>
        <p:txBody>
          <a:bodyPr wrap="square">
            <a:spAutoFit/>
          </a:bodyPr>
          <a:lstStyle/>
          <a:p>
            <a:pPr lvl="0"/>
            <a:r>
              <a:rPr lang="en-GB" sz="2000" b="0" dirty="0">
                <a:latin typeface="Comic Sans MS" panose="030F0702030302020204" pitchFamily="66" charset="0"/>
              </a:rPr>
              <a:t>Write a </a:t>
            </a:r>
            <a:r>
              <a:rPr lang="en-GB" sz="2000" b="1" dirty="0">
                <a:latin typeface="Comic Sans MS" panose="030F0702030302020204" pitchFamily="66" charset="0"/>
              </a:rPr>
              <a:t>narrative account </a:t>
            </a:r>
            <a:r>
              <a:rPr lang="en-GB" sz="2000" b="0" dirty="0">
                <a:latin typeface="Comic Sans MS" panose="030F0702030302020204" pitchFamily="66" charset="0"/>
              </a:rPr>
              <a:t>analysing…</a:t>
            </a:r>
            <a:endParaRPr lang="en-GB" sz="2400" b="0" dirty="0">
              <a:latin typeface="Comic Sans MS" panose="030F0702030302020204" pitchFamily="66" charset="0"/>
            </a:endParaRPr>
          </a:p>
          <a:p>
            <a:pPr lvl="0"/>
            <a:r>
              <a:rPr lang="en-GB" sz="1800" b="1" dirty="0">
                <a:latin typeface="Comic Sans MS" panose="030F0702030302020204" pitchFamily="66" charset="0"/>
              </a:rPr>
              <a:t>KEY SKILLS:</a:t>
            </a:r>
          </a:p>
          <a:p>
            <a:pPr marL="171450" lvl="0" indent="-171450">
              <a:buFont typeface="Wingdings" panose="05000000000000000000" pitchFamily="2" charset="2"/>
              <a:buChar char="q"/>
            </a:pPr>
            <a:r>
              <a:rPr lang="en-GB" sz="1800" baseline="0" dirty="0">
                <a:latin typeface="Comic Sans MS" panose="030F0702030302020204" pitchFamily="66" charset="0"/>
              </a:rPr>
              <a:t>Explain how one event led to another.</a:t>
            </a:r>
          </a:p>
          <a:p>
            <a:pPr marL="171450" lvl="0" indent="-171450">
              <a:buFont typeface="Wingdings" panose="05000000000000000000" pitchFamily="2" charset="2"/>
              <a:buChar char="q"/>
            </a:pPr>
            <a:r>
              <a:rPr lang="en-GB" sz="1800" baseline="0" dirty="0">
                <a:latin typeface="Comic Sans MS" panose="030F0702030302020204" pitchFamily="66" charset="0"/>
              </a:rPr>
              <a:t>Do this in a logical chronological order.</a:t>
            </a:r>
          </a:p>
          <a:p>
            <a:pPr marL="171450" lvl="0" indent="-171450">
              <a:buFont typeface="Wingdings" panose="05000000000000000000" pitchFamily="2" charset="2"/>
              <a:buChar char="q"/>
            </a:pPr>
            <a:r>
              <a:rPr lang="en-GB" sz="1800" baseline="0" dirty="0">
                <a:latin typeface="Comic Sans MS" panose="030F0702030302020204" pitchFamily="66" charset="0"/>
              </a:rPr>
              <a:t>Always remember to add a point of your own.</a:t>
            </a:r>
          </a:p>
          <a:p>
            <a:pPr marL="171450" lvl="0" indent="-171450">
              <a:buFont typeface="Wingdings" panose="05000000000000000000" pitchFamily="2" charset="2"/>
              <a:buChar char="q"/>
            </a:pPr>
            <a:r>
              <a:rPr lang="en-GB" sz="1800" baseline="0" dirty="0">
                <a:latin typeface="Comic Sans MS" panose="030F0702030302020204" pitchFamily="66" charset="0"/>
              </a:rPr>
              <a:t>Always link back to the question.</a:t>
            </a:r>
          </a:p>
          <a:p>
            <a:pPr marL="171450" lvl="0" indent="-171450">
              <a:buFont typeface="Wingdings" panose="05000000000000000000" pitchFamily="2" charset="2"/>
              <a:buChar char="q"/>
            </a:pPr>
            <a:r>
              <a:rPr lang="en-GB" sz="1800" baseline="0" dirty="0">
                <a:latin typeface="Comic Sans MS" panose="030F0702030302020204" pitchFamily="66" charset="0"/>
              </a:rPr>
              <a:t>Refer back to the question at the end.</a:t>
            </a:r>
          </a:p>
          <a:p>
            <a:pPr marL="171450" lvl="0" indent="-171450">
              <a:buFont typeface="Wingdings" panose="05000000000000000000" pitchFamily="2" charset="2"/>
              <a:buChar char="q"/>
            </a:pPr>
            <a:r>
              <a:rPr lang="en-GB" sz="1800" baseline="0" dirty="0">
                <a:latin typeface="Comic Sans MS" panose="030F0702030302020204" pitchFamily="66" charset="0"/>
              </a:rPr>
              <a:t>Use specific knowledge (see separate box)</a:t>
            </a:r>
          </a:p>
        </p:txBody>
      </p:sp>
      <p:pic>
        <p:nvPicPr>
          <p:cNvPr id="7" name="Picture 6">
            <a:extLst>
              <a:ext uri="{FF2B5EF4-FFF2-40B4-BE49-F238E27FC236}">
                <a16:creationId xmlns:a16="http://schemas.microsoft.com/office/drawing/2014/main" id="{E566E3EC-944F-48B8-A835-9388671F1896}"/>
              </a:ext>
            </a:extLst>
          </p:cNvPr>
          <p:cNvPicPr>
            <a:picLocks noChangeAspect="1"/>
          </p:cNvPicPr>
          <p:nvPr/>
        </p:nvPicPr>
        <p:blipFill>
          <a:blip r:embed="rId3"/>
          <a:stretch>
            <a:fillRect/>
          </a:stretch>
        </p:blipFill>
        <p:spPr>
          <a:xfrm>
            <a:off x="4824663" y="2735998"/>
            <a:ext cx="2286000" cy="3969532"/>
          </a:xfrm>
          <a:prstGeom prst="rect">
            <a:avLst/>
          </a:prstGeom>
        </p:spPr>
      </p:pic>
    </p:spTree>
    <p:extLst>
      <p:ext uri="{BB962C8B-B14F-4D97-AF65-F5344CB8AC3E}">
        <p14:creationId xmlns:p14="http://schemas.microsoft.com/office/powerpoint/2010/main" val="22150738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2552700"/>
            <a:ext cx="12192000" cy="4305300"/>
          </a:xfrm>
        </p:spPr>
        <p:txBody>
          <a:bodyPr>
            <a:normAutofit/>
          </a:bodyPr>
          <a:lstStyle/>
          <a:p>
            <a:pPr marL="0" indent="0" algn="just">
              <a:buNone/>
            </a:pPr>
            <a:r>
              <a:rPr lang="en-GB" sz="2000" b="1" dirty="0">
                <a:latin typeface="Comic Sans MS" panose="030F0702030302020204" pitchFamily="66" charset="0"/>
              </a:rPr>
              <a:t>Indian wars happened between 1862 and 1868 as the result of conflicts between white American settlers and Plains Indians.</a:t>
            </a:r>
          </a:p>
          <a:p>
            <a:pPr marL="0" indent="0" algn="just">
              <a:buNone/>
            </a:pPr>
            <a:r>
              <a:rPr lang="en-GB" sz="2000" b="1" dirty="0">
                <a:latin typeface="Comic Sans MS" panose="030F0702030302020204" pitchFamily="66" charset="0"/>
              </a:rPr>
              <a:t>Little Crow was a chief of a band of the Dakota Sioux in Minnesota. In 1851 they agreed to move to two reservations. </a:t>
            </a:r>
            <a:r>
              <a:rPr lang="en-GB" sz="2000" b="1" dirty="0">
                <a:solidFill>
                  <a:schemeClr val="accent2"/>
                </a:solidFill>
                <a:latin typeface="Comic Sans MS" panose="030F0702030302020204" pitchFamily="66" charset="0"/>
              </a:rPr>
              <a:t>However</a:t>
            </a:r>
            <a:r>
              <a:rPr lang="en-GB" sz="2000" b="1" dirty="0">
                <a:latin typeface="Comic Sans MS" panose="030F0702030302020204" pitchFamily="66" charset="0"/>
              </a:rPr>
              <a:t>, these were small, the government promised supplies and money to ensure the tribe’s safety. The government refused to pay because the Sioux Indians owed money to traders. White settlers also began to take pieces land that were good for farming. </a:t>
            </a:r>
            <a:r>
              <a:rPr lang="en-GB" sz="2000" b="1" dirty="0">
                <a:solidFill>
                  <a:schemeClr val="accent2"/>
                </a:solidFill>
                <a:latin typeface="Comic Sans MS" panose="030F0702030302020204" pitchFamily="66" charset="0"/>
              </a:rPr>
              <a:t>As a result</a:t>
            </a:r>
            <a:r>
              <a:rPr lang="en-GB" sz="2000" b="1" dirty="0">
                <a:latin typeface="Comic Sans MS" panose="030F0702030302020204" pitchFamily="66" charset="0"/>
              </a:rPr>
              <a:t>, the Dakota Sioux gave up half their reservation for money to pay their debts. </a:t>
            </a:r>
            <a:r>
              <a:rPr lang="en-GB" sz="2000" b="1" dirty="0">
                <a:solidFill>
                  <a:schemeClr val="accent2"/>
                </a:solidFill>
                <a:latin typeface="Comic Sans MS" panose="030F0702030302020204" pitchFamily="66" charset="0"/>
              </a:rPr>
              <a:t>As a consequence</a:t>
            </a:r>
            <a:r>
              <a:rPr lang="en-GB" sz="2000" b="1" dirty="0">
                <a:latin typeface="Comic Sans MS" panose="030F0702030302020204" pitchFamily="66" charset="0"/>
              </a:rPr>
              <a:t>, by 1862 Dakota Sioux had no food for money and people tried to survive by eating grass. </a:t>
            </a:r>
          </a:p>
          <a:p>
            <a:pPr marL="0" indent="0" algn="just">
              <a:buNone/>
            </a:pPr>
            <a:r>
              <a:rPr lang="en-GB" sz="2000" b="1" dirty="0">
                <a:solidFill>
                  <a:schemeClr val="accent2"/>
                </a:solidFill>
                <a:latin typeface="Comic Sans MS" panose="030F0702030302020204" pitchFamily="66" charset="0"/>
              </a:rPr>
              <a:t>As a result of this</a:t>
            </a:r>
            <a:r>
              <a:rPr lang="en-GB" sz="2000" b="1" dirty="0">
                <a:latin typeface="Comic Sans MS" panose="030F0702030302020204" pitchFamily="66" charset="0"/>
              </a:rPr>
              <a:t>, Little Crow attacked warehouses and shared the food amongst the starving people. They also killed around 600 settlers and US soldiers. </a:t>
            </a:r>
            <a:r>
              <a:rPr lang="en-GB" sz="2000" b="1" dirty="0">
                <a:solidFill>
                  <a:schemeClr val="accent2"/>
                </a:solidFill>
                <a:latin typeface="Comic Sans MS" panose="030F0702030302020204" pitchFamily="66" charset="0"/>
              </a:rPr>
              <a:t>Then</a:t>
            </a:r>
            <a:r>
              <a:rPr lang="en-GB" sz="2000" b="1" dirty="0">
                <a:latin typeface="Comic Sans MS" panose="030F0702030302020204" pitchFamily="66" charset="0"/>
              </a:rPr>
              <a:t>, the US army arrived and executed 38 warriors, Little Crow fled into Dakota, where he was shot dead for reward money. The rest of Dakota Sioux were forced to move to an other reservation, where they starved to death during the winter.</a:t>
            </a:r>
          </a:p>
          <a:p>
            <a:pPr marL="0" indent="0">
              <a:buNone/>
            </a:pPr>
            <a:endParaRPr lang="en-GB" sz="2000" dirty="0">
              <a:latin typeface="Comic Sans MS" panose="030F0702030302020204" pitchFamily="66" charset="0"/>
            </a:endParaRPr>
          </a:p>
          <a:p>
            <a:pPr marL="0" indent="0">
              <a:buNone/>
            </a:pPr>
            <a:endParaRPr lang="en-GB" dirty="0"/>
          </a:p>
          <a:p>
            <a:pPr marL="0" indent="0">
              <a:buNone/>
            </a:pPr>
            <a:endParaRPr lang="en-GB" dirty="0"/>
          </a:p>
        </p:txBody>
      </p:sp>
      <p:sp>
        <p:nvSpPr>
          <p:cNvPr id="4" name="Title 1">
            <a:extLst>
              <a:ext uri="{FF2B5EF4-FFF2-40B4-BE49-F238E27FC236}">
                <a16:creationId xmlns:a16="http://schemas.microsoft.com/office/drawing/2014/main" id="{7B03DB39-72D1-4F9E-807E-AFB6E59D29B7}"/>
              </a:ext>
            </a:extLst>
          </p:cNvPr>
          <p:cNvSpPr txBox="1">
            <a:spLocks/>
          </p:cNvSpPr>
          <p:nvPr/>
        </p:nvSpPr>
        <p:spPr>
          <a:xfrm>
            <a:off x="1752600" y="165100"/>
            <a:ext cx="9144000" cy="2387600"/>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latin typeface="Comic Sans MS" panose="030F0702030302020204" pitchFamily="66" charset="0"/>
              </a:rPr>
              <a:t>Write a narrative account analysing the events of the Indian Wars 1862 1868</a:t>
            </a:r>
          </a:p>
        </p:txBody>
      </p:sp>
    </p:spTree>
    <p:extLst>
      <p:ext uri="{BB962C8B-B14F-4D97-AF65-F5344CB8AC3E}">
        <p14:creationId xmlns:p14="http://schemas.microsoft.com/office/powerpoint/2010/main" val="37547852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728D04-02FB-4D33-BCB4-E55A3E76A033}"/>
              </a:ext>
            </a:extLst>
          </p:cNvPr>
          <p:cNvSpPr>
            <a:spLocks noGrp="1"/>
          </p:cNvSpPr>
          <p:nvPr>
            <p:ph idx="1"/>
          </p:nvPr>
        </p:nvSpPr>
        <p:spPr/>
        <p:txBody>
          <a:bodyPr/>
          <a:lstStyle/>
          <a:p>
            <a:pPr marL="0" indent="0">
              <a:buNone/>
            </a:pPr>
            <a:r>
              <a:rPr lang="en-GB" dirty="0">
                <a:latin typeface="Comic Sans MS" panose="030F0702030302020204" pitchFamily="66" charset="0"/>
              </a:rPr>
              <a:t>Explain why there were improvements in medical knowledge in the years c1500-c1700. You may use the following in your answer:</a:t>
            </a:r>
          </a:p>
          <a:p>
            <a:pPr marL="0" indent="0">
              <a:buNone/>
            </a:pPr>
            <a:r>
              <a:rPr lang="en-GB" dirty="0">
                <a:latin typeface="Comic Sans MS" panose="030F0702030302020204" pitchFamily="66" charset="0"/>
              </a:rPr>
              <a:t> Vesalius</a:t>
            </a:r>
          </a:p>
          <a:p>
            <a:pPr marL="0" indent="0">
              <a:buNone/>
            </a:pPr>
            <a:r>
              <a:rPr lang="en-GB" dirty="0">
                <a:latin typeface="Comic Sans MS" panose="030F0702030302020204" pitchFamily="66" charset="0"/>
              </a:rPr>
              <a:t>The printing press </a:t>
            </a:r>
          </a:p>
          <a:p>
            <a:pPr marL="0" indent="0">
              <a:buNone/>
            </a:pPr>
            <a:r>
              <a:rPr lang="en-GB" dirty="0">
                <a:latin typeface="Comic Sans MS" panose="030F0702030302020204" pitchFamily="66" charset="0"/>
              </a:rPr>
              <a:t>You must also use information of your own. </a:t>
            </a:r>
          </a:p>
          <a:p>
            <a:pPr marL="0" indent="0">
              <a:buNone/>
            </a:pPr>
            <a:endParaRPr lang="en-GB" dirty="0"/>
          </a:p>
        </p:txBody>
      </p:sp>
      <p:sp>
        <p:nvSpPr>
          <p:cNvPr id="4" name="TextBox 3">
            <a:extLst>
              <a:ext uri="{FF2B5EF4-FFF2-40B4-BE49-F238E27FC236}">
                <a16:creationId xmlns:a16="http://schemas.microsoft.com/office/drawing/2014/main" id="{DF6CC659-FF5F-4621-A21D-90EC937C73E3}"/>
              </a:ext>
            </a:extLst>
          </p:cNvPr>
          <p:cNvSpPr txBox="1"/>
          <p:nvPr/>
        </p:nvSpPr>
        <p:spPr>
          <a:xfrm>
            <a:off x="297951" y="235121"/>
            <a:ext cx="11733087" cy="646331"/>
          </a:xfrm>
          <a:prstGeom prst="rect">
            <a:avLst/>
          </a:prstGeom>
          <a:noFill/>
        </p:spPr>
        <p:txBody>
          <a:bodyPr wrap="square" rtlCol="0">
            <a:spAutoFit/>
          </a:bodyPr>
          <a:lstStyle/>
          <a:p>
            <a:pPr algn="ctr"/>
            <a:r>
              <a:rPr lang="en-GB" sz="3600" dirty="0">
                <a:latin typeface="Comic Sans MS" panose="030F0702030302020204" pitchFamily="66" charset="0"/>
              </a:rPr>
              <a:t>Exam practice</a:t>
            </a:r>
          </a:p>
        </p:txBody>
      </p:sp>
      <p:sp>
        <p:nvSpPr>
          <p:cNvPr id="5" name="TextBox 4">
            <a:extLst>
              <a:ext uri="{FF2B5EF4-FFF2-40B4-BE49-F238E27FC236}">
                <a16:creationId xmlns:a16="http://schemas.microsoft.com/office/drawing/2014/main" id="{DF8DA5B7-7F6A-4013-BBE4-131263D55484}"/>
              </a:ext>
            </a:extLst>
          </p:cNvPr>
          <p:cNvSpPr txBox="1"/>
          <p:nvPr/>
        </p:nvSpPr>
        <p:spPr>
          <a:xfrm>
            <a:off x="499533" y="5345606"/>
            <a:ext cx="10676467" cy="954107"/>
          </a:xfrm>
          <a:prstGeom prst="rect">
            <a:avLst/>
          </a:prstGeom>
          <a:noFill/>
        </p:spPr>
        <p:txBody>
          <a:bodyPr wrap="square" rtlCol="0">
            <a:spAutoFit/>
          </a:bodyPr>
          <a:lstStyle/>
          <a:p>
            <a:pPr algn="ctr"/>
            <a:r>
              <a:rPr lang="en-GB" sz="2800" dirty="0">
                <a:latin typeface="Comic Sans MS" panose="030F0702030302020204" pitchFamily="66" charset="0"/>
              </a:rPr>
              <a:t>Point 3: Thomas Sydenham, William Harvey, Royal Society, humanism. </a:t>
            </a:r>
          </a:p>
        </p:txBody>
      </p:sp>
      <p:sp>
        <p:nvSpPr>
          <p:cNvPr id="6" name="Rectangle 5">
            <a:extLst>
              <a:ext uri="{FF2B5EF4-FFF2-40B4-BE49-F238E27FC236}">
                <a16:creationId xmlns:a16="http://schemas.microsoft.com/office/drawing/2014/main" id="{0EFFEF50-A358-4B11-B3D9-0CFDF6F4A80F}"/>
              </a:ext>
            </a:extLst>
          </p:cNvPr>
          <p:cNvSpPr/>
          <p:nvPr/>
        </p:nvSpPr>
        <p:spPr>
          <a:xfrm>
            <a:off x="128337" y="104003"/>
            <a:ext cx="11935326" cy="1241912"/>
          </a:xfrm>
          <a:prstGeom prst="rect">
            <a:avLst/>
          </a:prstGeom>
          <a:solidFill>
            <a:srgbClr val="EBCD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dirty="0">
              <a:solidFill>
                <a:schemeClr val="tx1"/>
              </a:solidFill>
              <a:latin typeface="Comic Sans MS" panose="030F0702030302020204" pitchFamily="66" charset="0"/>
            </a:endParaRPr>
          </a:p>
          <a:p>
            <a:pPr algn="ctr"/>
            <a:r>
              <a:rPr lang="en-GB" sz="3200" dirty="0">
                <a:solidFill>
                  <a:schemeClr val="tx1"/>
                </a:solidFill>
                <a:latin typeface="Comic Sans MS" panose="030F0702030302020204" pitchFamily="66" charset="0"/>
              </a:rPr>
              <a:t>Explain why.. (12 marks) Paper 1, 2 and 3</a:t>
            </a:r>
            <a:br>
              <a:rPr lang="en-GB" sz="3200" dirty="0">
                <a:solidFill>
                  <a:schemeClr val="accent5"/>
                </a:solidFill>
                <a:latin typeface="Comic Sans MS" panose="030F0702030302020204" pitchFamily="66" charset="0"/>
              </a:rPr>
            </a:br>
            <a:endParaRPr lang="en-GB" sz="3200"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9248909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C083A3A-ABAE-4F73-8217-1CB2242E2F34}"/>
              </a:ext>
            </a:extLst>
          </p:cNvPr>
          <p:cNvSpPr>
            <a:spLocks noGrp="1"/>
          </p:cNvSpPr>
          <p:nvPr>
            <p:ph idx="1"/>
          </p:nvPr>
        </p:nvSpPr>
        <p:spPr>
          <a:xfrm>
            <a:off x="256855" y="400693"/>
            <a:ext cx="9554965" cy="5476126"/>
          </a:xfrm>
        </p:spPr>
        <p:txBody>
          <a:bodyPr>
            <a:normAutofit fontScale="85000" lnSpcReduction="10000"/>
          </a:bodyPr>
          <a:lstStyle/>
          <a:p>
            <a:pPr marL="0" indent="0" algn="just">
              <a:buNone/>
            </a:pPr>
            <a:r>
              <a:rPr lang="en-GB" sz="3200" dirty="0">
                <a:solidFill>
                  <a:srgbClr val="FF0000"/>
                </a:solidFill>
                <a:latin typeface="Comic Sans MS" panose="030F0702030302020204" pitchFamily="66" charset="0"/>
              </a:rPr>
              <a:t>One of the reasons that there were improvements in medical knowledge in the years c1500-c1700 is Vesalius. </a:t>
            </a:r>
            <a:r>
              <a:rPr lang="en-GB" sz="3200" dirty="0">
                <a:solidFill>
                  <a:schemeClr val="accent1"/>
                </a:solidFill>
                <a:latin typeface="Comic Sans MS" panose="030F0702030302020204" pitchFamily="66" charset="0"/>
              </a:rPr>
              <a:t>Vesalius studied medicine and became a lecturer in surgery. He published his main work ,The Fabric of Human Body’ in 1543, after he had been able to carry out dissection on humans. It was a revolutionary work and he noted Galen made errors in his theory on human body, he found 300 mistakes all together in Galen’s work.</a:t>
            </a:r>
            <a:r>
              <a:rPr lang="en-GB" sz="3200" dirty="0">
                <a:latin typeface="Comic Sans MS" panose="030F0702030302020204" pitchFamily="66" charset="0"/>
              </a:rPr>
              <a:t> </a:t>
            </a:r>
            <a:r>
              <a:rPr lang="en-GB" sz="3200" dirty="0">
                <a:solidFill>
                  <a:srgbClr val="00B050"/>
                </a:solidFill>
                <a:latin typeface="Comic Sans MS" panose="030F0702030302020204" pitchFamily="66" charset="0"/>
              </a:rPr>
              <a:t>Vesalius also encouraged other doctors to carry out dissections and base their work on that. Eventually Vesalius’ work laid foundations for future discoveries, e.g. Harvey and blood circulation. His contribution to medicine made  the study of anatomy become the central part of medicine.</a:t>
            </a:r>
            <a:r>
              <a:rPr lang="en-GB" sz="3200" dirty="0">
                <a:latin typeface="Comic Sans MS" panose="030F0702030302020204" pitchFamily="66" charset="0"/>
              </a:rPr>
              <a:t> Therefore, Vesalius is one of the reasons there were improvements in medical knowledge in the years c1500-c1700.</a:t>
            </a:r>
          </a:p>
        </p:txBody>
      </p:sp>
      <p:sp>
        <p:nvSpPr>
          <p:cNvPr id="4" name="TextBox 3">
            <a:extLst>
              <a:ext uri="{FF2B5EF4-FFF2-40B4-BE49-F238E27FC236}">
                <a16:creationId xmlns:a16="http://schemas.microsoft.com/office/drawing/2014/main" id="{A491A950-7470-40CC-9715-725F7C37D1E1}"/>
              </a:ext>
            </a:extLst>
          </p:cNvPr>
          <p:cNvSpPr txBox="1"/>
          <p:nvPr/>
        </p:nvSpPr>
        <p:spPr>
          <a:xfrm>
            <a:off x="10130319" y="380144"/>
            <a:ext cx="1859623" cy="5016758"/>
          </a:xfrm>
          <a:prstGeom prst="rect">
            <a:avLst/>
          </a:prstGeom>
          <a:noFill/>
        </p:spPr>
        <p:txBody>
          <a:bodyPr wrap="square" rtlCol="0">
            <a:spAutoFit/>
          </a:bodyPr>
          <a:lstStyle/>
          <a:p>
            <a:r>
              <a:rPr lang="en-GB" sz="8000" dirty="0">
                <a:solidFill>
                  <a:srgbClr val="FF0000"/>
                </a:solidFill>
                <a:latin typeface="Comic Sans MS" panose="030F0702030302020204" pitchFamily="66" charset="0"/>
              </a:rPr>
              <a:t>P</a:t>
            </a:r>
          </a:p>
          <a:p>
            <a:r>
              <a:rPr lang="en-GB" sz="8000" dirty="0">
                <a:solidFill>
                  <a:schemeClr val="accent1"/>
                </a:solidFill>
                <a:latin typeface="Comic Sans MS" panose="030F0702030302020204" pitchFamily="66" charset="0"/>
              </a:rPr>
              <a:t>E</a:t>
            </a:r>
          </a:p>
          <a:p>
            <a:r>
              <a:rPr lang="en-GB" sz="8000" dirty="0">
                <a:solidFill>
                  <a:srgbClr val="00B050"/>
                </a:solidFill>
                <a:latin typeface="Comic Sans MS" panose="030F0702030302020204" pitchFamily="66" charset="0"/>
              </a:rPr>
              <a:t>E</a:t>
            </a:r>
          </a:p>
          <a:p>
            <a:r>
              <a:rPr lang="en-GB" sz="8000" dirty="0">
                <a:latin typeface="Comic Sans MS" panose="030F0702030302020204" pitchFamily="66" charset="0"/>
              </a:rPr>
              <a:t>L</a:t>
            </a:r>
          </a:p>
        </p:txBody>
      </p:sp>
    </p:spTree>
    <p:extLst>
      <p:ext uri="{BB962C8B-B14F-4D97-AF65-F5344CB8AC3E}">
        <p14:creationId xmlns:p14="http://schemas.microsoft.com/office/powerpoint/2010/main" val="23508028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FE2A280-D8F9-49A6-B7CA-982908367EC1}"/>
              </a:ext>
            </a:extLst>
          </p:cNvPr>
          <p:cNvSpPr>
            <a:spLocks noGrp="1"/>
          </p:cNvSpPr>
          <p:nvPr>
            <p:ph idx="1"/>
          </p:nvPr>
        </p:nvSpPr>
        <p:spPr>
          <a:xfrm>
            <a:off x="838200" y="2141537"/>
            <a:ext cx="10515600" cy="4351338"/>
          </a:xfrm>
        </p:spPr>
        <p:txBody>
          <a:bodyPr>
            <a:normAutofit lnSpcReduction="10000"/>
          </a:bodyPr>
          <a:lstStyle/>
          <a:p>
            <a:r>
              <a:rPr lang="en-GB" sz="2800" dirty="0">
                <a:solidFill>
                  <a:srgbClr val="00B050"/>
                </a:solidFill>
                <a:latin typeface="Comic Sans MS" panose="030F0702030302020204" pitchFamily="66" charset="0"/>
              </a:rPr>
              <a:t>Acknowledge that they both talk about the same issue but having a different opinion.</a:t>
            </a:r>
          </a:p>
          <a:p>
            <a:pPr marL="0" indent="0">
              <a:buFont typeface="Arial" pitchFamily="34" charset="0"/>
              <a:buNone/>
            </a:pPr>
            <a:endParaRPr lang="en-GB" dirty="0">
              <a:latin typeface="Comic Sans MS" panose="030F0702030302020204" pitchFamily="66" charset="0"/>
            </a:endParaRPr>
          </a:p>
          <a:p>
            <a:pPr marL="0" indent="0">
              <a:buFont typeface="Arial" pitchFamily="34" charset="0"/>
              <a:buNone/>
            </a:pPr>
            <a:endParaRPr lang="en-GB" dirty="0">
              <a:latin typeface="Comic Sans MS" panose="030F0702030302020204" pitchFamily="66" charset="0"/>
            </a:endParaRPr>
          </a:p>
          <a:p>
            <a:pPr marL="0" indent="0">
              <a:buFont typeface="Arial" pitchFamily="34" charset="0"/>
              <a:buNone/>
            </a:pPr>
            <a:endParaRPr lang="en-GB" dirty="0">
              <a:latin typeface="Comic Sans MS" panose="030F0702030302020204" pitchFamily="66" charset="0"/>
            </a:endParaRPr>
          </a:p>
          <a:p>
            <a:pPr marL="0" indent="0">
              <a:buFont typeface="Arial" pitchFamily="34" charset="0"/>
              <a:buNone/>
            </a:pPr>
            <a:r>
              <a:rPr lang="en-GB" b="1" u="sng" dirty="0">
                <a:solidFill>
                  <a:srgbClr val="00B050"/>
                </a:solidFill>
                <a:latin typeface="Comic Sans MS" panose="030F0702030302020204" pitchFamily="66" charset="0"/>
              </a:rPr>
              <a:t>Sentence starters:</a:t>
            </a:r>
          </a:p>
          <a:p>
            <a:pPr marL="0" indent="0">
              <a:buFont typeface="Arial" pitchFamily="34" charset="0"/>
              <a:buNone/>
            </a:pPr>
            <a:r>
              <a:rPr lang="en-GB" sz="2800" dirty="0">
                <a:solidFill>
                  <a:srgbClr val="00B050"/>
                </a:solidFill>
                <a:latin typeface="Comic Sans MS" panose="030F0702030302020204" pitchFamily="66" charset="0"/>
              </a:rPr>
              <a:t>A main difference between interpretation 1 and 2 is…</a:t>
            </a:r>
          </a:p>
          <a:p>
            <a:pPr marL="0" indent="0">
              <a:buFont typeface="Arial" pitchFamily="34" charset="0"/>
              <a:buNone/>
            </a:pPr>
            <a:r>
              <a:rPr lang="en-GB" dirty="0">
                <a:solidFill>
                  <a:srgbClr val="00B050"/>
                </a:solidFill>
                <a:latin typeface="Comic Sans MS" panose="030F0702030302020204" pitchFamily="66" charset="0"/>
              </a:rPr>
              <a:t>I</a:t>
            </a:r>
            <a:r>
              <a:rPr lang="en-GB" sz="2800" dirty="0">
                <a:solidFill>
                  <a:srgbClr val="00B050"/>
                </a:solidFill>
                <a:latin typeface="Comic Sans MS" panose="030F0702030302020204" pitchFamily="66" charset="0"/>
              </a:rPr>
              <a:t>nterpretation 1 says … It can be supported by the quote..</a:t>
            </a:r>
          </a:p>
          <a:p>
            <a:pPr marL="0" indent="0">
              <a:buFont typeface="Arial" pitchFamily="34" charset="0"/>
              <a:buNone/>
            </a:pPr>
            <a:r>
              <a:rPr lang="en-GB" sz="2800" dirty="0">
                <a:solidFill>
                  <a:srgbClr val="00B050"/>
                </a:solidFill>
                <a:latin typeface="Comic Sans MS" panose="030F0702030302020204" pitchFamily="66" charset="0"/>
              </a:rPr>
              <a:t>Interpretation 2 says… It can be supported by the quote..</a:t>
            </a:r>
          </a:p>
          <a:p>
            <a:endParaRPr lang="en-GB" dirty="0"/>
          </a:p>
        </p:txBody>
      </p:sp>
      <p:sp>
        <p:nvSpPr>
          <p:cNvPr id="4" name="Title 3">
            <a:extLst>
              <a:ext uri="{FF2B5EF4-FFF2-40B4-BE49-F238E27FC236}">
                <a16:creationId xmlns:a16="http://schemas.microsoft.com/office/drawing/2014/main" id="{387CBA36-6CBC-450F-B29A-2C0BB36B6279}"/>
              </a:ext>
            </a:extLst>
          </p:cNvPr>
          <p:cNvSpPr>
            <a:spLocks noGrp="1"/>
          </p:cNvSpPr>
          <p:nvPr>
            <p:ph type="title"/>
          </p:nvPr>
        </p:nvSpPr>
        <p:spPr>
          <a:xfrm>
            <a:off x="838200" y="365125"/>
            <a:ext cx="10515600" cy="1325563"/>
          </a:xfrm>
          <a:prstGeom prst="rect">
            <a:avLst/>
          </a:prstGeom>
          <a:solidFill>
            <a:srgbClr val="EBCD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0000"/>
          </a:bodyPr>
          <a:lstStyle/>
          <a:p>
            <a:pPr algn="ctr"/>
            <a:r>
              <a:rPr lang="en-GB" sz="3200" dirty="0">
                <a:solidFill>
                  <a:schemeClr val="tx1"/>
                </a:solidFill>
                <a:latin typeface="Comic Sans MS" panose="030F0702030302020204" pitchFamily="66" charset="0"/>
              </a:rPr>
              <a:t>Study interpretations … they give different views…What is the main difference? Paper 3</a:t>
            </a:r>
            <a:br>
              <a:rPr lang="en-GB" sz="3200" dirty="0">
                <a:solidFill>
                  <a:schemeClr val="tx1"/>
                </a:solidFill>
                <a:latin typeface="Comic Sans MS" panose="030F0702030302020204" pitchFamily="66" charset="0"/>
              </a:rPr>
            </a:br>
            <a:endParaRPr lang="en-GB" sz="3200"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20561527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FE2A280-D8F9-49A6-B7CA-982908367EC1}"/>
              </a:ext>
            </a:extLst>
          </p:cNvPr>
          <p:cNvSpPr>
            <a:spLocks noGrp="1"/>
          </p:cNvSpPr>
          <p:nvPr>
            <p:ph idx="1"/>
          </p:nvPr>
        </p:nvSpPr>
        <p:spPr>
          <a:xfrm>
            <a:off x="838200" y="2141537"/>
            <a:ext cx="10515600" cy="4351338"/>
          </a:xfrm>
        </p:spPr>
        <p:txBody>
          <a:bodyPr>
            <a:normAutofit/>
          </a:bodyPr>
          <a:lstStyle/>
          <a:p>
            <a:pPr marL="0" indent="0">
              <a:buFont typeface="Arial" pitchFamily="34" charset="0"/>
              <a:buNone/>
            </a:pPr>
            <a:endParaRPr lang="en-GB" dirty="0">
              <a:latin typeface="Comic Sans MS" panose="030F0702030302020204" pitchFamily="66" charset="0"/>
            </a:endParaRPr>
          </a:p>
          <a:p>
            <a:pPr marL="0" indent="0">
              <a:buFont typeface="Arial" pitchFamily="34" charset="0"/>
              <a:buNone/>
            </a:pPr>
            <a:endParaRPr lang="en-GB" dirty="0">
              <a:latin typeface="Comic Sans MS" panose="030F0702030302020204" pitchFamily="66" charset="0"/>
            </a:endParaRPr>
          </a:p>
          <a:p>
            <a:endParaRPr lang="en-GB" dirty="0"/>
          </a:p>
        </p:txBody>
      </p:sp>
      <p:sp>
        <p:nvSpPr>
          <p:cNvPr id="4" name="Title 3">
            <a:extLst>
              <a:ext uri="{FF2B5EF4-FFF2-40B4-BE49-F238E27FC236}">
                <a16:creationId xmlns:a16="http://schemas.microsoft.com/office/drawing/2014/main" id="{387CBA36-6CBC-450F-B29A-2C0BB36B6279}"/>
              </a:ext>
            </a:extLst>
          </p:cNvPr>
          <p:cNvSpPr>
            <a:spLocks noGrp="1"/>
          </p:cNvSpPr>
          <p:nvPr>
            <p:ph type="title"/>
          </p:nvPr>
        </p:nvSpPr>
        <p:spPr>
          <a:xfrm>
            <a:off x="838200" y="365125"/>
            <a:ext cx="10515600" cy="1325563"/>
          </a:xfrm>
          <a:prstGeom prst="rect">
            <a:avLst/>
          </a:prstGeom>
          <a:solidFill>
            <a:srgbClr val="EBCD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0000"/>
          </a:bodyPr>
          <a:lstStyle/>
          <a:p>
            <a:pPr algn="ctr"/>
            <a:r>
              <a:rPr lang="en-GB" sz="3200" dirty="0">
                <a:solidFill>
                  <a:schemeClr val="tx1"/>
                </a:solidFill>
                <a:latin typeface="Comic Sans MS" panose="030F0702030302020204" pitchFamily="66" charset="0"/>
              </a:rPr>
              <a:t>Study interpretations … they give different views…What is the main difference? Paper 3</a:t>
            </a:r>
            <a:br>
              <a:rPr lang="en-GB" sz="3200" dirty="0">
                <a:solidFill>
                  <a:schemeClr val="tx1"/>
                </a:solidFill>
                <a:latin typeface="Comic Sans MS" panose="030F0702030302020204" pitchFamily="66" charset="0"/>
              </a:rPr>
            </a:br>
            <a:endParaRPr lang="en-GB" sz="3200" dirty="0">
              <a:solidFill>
                <a:schemeClr val="tx1"/>
              </a:solidFill>
              <a:latin typeface="Comic Sans MS" panose="030F0702030302020204" pitchFamily="66" charset="0"/>
            </a:endParaRPr>
          </a:p>
        </p:txBody>
      </p:sp>
      <p:pic>
        <p:nvPicPr>
          <p:cNvPr id="5" name="Picture 4">
            <a:extLst>
              <a:ext uri="{FF2B5EF4-FFF2-40B4-BE49-F238E27FC236}">
                <a16:creationId xmlns:a16="http://schemas.microsoft.com/office/drawing/2014/main" id="{900957CC-C2DB-43C6-91AF-C56BBB928467}"/>
              </a:ext>
            </a:extLst>
          </p:cNvPr>
          <p:cNvPicPr>
            <a:picLocks noChangeAspect="1"/>
          </p:cNvPicPr>
          <p:nvPr/>
        </p:nvPicPr>
        <p:blipFill>
          <a:blip r:embed="rId2"/>
          <a:stretch>
            <a:fillRect/>
          </a:stretch>
        </p:blipFill>
        <p:spPr>
          <a:xfrm>
            <a:off x="721360" y="1690688"/>
            <a:ext cx="5827462" cy="4971996"/>
          </a:xfrm>
          <a:prstGeom prst="rect">
            <a:avLst/>
          </a:prstGeom>
        </p:spPr>
      </p:pic>
      <p:sp>
        <p:nvSpPr>
          <p:cNvPr id="6" name="TextBox 5">
            <a:extLst>
              <a:ext uri="{FF2B5EF4-FFF2-40B4-BE49-F238E27FC236}">
                <a16:creationId xmlns:a16="http://schemas.microsoft.com/office/drawing/2014/main" id="{63169CC4-E194-4B60-BC57-AB6A315B35DB}"/>
              </a:ext>
            </a:extLst>
          </p:cNvPr>
          <p:cNvSpPr txBox="1"/>
          <p:nvPr/>
        </p:nvSpPr>
        <p:spPr>
          <a:xfrm>
            <a:off x="6924675" y="1933575"/>
            <a:ext cx="5105400" cy="4708981"/>
          </a:xfrm>
          <a:prstGeom prst="rect">
            <a:avLst/>
          </a:prstGeom>
          <a:noFill/>
        </p:spPr>
        <p:txBody>
          <a:bodyPr wrap="square" rtlCol="0">
            <a:spAutoFit/>
          </a:bodyPr>
          <a:lstStyle/>
          <a:p>
            <a:r>
              <a:rPr lang="en-GB" sz="2000" dirty="0">
                <a:latin typeface="Comic Sans MS" panose="030F0702030302020204" pitchFamily="66" charset="0"/>
              </a:rPr>
              <a:t>The main difference between interpretations 1 and 2 that they give different opinions on position of Black Americans in the 1950s.</a:t>
            </a:r>
          </a:p>
          <a:p>
            <a:r>
              <a:rPr lang="en-GB" sz="2000" dirty="0">
                <a:solidFill>
                  <a:schemeClr val="accent1"/>
                </a:solidFill>
                <a:latin typeface="Comic Sans MS" panose="030F0702030302020204" pitchFamily="66" charset="0"/>
              </a:rPr>
              <a:t>Interpretation 1 states the Black people were in a good, developing position in the society. </a:t>
            </a:r>
            <a:r>
              <a:rPr lang="en-GB" sz="2000" dirty="0">
                <a:solidFill>
                  <a:srgbClr val="00B050"/>
                </a:solidFill>
                <a:latin typeface="Comic Sans MS" panose="030F0702030302020204" pitchFamily="66" charset="0"/>
              </a:rPr>
              <a:t>It can be supported by the quote: Increasing numbers of black Americans registered to vote.</a:t>
            </a:r>
          </a:p>
          <a:p>
            <a:r>
              <a:rPr lang="en-GB" sz="2000" dirty="0">
                <a:solidFill>
                  <a:srgbClr val="0070C0"/>
                </a:solidFill>
                <a:latin typeface="Comic Sans MS" panose="030F0702030302020204" pitchFamily="66" charset="0"/>
              </a:rPr>
              <a:t>On the other hand, Interpretation 2 states that Black Americans had a very bad experience throughout the 1950s. </a:t>
            </a:r>
            <a:r>
              <a:rPr lang="en-GB" sz="2000" dirty="0">
                <a:solidFill>
                  <a:srgbClr val="00B050"/>
                </a:solidFill>
                <a:latin typeface="Comic Sans MS" panose="030F0702030302020204" pitchFamily="66" charset="0"/>
              </a:rPr>
              <a:t>It can be supported by the quote: Black applicants for jobs were often rejected because of their race.</a:t>
            </a:r>
          </a:p>
        </p:txBody>
      </p:sp>
    </p:spTree>
    <p:extLst>
      <p:ext uri="{BB962C8B-B14F-4D97-AF65-F5344CB8AC3E}">
        <p14:creationId xmlns:p14="http://schemas.microsoft.com/office/powerpoint/2010/main" val="6746115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549A020-2337-4474-8363-F1ACCA30E435}"/>
              </a:ext>
            </a:extLst>
          </p:cNvPr>
          <p:cNvSpPr>
            <a:spLocks noGrp="1"/>
          </p:cNvSpPr>
          <p:nvPr>
            <p:ph idx="1"/>
          </p:nvPr>
        </p:nvSpPr>
        <p:spPr/>
        <p:txBody>
          <a:bodyPr>
            <a:normAutofit lnSpcReduction="10000"/>
          </a:bodyPr>
          <a:lstStyle/>
          <a:p>
            <a:r>
              <a:rPr lang="en-GB" sz="2600" dirty="0">
                <a:solidFill>
                  <a:srgbClr val="E890BA"/>
                </a:solidFill>
                <a:latin typeface="Comic Sans MS" panose="030F0702030302020204" pitchFamily="66" charset="0"/>
              </a:rPr>
              <a:t>Has the historian given weight to different sources?</a:t>
            </a:r>
          </a:p>
          <a:p>
            <a:pPr marL="0" indent="0">
              <a:buNone/>
            </a:pPr>
            <a:r>
              <a:rPr lang="en-GB" b="1" u="sng" dirty="0">
                <a:solidFill>
                  <a:srgbClr val="E890BA"/>
                </a:solidFill>
                <a:latin typeface="Comic Sans MS" panose="030F0702030302020204" pitchFamily="66" charset="0"/>
              </a:rPr>
              <a:t>We always focus on this when we answer this question!</a:t>
            </a:r>
          </a:p>
          <a:p>
            <a:pPr marL="0" indent="0">
              <a:buNone/>
            </a:pPr>
            <a:r>
              <a:rPr lang="en-GB" b="1" u="sng" dirty="0">
                <a:solidFill>
                  <a:srgbClr val="E890BA"/>
                </a:solidFill>
                <a:latin typeface="Comic Sans MS" panose="030F0702030302020204" pitchFamily="66" charset="0"/>
              </a:rPr>
              <a:t>You must match the sources with the Interpretations.</a:t>
            </a:r>
          </a:p>
          <a:p>
            <a:pPr marL="0" indent="0">
              <a:buNone/>
            </a:pPr>
            <a:endParaRPr lang="en-GB" b="1" u="sng" dirty="0">
              <a:solidFill>
                <a:srgbClr val="E890BA"/>
              </a:solidFill>
              <a:latin typeface="Comic Sans MS" panose="030F0702030302020204" pitchFamily="66" charset="0"/>
            </a:endParaRPr>
          </a:p>
          <a:p>
            <a:pPr marL="0" indent="0">
              <a:buNone/>
            </a:pPr>
            <a:r>
              <a:rPr lang="en-GB" b="1" u="sng" dirty="0">
                <a:solidFill>
                  <a:srgbClr val="E890BA"/>
                </a:solidFill>
                <a:latin typeface="Comic Sans MS" panose="030F0702030302020204" pitchFamily="66" charset="0"/>
              </a:rPr>
              <a:t>Sentence starters:</a:t>
            </a:r>
          </a:p>
          <a:p>
            <a:pPr marL="0" indent="0">
              <a:buNone/>
            </a:pPr>
            <a:r>
              <a:rPr lang="en-GB" dirty="0">
                <a:solidFill>
                  <a:srgbClr val="E890BA"/>
                </a:solidFill>
                <a:latin typeface="Comic Sans MS" panose="030F0702030302020204" pitchFamily="66" charset="0"/>
              </a:rPr>
              <a:t>The interpretations may differ because…</a:t>
            </a:r>
          </a:p>
          <a:p>
            <a:pPr marL="0" indent="0">
              <a:buNone/>
            </a:pPr>
            <a:r>
              <a:rPr lang="en-GB" dirty="0">
                <a:solidFill>
                  <a:srgbClr val="E890BA"/>
                </a:solidFill>
                <a:latin typeface="Comic Sans MS" panose="030F0702030302020204" pitchFamily="66" charset="0"/>
              </a:rPr>
              <a:t>For example, source ..</a:t>
            </a:r>
          </a:p>
          <a:p>
            <a:pPr marL="0" indent="0">
              <a:buNone/>
            </a:pPr>
            <a:r>
              <a:rPr lang="en-GB" dirty="0">
                <a:solidFill>
                  <a:srgbClr val="E890BA"/>
                </a:solidFill>
                <a:latin typeface="Comic Sans MS" panose="030F0702030302020204" pitchFamily="66" charset="0"/>
              </a:rPr>
              <a:t>This supports interpretation _ because…</a:t>
            </a:r>
          </a:p>
          <a:p>
            <a:pPr marL="0" indent="0">
              <a:buNone/>
            </a:pPr>
            <a:r>
              <a:rPr lang="en-GB" dirty="0">
                <a:solidFill>
                  <a:srgbClr val="E890BA"/>
                </a:solidFill>
                <a:latin typeface="Comic Sans MS" panose="030F0702030302020204" pitchFamily="66" charset="0"/>
              </a:rPr>
              <a:t>Source _ supports interpretation _ because…</a:t>
            </a:r>
          </a:p>
          <a:p>
            <a:pPr marL="0" indent="0">
              <a:buNone/>
            </a:pPr>
            <a:endParaRPr lang="en-GB" dirty="0">
              <a:latin typeface="Comic Sans MS" panose="030F0702030302020204" pitchFamily="66" charset="0"/>
            </a:endParaRPr>
          </a:p>
        </p:txBody>
      </p:sp>
      <p:sp>
        <p:nvSpPr>
          <p:cNvPr id="4" name="Title 3">
            <a:extLst>
              <a:ext uri="{FF2B5EF4-FFF2-40B4-BE49-F238E27FC236}">
                <a16:creationId xmlns:a16="http://schemas.microsoft.com/office/drawing/2014/main" id="{D6F1AC7A-FAED-46D8-A588-D1C3F99CD608}"/>
              </a:ext>
            </a:extLst>
          </p:cNvPr>
          <p:cNvSpPr txBox="1">
            <a:spLocks/>
          </p:cNvSpPr>
          <p:nvPr/>
        </p:nvSpPr>
        <p:spPr>
          <a:xfrm>
            <a:off x="990600" y="517525"/>
            <a:ext cx="10515600" cy="1325563"/>
          </a:xfrm>
          <a:prstGeom prst="rect">
            <a:avLst/>
          </a:prstGeom>
          <a:solidFill>
            <a:srgbClr val="EBCDE3"/>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en-GB" sz="3200" dirty="0">
                <a:solidFill>
                  <a:schemeClr val="tx1"/>
                </a:solidFill>
                <a:latin typeface="Comic Sans MS" panose="030F0702030302020204" pitchFamily="66" charset="0"/>
              </a:rPr>
              <a:t>Suggest one reason why interpretations are different… (4 marks)</a:t>
            </a:r>
            <a:br>
              <a:rPr lang="en-GB" sz="3200" dirty="0">
                <a:solidFill>
                  <a:schemeClr val="tx1"/>
                </a:solidFill>
                <a:latin typeface="Comic Sans MS" panose="030F0702030302020204" pitchFamily="66" charset="0"/>
              </a:rPr>
            </a:br>
            <a:r>
              <a:rPr lang="en-GB" sz="3200" dirty="0">
                <a:solidFill>
                  <a:schemeClr val="tx1"/>
                </a:solidFill>
                <a:latin typeface="Comic Sans MS" panose="030F0702030302020204" pitchFamily="66" charset="0"/>
              </a:rPr>
              <a:t>Paper 3</a:t>
            </a:r>
            <a:br>
              <a:rPr lang="en-GB" sz="3200" dirty="0">
                <a:solidFill>
                  <a:schemeClr val="tx1"/>
                </a:solidFill>
                <a:latin typeface="Comic Sans MS" panose="030F0702030302020204" pitchFamily="66" charset="0"/>
              </a:rPr>
            </a:br>
            <a:endParaRPr lang="en-GB" sz="3200"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38321278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6F1AC7A-FAED-46D8-A588-D1C3F99CD608}"/>
              </a:ext>
            </a:extLst>
          </p:cNvPr>
          <p:cNvSpPr txBox="1">
            <a:spLocks/>
          </p:cNvSpPr>
          <p:nvPr/>
        </p:nvSpPr>
        <p:spPr>
          <a:xfrm>
            <a:off x="990600" y="517525"/>
            <a:ext cx="10515600" cy="1325563"/>
          </a:xfrm>
          <a:prstGeom prst="rect">
            <a:avLst/>
          </a:prstGeom>
          <a:solidFill>
            <a:srgbClr val="EBCDE3"/>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en-GB" sz="3200" dirty="0">
                <a:solidFill>
                  <a:schemeClr val="tx1"/>
                </a:solidFill>
                <a:latin typeface="Comic Sans MS" panose="030F0702030302020204" pitchFamily="66" charset="0"/>
              </a:rPr>
              <a:t>Suggest one reason why interpretations are different… (4 marks)</a:t>
            </a:r>
            <a:br>
              <a:rPr lang="en-GB" sz="3200" dirty="0">
                <a:solidFill>
                  <a:schemeClr val="tx1"/>
                </a:solidFill>
                <a:latin typeface="Comic Sans MS" panose="030F0702030302020204" pitchFamily="66" charset="0"/>
              </a:rPr>
            </a:br>
            <a:r>
              <a:rPr lang="en-GB" sz="3200" dirty="0">
                <a:solidFill>
                  <a:schemeClr val="tx1"/>
                </a:solidFill>
                <a:latin typeface="Comic Sans MS" panose="030F0702030302020204" pitchFamily="66" charset="0"/>
              </a:rPr>
              <a:t>Paper 3</a:t>
            </a:r>
            <a:br>
              <a:rPr lang="en-GB" sz="3200" dirty="0">
                <a:solidFill>
                  <a:schemeClr val="tx1"/>
                </a:solidFill>
                <a:latin typeface="Comic Sans MS" panose="030F0702030302020204" pitchFamily="66" charset="0"/>
              </a:rPr>
            </a:br>
            <a:endParaRPr lang="en-GB" sz="3200" dirty="0">
              <a:solidFill>
                <a:schemeClr val="tx1"/>
              </a:solidFill>
              <a:latin typeface="Comic Sans MS" panose="030F0702030302020204" pitchFamily="66" charset="0"/>
            </a:endParaRPr>
          </a:p>
        </p:txBody>
      </p:sp>
      <p:pic>
        <p:nvPicPr>
          <p:cNvPr id="6" name="Picture 5">
            <a:extLst>
              <a:ext uri="{FF2B5EF4-FFF2-40B4-BE49-F238E27FC236}">
                <a16:creationId xmlns:a16="http://schemas.microsoft.com/office/drawing/2014/main" id="{03F682A5-D40A-445E-A0B5-299E0A0F6720}"/>
              </a:ext>
            </a:extLst>
          </p:cNvPr>
          <p:cNvPicPr>
            <a:picLocks noChangeAspect="1"/>
          </p:cNvPicPr>
          <p:nvPr/>
        </p:nvPicPr>
        <p:blipFill>
          <a:blip r:embed="rId2"/>
          <a:stretch>
            <a:fillRect/>
          </a:stretch>
        </p:blipFill>
        <p:spPr>
          <a:xfrm>
            <a:off x="721360" y="1690688"/>
            <a:ext cx="5827462" cy="4971996"/>
          </a:xfrm>
          <a:prstGeom prst="rect">
            <a:avLst/>
          </a:prstGeom>
        </p:spPr>
      </p:pic>
      <p:sp>
        <p:nvSpPr>
          <p:cNvPr id="8" name="TextBox 7">
            <a:extLst>
              <a:ext uri="{FF2B5EF4-FFF2-40B4-BE49-F238E27FC236}">
                <a16:creationId xmlns:a16="http://schemas.microsoft.com/office/drawing/2014/main" id="{11185BE7-6C5B-4255-9407-2BF6C99C0F2E}"/>
              </a:ext>
            </a:extLst>
          </p:cNvPr>
          <p:cNvSpPr txBox="1"/>
          <p:nvPr/>
        </p:nvSpPr>
        <p:spPr>
          <a:xfrm>
            <a:off x="6896100" y="2257426"/>
            <a:ext cx="5048250" cy="3785652"/>
          </a:xfrm>
          <a:prstGeom prst="rect">
            <a:avLst/>
          </a:prstGeom>
          <a:noFill/>
        </p:spPr>
        <p:txBody>
          <a:bodyPr wrap="square" rtlCol="0">
            <a:spAutoFit/>
          </a:bodyPr>
          <a:lstStyle/>
          <a:p>
            <a:r>
              <a:rPr lang="en-GB" sz="2000" dirty="0">
                <a:latin typeface="Comic Sans MS" panose="030F0702030302020204" pitchFamily="66" charset="0"/>
              </a:rPr>
              <a:t>Interpretations 1 and 2 are different because the authors given weight to different sources.</a:t>
            </a:r>
          </a:p>
          <a:p>
            <a:r>
              <a:rPr lang="en-GB" sz="2000" dirty="0">
                <a:solidFill>
                  <a:srgbClr val="00B050"/>
                </a:solidFill>
                <a:latin typeface="Comic Sans MS" panose="030F0702030302020204" pitchFamily="66" charset="0"/>
              </a:rPr>
              <a:t>Interpretation 1 can be supported by Source B , I can see Black people live in a ghetto among bad circumstances. This supports Interpretation 1.</a:t>
            </a:r>
          </a:p>
          <a:p>
            <a:r>
              <a:rPr lang="en-GB" sz="2000" dirty="0">
                <a:solidFill>
                  <a:srgbClr val="0070C0"/>
                </a:solidFill>
                <a:latin typeface="Comic Sans MS" panose="030F0702030302020204" pitchFamily="66" charset="0"/>
              </a:rPr>
              <a:t>However, Interpretation 2 could be based on Source B, as it states: during the graduation ceremony 61 black students marched together an it clearly supports Interpretation B.</a:t>
            </a:r>
          </a:p>
        </p:txBody>
      </p:sp>
    </p:spTree>
    <p:extLst>
      <p:ext uri="{BB962C8B-B14F-4D97-AF65-F5344CB8AC3E}">
        <p14:creationId xmlns:p14="http://schemas.microsoft.com/office/powerpoint/2010/main" val="21733053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0ABBB0D-358B-4C9F-872F-60543AE68DF8}"/>
              </a:ext>
            </a:extLst>
          </p:cNvPr>
          <p:cNvSpPr>
            <a:spLocks noGrp="1"/>
          </p:cNvSpPr>
          <p:nvPr>
            <p:ph idx="1"/>
          </p:nvPr>
        </p:nvSpPr>
        <p:spPr/>
        <p:txBody>
          <a:bodyPr>
            <a:normAutofit fontScale="92500"/>
          </a:bodyPr>
          <a:lstStyle/>
          <a:p>
            <a:pPr marL="0" indent="0">
              <a:buNone/>
            </a:pPr>
            <a:r>
              <a:rPr lang="en-GB" sz="2800" b="1" dirty="0">
                <a:solidFill>
                  <a:srgbClr val="FF0000"/>
                </a:solidFill>
                <a:latin typeface="Comic Sans MS" panose="030F0702030302020204" pitchFamily="66" charset="0"/>
              </a:rPr>
              <a:t>Paragraph 1: </a:t>
            </a:r>
            <a:r>
              <a:rPr lang="en-GB" sz="2800" dirty="0">
                <a:solidFill>
                  <a:srgbClr val="FF0000"/>
                </a:solidFill>
                <a:latin typeface="Comic Sans MS" panose="030F0702030302020204" pitchFamily="66" charset="0"/>
              </a:rPr>
              <a:t>State the view given in interpretation 1 using evidence from the interpretation.</a:t>
            </a:r>
          </a:p>
          <a:p>
            <a:pPr marL="0" indent="0">
              <a:buNone/>
            </a:pPr>
            <a:r>
              <a:rPr lang="en-GB" sz="2800" dirty="0">
                <a:solidFill>
                  <a:srgbClr val="FF0000"/>
                </a:solidFill>
                <a:latin typeface="Comic Sans MS" panose="030F0702030302020204" pitchFamily="66" charset="0"/>
              </a:rPr>
              <a:t>Agree/disagree with the view given in Interpretation 1 by using your own knowledge. (You need at least 2 pieces of evidence)</a:t>
            </a:r>
          </a:p>
          <a:p>
            <a:pPr marL="0" indent="0">
              <a:buNone/>
            </a:pPr>
            <a:r>
              <a:rPr lang="en-GB" sz="2800" b="1" dirty="0">
                <a:solidFill>
                  <a:srgbClr val="FF00FF"/>
                </a:solidFill>
                <a:latin typeface="Comic Sans MS" panose="030F0702030302020204" pitchFamily="66" charset="0"/>
              </a:rPr>
              <a:t>Paragraph 2: </a:t>
            </a:r>
            <a:r>
              <a:rPr lang="en-GB" sz="2800" dirty="0">
                <a:solidFill>
                  <a:srgbClr val="FF00FF"/>
                </a:solidFill>
                <a:latin typeface="Comic Sans MS" panose="030F0702030302020204" pitchFamily="66" charset="0"/>
              </a:rPr>
              <a:t>Disagree/agree with the view using details from Interpretation 1.</a:t>
            </a:r>
          </a:p>
          <a:p>
            <a:pPr marL="0" indent="0">
              <a:buNone/>
            </a:pPr>
            <a:r>
              <a:rPr lang="en-GB" sz="2800" dirty="0">
                <a:solidFill>
                  <a:srgbClr val="FF00FF"/>
                </a:solidFill>
                <a:latin typeface="Comic Sans MS" panose="030F0702030302020204" pitchFamily="66" charset="0"/>
              </a:rPr>
              <a:t>Agree/disagree with interpretation 2 by using your own knowledge. (You need at least 2 pieces of evidence)</a:t>
            </a:r>
          </a:p>
          <a:p>
            <a:pPr marL="0" indent="0">
              <a:buNone/>
            </a:pPr>
            <a:r>
              <a:rPr lang="en-GB" sz="2800" b="1" dirty="0">
                <a:solidFill>
                  <a:srgbClr val="E890BA"/>
                </a:solidFill>
                <a:latin typeface="Comic Sans MS" panose="030F0702030302020204" pitchFamily="66" charset="0"/>
              </a:rPr>
              <a:t>Paragraph 3: </a:t>
            </a:r>
            <a:r>
              <a:rPr lang="en-GB" sz="2800" dirty="0">
                <a:solidFill>
                  <a:srgbClr val="E890BA"/>
                </a:solidFill>
                <a:latin typeface="Comic Sans MS" panose="030F0702030302020204" pitchFamily="66" charset="0"/>
              </a:rPr>
              <a:t>You need to make a final judgement. Give a view on Interpretation 2.</a:t>
            </a:r>
          </a:p>
          <a:p>
            <a:pPr marL="0" indent="0">
              <a:buNone/>
            </a:pPr>
            <a:endParaRPr lang="en-GB" dirty="0"/>
          </a:p>
        </p:txBody>
      </p:sp>
      <p:sp>
        <p:nvSpPr>
          <p:cNvPr id="4" name="Title 3">
            <a:extLst>
              <a:ext uri="{FF2B5EF4-FFF2-40B4-BE49-F238E27FC236}">
                <a16:creationId xmlns:a16="http://schemas.microsoft.com/office/drawing/2014/main" id="{04F0FDA3-1CCB-4A99-99F3-7CC24CBED046}"/>
              </a:ext>
            </a:extLst>
          </p:cNvPr>
          <p:cNvSpPr txBox="1">
            <a:spLocks/>
          </p:cNvSpPr>
          <p:nvPr/>
        </p:nvSpPr>
        <p:spPr>
          <a:xfrm>
            <a:off x="838200" y="250825"/>
            <a:ext cx="10515600" cy="1325563"/>
          </a:xfrm>
          <a:prstGeom prst="rect">
            <a:avLst/>
          </a:prstGeom>
          <a:solidFill>
            <a:srgbClr val="EBCDE3"/>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en-GB" sz="3200" dirty="0">
                <a:solidFill>
                  <a:schemeClr val="tx1"/>
                </a:solidFill>
                <a:latin typeface="Comic Sans MS" panose="030F0702030302020204" pitchFamily="66" charset="0"/>
              </a:rPr>
              <a:t>How far do you agree with interpretation…(16+4 marks)</a:t>
            </a:r>
            <a:br>
              <a:rPr lang="en-GB" sz="3200" dirty="0">
                <a:solidFill>
                  <a:schemeClr val="tx1"/>
                </a:solidFill>
                <a:latin typeface="Comic Sans MS" panose="030F0702030302020204" pitchFamily="66" charset="0"/>
              </a:rPr>
            </a:br>
            <a:r>
              <a:rPr lang="en-GB" sz="3200" dirty="0">
                <a:solidFill>
                  <a:schemeClr val="tx1"/>
                </a:solidFill>
                <a:latin typeface="Comic Sans MS" panose="030F0702030302020204" pitchFamily="66" charset="0"/>
              </a:rPr>
              <a:t>Paper 3</a:t>
            </a:r>
            <a:br>
              <a:rPr lang="en-GB" sz="3200" dirty="0">
                <a:solidFill>
                  <a:schemeClr val="tx1"/>
                </a:solidFill>
                <a:latin typeface="Comic Sans MS" panose="030F0702030302020204" pitchFamily="66" charset="0"/>
              </a:rPr>
            </a:br>
            <a:endParaRPr lang="en-GB" sz="3200"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33636307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4F0FDA3-1CCB-4A99-99F3-7CC24CBED046}"/>
              </a:ext>
            </a:extLst>
          </p:cNvPr>
          <p:cNvSpPr txBox="1">
            <a:spLocks/>
          </p:cNvSpPr>
          <p:nvPr/>
        </p:nvSpPr>
        <p:spPr>
          <a:xfrm>
            <a:off x="838200" y="250825"/>
            <a:ext cx="10515600" cy="1325563"/>
          </a:xfrm>
          <a:prstGeom prst="rect">
            <a:avLst/>
          </a:prstGeom>
          <a:solidFill>
            <a:srgbClr val="EBCDE3"/>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en-GB" sz="3200" dirty="0">
                <a:solidFill>
                  <a:schemeClr val="tx1"/>
                </a:solidFill>
                <a:latin typeface="Comic Sans MS" panose="030F0702030302020204" pitchFamily="66" charset="0"/>
              </a:rPr>
              <a:t>How far do you agree with interpretation…(16+4 marks)</a:t>
            </a:r>
            <a:br>
              <a:rPr lang="en-GB" sz="3200" dirty="0">
                <a:solidFill>
                  <a:schemeClr val="tx1"/>
                </a:solidFill>
                <a:latin typeface="Comic Sans MS" panose="030F0702030302020204" pitchFamily="66" charset="0"/>
              </a:rPr>
            </a:br>
            <a:r>
              <a:rPr lang="en-GB" sz="3200" dirty="0">
                <a:solidFill>
                  <a:schemeClr val="tx1"/>
                </a:solidFill>
                <a:latin typeface="Comic Sans MS" panose="030F0702030302020204" pitchFamily="66" charset="0"/>
              </a:rPr>
              <a:t>Paper 3</a:t>
            </a:r>
            <a:br>
              <a:rPr lang="en-GB" sz="3200" dirty="0">
                <a:solidFill>
                  <a:schemeClr val="tx1"/>
                </a:solidFill>
                <a:latin typeface="Comic Sans MS" panose="030F0702030302020204" pitchFamily="66" charset="0"/>
              </a:rPr>
            </a:br>
            <a:endParaRPr lang="en-GB" sz="3200" dirty="0">
              <a:solidFill>
                <a:schemeClr val="tx1"/>
              </a:solidFill>
              <a:latin typeface="Comic Sans MS" panose="030F0702030302020204" pitchFamily="66" charset="0"/>
            </a:endParaRPr>
          </a:p>
        </p:txBody>
      </p:sp>
      <p:pic>
        <p:nvPicPr>
          <p:cNvPr id="6" name="Content Placeholder 5">
            <a:extLst>
              <a:ext uri="{FF2B5EF4-FFF2-40B4-BE49-F238E27FC236}">
                <a16:creationId xmlns:a16="http://schemas.microsoft.com/office/drawing/2014/main" id="{8577F54B-4279-441B-AF8A-9E5EE9DCDAE8}"/>
              </a:ext>
            </a:extLst>
          </p:cNvPr>
          <p:cNvPicPr>
            <a:picLocks noGrp="1" noChangeAspect="1"/>
          </p:cNvPicPr>
          <p:nvPr>
            <p:ph idx="1"/>
          </p:nvPr>
        </p:nvPicPr>
        <p:blipFill>
          <a:blip r:embed="rId2"/>
          <a:stretch>
            <a:fillRect/>
          </a:stretch>
        </p:blipFill>
        <p:spPr>
          <a:xfrm>
            <a:off x="569112" y="1906905"/>
            <a:ext cx="5100015" cy="4351338"/>
          </a:xfrm>
          <a:prstGeom prst="rect">
            <a:avLst/>
          </a:prstGeom>
        </p:spPr>
      </p:pic>
      <p:sp>
        <p:nvSpPr>
          <p:cNvPr id="7" name="TextBox 6">
            <a:extLst>
              <a:ext uri="{FF2B5EF4-FFF2-40B4-BE49-F238E27FC236}">
                <a16:creationId xmlns:a16="http://schemas.microsoft.com/office/drawing/2014/main" id="{2F31D263-62B7-40EA-A75D-4EE1FC469A28}"/>
              </a:ext>
            </a:extLst>
          </p:cNvPr>
          <p:cNvSpPr txBox="1"/>
          <p:nvPr/>
        </p:nvSpPr>
        <p:spPr>
          <a:xfrm>
            <a:off x="5929935" y="1666875"/>
            <a:ext cx="5423865" cy="5078313"/>
          </a:xfrm>
          <a:prstGeom prst="rect">
            <a:avLst/>
          </a:prstGeom>
          <a:noFill/>
        </p:spPr>
        <p:txBody>
          <a:bodyPr wrap="square" rtlCol="0">
            <a:spAutoFit/>
          </a:bodyPr>
          <a:lstStyle/>
          <a:p>
            <a:r>
              <a:rPr lang="en-GB" dirty="0">
                <a:solidFill>
                  <a:schemeClr val="accent1"/>
                </a:solidFill>
                <a:latin typeface="Comic Sans MS" panose="030F0702030302020204" pitchFamily="66" charset="0"/>
              </a:rPr>
              <a:t>Interpretation 1 puts forward a view which states that the position of Black people got better during the 1950s. I do agree with Interpretation 1 to an extent as in some ways the position of Black people got better in the 1950s. </a:t>
            </a:r>
          </a:p>
          <a:p>
            <a:r>
              <a:rPr lang="en-GB" dirty="0">
                <a:solidFill>
                  <a:srgbClr val="00B050"/>
                </a:solidFill>
                <a:latin typeface="Comic Sans MS" panose="030F0702030302020204" pitchFamily="66" charset="0"/>
              </a:rPr>
              <a:t>I can support this with the quote: ’Increasing numbers of black Americans registered to vote.’ There were more Black people eligible to vote and they had a better chance to represent themselves during elections. Additionally, I also agree with the statements. More and more black people attended schools, and many black Americans attended Universities. ‘Americans were making some progress in education..’.  I can further support this from my knowledge as ….</a:t>
            </a:r>
          </a:p>
          <a:p>
            <a:r>
              <a:rPr lang="en-GB" dirty="0">
                <a:solidFill>
                  <a:srgbClr val="0070C0"/>
                </a:solidFill>
                <a:latin typeface="Comic Sans MS" panose="030F0702030302020204" pitchFamily="66" charset="0"/>
              </a:rPr>
              <a:t>Therefore I agree with Interpretation 1 to an extent about..</a:t>
            </a:r>
          </a:p>
        </p:txBody>
      </p:sp>
    </p:spTree>
    <p:extLst>
      <p:ext uri="{BB962C8B-B14F-4D97-AF65-F5344CB8AC3E}">
        <p14:creationId xmlns:p14="http://schemas.microsoft.com/office/powerpoint/2010/main" val="29392567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80853DF-8C19-44B2-BF2E-5633CD005047}"/>
              </a:ext>
            </a:extLst>
          </p:cNvPr>
          <p:cNvSpPr/>
          <p:nvPr/>
        </p:nvSpPr>
        <p:spPr>
          <a:xfrm>
            <a:off x="128337" y="104003"/>
            <a:ext cx="11935326" cy="1241912"/>
          </a:xfrm>
          <a:prstGeom prst="rect">
            <a:avLst/>
          </a:prstGeom>
          <a:solidFill>
            <a:srgbClr val="EBCD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dirty="0">
              <a:solidFill>
                <a:schemeClr val="tx1"/>
              </a:solidFill>
              <a:latin typeface="Comic Sans MS" panose="030F0702030302020204" pitchFamily="66" charset="0"/>
            </a:endParaRPr>
          </a:p>
          <a:p>
            <a:pPr algn="ctr"/>
            <a:r>
              <a:rPr lang="en-GB" sz="3200" dirty="0">
                <a:solidFill>
                  <a:schemeClr val="tx1"/>
                </a:solidFill>
                <a:latin typeface="Comic Sans MS" panose="030F0702030302020204" pitchFamily="66" charset="0"/>
              </a:rPr>
              <a:t>How far do you agree with the statement? 16 marks Paper 1, Paper 2</a:t>
            </a:r>
          </a:p>
          <a:p>
            <a:pPr algn="ctr"/>
            <a:endParaRPr lang="en-GB" sz="3200" dirty="0">
              <a:solidFill>
                <a:schemeClr val="tx1"/>
              </a:solidFill>
              <a:latin typeface="Comic Sans MS" panose="030F0702030302020204" pitchFamily="66" charset="0"/>
            </a:endParaRPr>
          </a:p>
        </p:txBody>
      </p:sp>
      <p:sp>
        <p:nvSpPr>
          <p:cNvPr id="5" name="TextBox 4">
            <a:extLst>
              <a:ext uri="{FF2B5EF4-FFF2-40B4-BE49-F238E27FC236}">
                <a16:creationId xmlns:a16="http://schemas.microsoft.com/office/drawing/2014/main" id="{7C42BF3D-EDA9-4509-9118-95D50E0EAEBD}"/>
              </a:ext>
            </a:extLst>
          </p:cNvPr>
          <p:cNvSpPr txBox="1"/>
          <p:nvPr/>
        </p:nvSpPr>
        <p:spPr>
          <a:xfrm>
            <a:off x="2857500" y="3718679"/>
            <a:ext cx="6369843" cy="2585323"/>
          </a:xfrm>
          <a:prstGeom prst="rect">
            <a:avLst/>
          </a:prstGeom>
          <a:noFill/>
        </p:spPr>
        <p:txBody>
          <a:bodyPr wrap="square">
            <a:spAutoFit/>
          </a:bodyPr>
          <a:lstStyle/>
          <a:p>
            <a:r>
              <a:rPr lang="en-GB" sz="1800" b="0" dirty="0">
                <a:solidFill>
                  <a:srgbClr val="7030A0"/>
                </a:solidFill>
                <a:latin typeface="Comic Sans MS" panose="030F0702030302020204" pitchFamily="66" charset="0"/>
              </a:rPr>
              <a:t>Introduction - Optional for Grades 7-9</a:t>
            </a:r>
          </a:p>
          <a:p>
            <a:r>
              <a:rPr lang="en-GB" sz="1800" b="0" dirty="0">
                <a:solidFill>
                  <a:srgbClr val="0070C0"/>
                </a:solidFill>
                <a:latin typeface="Comic Sans MS" panose="030F0702030302020204" pitchFamily="66" charset="0"/>
              </a:rPr>
              <a:t>Paragraph 1: Given in the first bullet point: Old ideas.</a:t>
            </a:r>
          </a:p>
          <a:p>
            <a:r>
              <a:rPr lang="en-GB" sz="1800" b="0" dirty="0">
                <a:solidFill>
                  <a:schemeClr val="accent2">
                    <a:lumMod val="75000"/>
                  </a:schemeClr>
                </a:solidFill>
                <a:latin typeface="Comic Sans MS" panose="030F0702030302020204" pitchFamily="66" charset="0"/>
              </a:rPr>
              <a:t>Paragraph 2: Given in the second bullet point: Great Plague</a:t>
            </a:r>
            <a:r>
              <a:rPr lang="en-GB" sz="1800" b="0" dirty="0">
                <a:solidFill>
                  <a:schemeClr val="tx2">
                    <a:lumMod val="75000"/>
                  </a:schemeClr>
                </a:solidFill>
                <a:latin typeface="Comic Sans MS" panose="030F0702030302020204" pitchFamily="66" charset="0"/>
              </a:rPr>
              <a:t>.</a:t>
            </a:r>
          </a:p>
          <a:p>
            <a:r>
              <a:rPr lang="en-GB" sz="1800" b="0" dirty="0">
                <a:solidFill>
                  <a:srgbClr val="FF0000"/>
                </a:solidFill>
                <a:latin typeface="Comic Sans MS" panose="030F0702030302020204" pitchFamily="66" charset="0"/>
              </a:rPr>
              <a:t>Paragraph 3: You have to choose a topic what disagrees with the argument: For example:</a:t>
            </a:r>
          </a:p>
          <a:p>
            <a:r>
              <a:rPr lang="en-GB" sz="1800" b="0" dirty="0">
                <a:solidFill>
                  <a:srgbClr val="FF0000"/>
                </a:solidFill>
                <a:latin typeface="Comic Sans MS" panose="030F0702030302020204" pitchFamily="66" charset="0"/>
              </a:rPr>
              <a:t>Thomas Sydenham, Vesalius..</a:t>
            </a:r>
          </a:p>
          <a:p>
            <a:r>
              <a:rPr lang="en-GB" sz="1800" b="0" dirty="0">
                <a:solidFill>
                  <a:srgbClr val="7030A0"/>
                </a:solidFill>
                <a:latin typeface="Comic Sans MS" panose="030F0702030302020204" pitchFamily="66" charset="0"/>
              </a:rPr>
              <a:t>Conclusion - Optional for Grades 7-9</a:t>
            </a:r>
          </a:p>
          <a:p>
            <a:endParaRPr lang="en-GB" sz="1800" b="0" dirty="0">
              <a:solidFill>
                <a:schemeClr val="tx2">
                  <a:lumMod val="75000"/>
                </a:schemeClr>
              </a:solidFill>
              <a:latin typeface="Century Gothic" panose="020B0502020202020204" pitchFamily="34" charset="0"/>
            </a:endParaRPr>
          </a:p>
        </p:txBody>
      </p:sp>
      <p:sp>
        <p:nvSpPr>
          <p:cNvPr id="7" name="TextBox 6">
            <a:extLst>
              <a:ext uri="{FF2B5EF4-FFF2-40B4-BE49-F238E27FC236}">
                <a16:creationId xmlns:a16="http://schemas.microsoft.com/office/drawing/2014/main" id="{7BD0701D-2D9A-445A-8B57-BDCD1C3FE810}"/>
              </a:ext>
            </a:extLst>
          </p:cNvPr>
          <p:cNvSpPr txBox="1"/>
          <p:nvPr/>
        </p:nvSpPr>
        <p:spPr>
          <a:xfrm>
            <a:off x="1952625" y="1345915"/>
            <a:ext cx="8943975" cy="2062103"/>
          </a:xfrm>
          <a:prstGeom prst="rect">
            <a:avLst/>
          </a:prstGeom>
          <a:noFill/>
        </p:spPr>
        <p:txBody>
          <a:bodyPr wrap="square">
            <a:spAutoFit/>
          </a:bodyPr>
          <a:lstStyle/>
          <a:p>
            <a:endParaRPr lang="en-GB" sz="1600" b="0" i="0" u="none" strike="noStrike" baseline="0" dirty="0">
              <a:solidFill>
                <a:srgbClr val="000000"/>
              </a:solidFill>
              <a:latin typeface="Comic Sans MS" panose="030F0702030302020204" pitchFamily="66" charset="0"/>
            </a:endParaRPr>
          </a:p>
          <a:p>
            <a:r>
              <a:rPr lang="en-GB" sz="1600" b="1" i="0" u="none" strike="noStrike" baseline="0" dirty="0">
                <a:solidFill>
                  <a:srgbClr val="000000"/>
                </a:solidFill>
                <a:latin typeface="Comic Sans MS" panose="030F0702030302020204" pitchFamily="66" charset="0"/>
              </a:rPr>
              <a:t>There was little progress in medicine in Britain during the Renaissance period c.1500—1700’ How far do you agree with the statement? Explain your answer. </a:t>
            </a:r>
            <a:r>
              <a:rPr lang="en-GB" sz="1600" b="1" dirty="0">
                <a:solidFill>
                  <a:srgbClr val="000000"/>
                </a:solidFill>
                <a:latin typeface="Comic Sans MS" panose="030F0702030302020204" pitchFamily="66" charset="0"/>
              </a:rPr>
              <a:t>(16 marks)</a:t>
            </a:r>
            <a:endParaRPr lang="en-GB" sz="1600" b="1" i="0" u="none" strike="noStrike" baseline="0" dirty="0">
              <a:solidFill>
                <a:srgbClr val="000000"/>
              </a:solidFill>
              <a:latin typeface="Comic Sans MS" panose="030F0702030302020204" pitchFamily="66" charset="0"/>
            </a:endParaRPr>
          </a:p>
          <a:p>
            <a:endParaRPr lang="en-GB" sz="1600" b="1" dirty="0">
              <a:solidFill>
                <a:srgbClr val="000000"/>
              </a:solidFill>
              <a:latin typeface="Comic Sans MS" panose="030F0702030302020204" pitchFamily="66" charset="0"/>
            </a:endParaRPr>
          </a:p>
          <a:p>
            <a:r>
              <a:rPr lang="en-GB" sz="1600" b="1" i="0" u="none" strike="noStrike" baseline="0" dirty="0">
                <a:solidFill>
                  <a:srgbClr val="000000"/>
                </a:solidFill>
                <a:latin typeface="Comic Sans MS" panose="030F0702030302020204" pitchFamily="66" charset="0"/>
              </a:rPr>
              <a:t>Old ideas</a:t>
            </a:r>
          </a:p>
          <a:p>
            <a:r>
              <a:rPr lang="en-GB" sz="1600" b="1" dirty="0">
                <a:solidFill>
                  <a:srgbClr val="000000"/>
                </a:solidFill>
                <a:latin typeface="Comic Sans MS" panose="030F0702030302020204" pitchFamily="66" charset="0"/>
              </a:rPr>
              <a:t>Great Plague</a:t>
            </a:r>
          </a:p>
          <a:p>
            <a:endParaRPr lang="en-GB" sz="1600" b="1" i="0" u="none" strike="noStrike" baseline="0" dirty="0">
              <a:solidFill>
                <a:srgbClr val="000000"/>
              </a:solidFill>
              <a:latin typeface="Comic Sans MS" panose="030F0702030302020204" pitchFamily="66" charset="0"/>
            </a:endParaRPr>
          </a:p>
          <a:p>
            <a:r>
              <a:rPr lang="en-GB" sz="1600" b="1" dirty="0">
                <a:solidFill>
                  <a:srgbClr val="000000"/>
                </a:solidFill>
                <a:latin typeface="Comic Sans MS" panose="030F0702030302020204" pitchFamily="66" charset="0"/>
              </a:rPr>
              <a:t>You must also use information on your own.</a:t>
            </a:r>
            <a:endParaRPr lang="en-GB" sz="1600" b="0" i="0" u="none" strike="noStrike" baseline="0" dirty="0">
              <a:solidFill>
                <a:srgbClr val="000000"/>
              </a:solidFill>
              <a:latin typeface="Comic Sans MS" panose="030F0702030302020204" pitchFamily="66" charset="0"/>
            </a:endParaRPr>
          </a:p>
        </p:txBody>
      </p:sp>
    </p:spTree>
    <p:extLst>
      <p:ext uri="{BB962C8B-B14F-4D97-AF65-F5344CB8AC3E}">
        <p14:creationId xmlns:p14="http://schemas.microsoft.com/office/powerpoint/2010/main" val="17615323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33A2CA3-ED6D-4F1F-B64B-177672401E62}"/>
              </a:ext>
            </a:extLst>
          </p:cNvPr>
          <p:cNvSpPr txBox="1"/>
          <p:nvPr/>
        </p:nvSpPr>
        <p:spPr>
          <a:xfrm>
            <a:off x="1485899" y="1752600"/>
            <a:ext cx="9525001" cy="3477875"/>
          </a:xfrm>
          <a:prstGeom prst="rect">
            <a:avLst/>
          </a:prstGeom>
          <a:noFill/>
        </p:spPr>
        <p:txBody>
          <a:bodyPr wrap="square">
            <a:spAutoFit/>
          </a:bodyPr>
          <a:lstStyle/>
          <a:p>
            <a:endParaRPr lang="en-GB" sz="2800" b="0" i="0" u="none" strike="noStrike" baseline="0" dirty="0">
              <a:solidFill>
                <a:srgbClr val="000000"/>
              </a:solidFill>
              <a:latin typeface="Century Gothic" panose="020B0502020202020204" pitchFamily="34" charset="0"/>
            </a:endParaRPr>
          </a:p>
          <a:p>
            <a:r>
              <a:rPr lang="en-GB" sz="2400" b="1" i="0" u="none" strike="noStrike" baseline="0" dirty="0">
                <a:solidFill>
                  <a:srgbClr val="000000"/>
                </a:solidFill>
                <a:latin typeface="Century Gothic" panose="020B0502020202020204" pitchFamily="34" charset="0"/>
              </a:rPr>
              <a:t>There was little progress in medicine in Britain during the Renaissance period c.1500—1700’ How far do you agree with the statement? Explain your answer. </a:t>
            </a:r>
            <a:r>
              <a:rPr lang="en-GB" sz="2400" b="1" dirty="0">
                <a:solidFill>
                  <a:srgbClr val="000000"/>
                </a:solidFill>
                <a:latin typeface="Century Gothic" panose="020B0502020202020204" pitchFamily="34" charset="0"/>
              </a:rPr>
              <a:t>(16 marks)</a:t>
            </a:r>
            <a:endParaRPr lang="en-GB" sz="2400" b="1" i="0" u="none" strike="noStrike" baseline="0" dirty="0">
              <a:solidFill>
                <a:srgbClr val="000000"/>
              </a:solidFill>
              <a:latin typeface="Century Gothic" panose="020B0502020202020204" pitchFamily="34" charset="0"/>
            </a:endParaRPr>
          </a:p>
          <a:p>
            <a:endParaRPr lang="en-GB" sz="2400" b="1" dirty="0">
              <a:solidFill>
                <a:srgbClr val="000000"/>
              </a:solidFill>
              <a:latin typeface="Century Gothic" panose="020B0502020202020204" pitchFamily="34" charset="0"/>
            </a:endParaRPr>
          </a:p>
          <a:p>
            <a:r>
              <a:rPr lang="en-GB" sz="2400" b="1" i="0" u="none" strike="noStrike" baseline="0" dirty="0">
                <a:solidFill>
                  <a:srgbClr val="000000"/>
                </a:solidFill>
                <a:latin typeface="Century Gothic" panose="020B0502020202020204" pitchFamily="34" charset="0"/>
              </a:rPr>
              <a:t>Old ideas</a:t>
            </a:r>
          </a:p>
          <a:p>
            <a:r>
              <a:rPr lang="en-GB" sz="2400" b="1" dirty="0">
                <a:solidFill>
                  <a:srgbClr val="000000"/>
                </a:solidFill>
                <a:latin typeface="Century Gothic" panose="020B0502020202020204" pitchFamily="34" charset="0"/>
              </a:rPr>
              <a:t>Great Plague</a:t>
            </a:r>
          </a:p>
          <a:p>
            <a:endParaRPr lang="en-GB" sz="2400" b="1" i="0" u="none" strike="noStrike" baseline="0" dirty="0">
              <a:solidFill>
                <a:srgbClr val="000000"/>
              </a:solidFill>
              <a:latin typeface="Century Gothic" panose="020B0502020202020204" pitchFamily="34" charset="0"/>
            </a:endParaRPr>
          </a:p>
          <a:p>
            <a:r>
              <a:rPr lang="en-GB" sz="2400" b="1" dirty="0">
                <a:solidFill>
                  <a:srgbClr val="000000"/>
                </a:solidFill>
                <a:latin typeface="Century Gothic" panose="020B0502020202020204" pitchFamily="34" charset="0"/>
              </a:rPr>
              <a:t>You must also use information on your own.</a:t>
            </a:r>
            <a:endParaRPr lang="en-GB" sz="2400" b="0" i="0" u="none" strike="noStrike" baseline="0" dirty="0">
              <a:solidFill>
                <a:srgbClr val="000000"/>
              </a:solidFill>
              <a:latin typeface="Century Gothic" panose="020B0502020202020204" pitchFamily="34" charset="0"/>
            </a:endParaRPr>
          </a:p>
        </p:txBody>
      </p:sp>
    </p:spTree>
    <p:extLst>
      <p:ext uri="{BB962C8B-B14F-4D97-AF65-F5344CB8AC3E}">
        <p14:creationId xmlns:p14="http://schemas.microsoft.com/office/powerpoint/2010/main" val="4564891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C69712F-67BB-4A4E-8CF4-463149DBF03F}"/>
              </a:ext>
            </a:extLst>
          </p:cNvPr>
          <p:cNvSpPr/>
          <p:nvPr/>
        </p:nvSpPr>
        <p:spPr>
          <a:xfrm>
            <a:off x="0" y="0"/>
            <a:ext cx="12192000" cy="6712543"/>
          </a:xfrm>
          <a:prstGeom prst="rect">
            <a:avLst/>
          </a:prstGeom>
        </p:spPr>
        <p:txBody>
          <a:bodyPr wrap="square">
            <a:spAutoFit/>
          </a:bodyPr>
          <a:lstStyle/>
          <a:p>
            <a:pPr algn="ctr">
              <a:lnSpc>
                <a:spcPct val="107000"/>
              </a:lnSpc>
              <a:spcAft>
                <a:spcPts val="800"/>
              </a:spcAft>
            </a:pPr>
            <a:r>
              <a:rPr lang="en-GB" b="1" dirty="0">
                <a:latin typeface="Comic Sans MS" panose="030F0702030302020204" pitchFamily="66" charset="0"/>
                <a:ea typeface="Calibri" panose="020F0502020204030204" pitchFamily="34" charset="0"/>
                <a:cs typeface="Times New Roman" panose="02020603050405020304" pitchFamily="18" charset="0"/>
              </a:rPr>
              <a:t>“There was little progress in understanding the cause of disease in the years 1500-1700”.</a:t>
            </a:r>
          </a:p>
          <a:p>
            <a:pPr algn="ctr">
              <a:lnSpc>
                <a:spcPct val="107000"/>
              </a:lnSpc>
              <a:spcAft>
                <a:spcPts val="800"/>
              </a:spcAft>
            </a:pPr>
            <a:r>
              <a:rPr lang="en-GB" b="1" dirty="0">
                <a:latin typeface="Comic Sans MS" panose="030F0702030302020204" pitchFamily="66" charset="0"/>
                <a:ea typeface="Calibri" panose="020F0502020204030204" pitchFamily="34" charset="0"/>
                <a:cs typeface="Times New Roman" panose="02020603050405020304" pitchFamily="18" charset="0"/>
              </a:rPr>
              <a:t>(Old ideas, Great Plague)</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b="1" dirty="0">
                <a:latin typeface="Comic Sans MS" panose="030F0702030302020204" pitchFamily="66" charset="0"/>
                <a:ea typeface="Calibri" panose="020F0502020204030204" pitchFamily="34" charset="0"/>
                <a:cs typeface="Times New Roman" panose="02020603050405020304" pitchFamily="18" charset="0"/>
              </a:rPr>
              <a:t>(16 marks)</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solidFill>
                  <a:srgbClr val="FF0000"/>
                </a:solidFill>
                <a:latin typeface="Comic Sans MS" panose="030F0702030302020204" pitchFamily="66" charset="0"/>
                <a:ea typeface="Calibri" panose="020F0502020204030204" pitchFamily="34" charset="0"/>
                <a:cs typeface="Times New Roman" panose="02020603050405020304" pitchFamily="18" charset="0"/>
              </a:rPr>
              <a:t>I both agree and disagree with the statement reading “there was little progress in understanding the cause of disease in the years 1500-1700”. On one hand, the continuity in ideas of the cause of the Great Plague and the ideas of individuals such as Hippocrates and Galen, however there were also some developments such as the influence of the individual Sydenham, the invention of the printing press and the formation of the Royal Society.</a:t>
            </a:r>
            <a:endParaRPr lang="en-GB"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Comic Sans MS" panose="030F0702030302020204" pitchFamily="66" charset="0"/>
                <a:ea typeface="Calibri" panose="020F0502020204030204" pitchFamily="34" charset="0"/>
                <a:cs typeface="Times New Roman" panose="02020603050405020304" pitchFamily="18" charset="0"/>
              </a:rPr>
              <a:t>I agree with the statement that there was a little progress in understanding the cause of disease in the years 1500-1700. During the Medieval period of 1250-1500, Hippocrates theorised the idea of the body containing Four Humours (black bile, yellow bile, phlegm and blood). Hippocrates suggested that an imbalance of one of these substances was what caused disease and illness and believed that an equal balance of the humours led to good health. Galen extended the Theory of the Four Humours by suggesting the humours should be replaced by the Theory of Opposites. Galen also believed in the idea of the soul, which fit with the teaching of the church. Even though The Four Humours was questioned during Renaissance, it was still used by ordinary people in Britain. Although this would be a logical explanation to disease, it was incorrect and only contributed to the continuity of ideas about the cause of disease, especially that treatment were still based on the Four Humours, like bloodletting, cupping, purging. Society also believed in miasma which was the belief that bad air and smells contained poisonous </a:t>
            </a:r>
            <a:r>
              <a:rPr lang="en-GB" dirty="0">
                <a:solidFill>
                  <a:schemeClr val="tx2">
                    <a:lumMod val="75000"/>
                  </a:schemeClr>
                </a:solidFill>
                <a:latin typeface="Comic Sans MS" panose="030F0702030302020204" pitchFamily="66" charset="0"/>
                <a:ea typeface="Calibri" panose="020F0502020204030204" pitchFamily="34" charset="0"/>
                <a:cs typeface="Times New Roman" panose="02020603050405020304" pitchFamily="18" charset="0"/>
              </a:rPr>
              <a:t>fumes that caused disease and illness and it stayed as the main idea for cause of disease in the years 1500-1700. Therefore, I agree with the statement </a:t>
            </a:r>
            <a:r>
              <a:rPr lang="en-GB" sz="1800" dirty="0">
                <a:solidFill>
                  <a:schemeClr val="tx2">
                    <a:lumMod val="75000"/>
                  </a:schemeClr>
                </a:solidFill>
                <a:latin typeface="Comic Sans MS" panose="030F0702030302020204" pitchFamily="66" charset="0"/>
                <a:ea typeface="Calibri" panose="020F0502020204030204" pitchFamily="34" charset="0"/>
                <a:cs typeface="Times New Roman" panose="02020603050405020304" pitchFamily="18" charset="0"/>
              </a:rPr>
              <a:t>that there was a little progress in understanding the cause of disease in the years 1500-1700.</a:t>
            </a:r>
            <a:endParaRPr lang="en-GB" dirty="0">
              <a:solidFill>
                <a:schemeClr val="tx2">
                  <a:lumMod val="75000"/>
                </a:schemeClr>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354879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0AAF81B-C8F5-40E7-AD33-2686F0DFED09}"/>
              </a:ext>
            </a:extLst>
          </p:cNvPr>
          <p:cNvSpPr/>
          <p:nvPr/>
        </p:nvSpPr>
        <p:spPr>
          <a:xfrm>
            <a:off x="0" y="-51371"/>
            <a:ext cx="12192000" cy="6393610"/>
          </a:xfrm>
          <a:prstGeom prst="rect">
            <a:avLst/>
          </a:prstGeom>
        </p:spPr>
        <p:txBody>
          <a:bodyPr wrap="square">
            <a:spAutoFit/>
          </a:bodyPr>
          <a:lstStyle/>
          <a:p>
            <a:pPr algn="just">
              <a:lnSpc>
                <a:spcPct val="107000"/>
              </a:lnSpc>
              <a:spcAft>
                <a:spcPts val="800"/>
              </a:spcAft>
            </a:pPr>
            <a:r>
              <a:rPr lang="en-GB" sz="2400" dirty="0">
                <a:solidFill>
                  <a:schemeClr val="accent1"/>
                </a:solidFill>
                <a:latin typeface="Comic Sans MS" panose="030F0702030302020204" pitchFamily="66" charset="0"/>
                <a:ea typeface="Calibri" panose="020F0502020204030204" pitchFamily="34" charset="0"/>
                <a:cs typeface="Times New Roman" panose="02020603050405020304" pitchFamily="18" charset="0"/>
              </a:rPr>
              <a:t>Furthermore, I also agree with the statement as the Great Plague of 1665 also offered little progress about the cause of disease. Society believed the Great Plague was a result of astrology (the alignment of the stars), punishment from God, and continued to believe in an imbalance of the Four Humours. Again, this offered little progress in understanding the cause of disease during the period 1500-1700 as none of these hypothesis were true. Some members of society believed the disease was caused by touch, as infections patients could pass on their disease to others. This was actually true, so infectious patients were inoculated, and a cross was painted on their door to symbolise that someone had been affected by the plague and that others should steer clear of them. People believed in transference, which was the hypothesis that if one affected by the plague was to rub a chicken on their skin, the plague would pass onto the chicken and the patient would recover. Unsurprisingly however, this did not work, and again added continuity to the understanding of the cause of disease as society continued to believe that the Great Plague was sent from God. Therefore, I agree with the statement that there was a little progress in understanding the cause of disease in the years 1500-1700.</a:t>
            </a:r>
          </a:p>
        </p:txBody>
      </p:sp>
    </p:spTree>
    <p:extLst>
      <p:ext uri="{BB962C8B-B14F-4D97-AF65-F5344CB8AC3E}">
        <p14:creationId xmlns:p14="http://schemas.microsoft.com/office/powerpoint/2010/main" val="5168041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CE07DA8-84E4-4E5F-B10E-5E301D21359C}"/>
              </a:ext>
            </a:extLst>
          </p:cNvPr>
          <p:cNvSpPr/>
          <p:nvPr/>
        </p:nvSpPr>
        <p:spPr>
          <a:xfrm>
            <a:off x="53788" y="167550"/>
            <a:ext cx="12084424" cy="6404767"/>
          </a:xfrm>
          <a:prstGeom prst="rect">
            <a:avLst/>
          </a:prstGeom>
        </p:spPr>
        <p:txBody>
          <a:bodyPr wrap="square">
            <a:spAutoFit/>
          </a:bodyPr>
          <a:lstStyle/>
          <a:p>
            <a:pPr>
              <a:lnSpc>
                <a:spcPct val="107000"/>
              </a:lnSpc>
              <a:spcAft>
                <a:spcPts val="800"/>
              </a:spcAft>
            </a:pPr>
            <a:r>
              <a:rPr lang="en-GB" dirty="0">
                <a:solidFill>
                  <a:schemeClr val="accent6"/>
                </a:solidFill>
                <a:latin typeface="Comic Sans MS" panose="030F0702030302020204" pitchFamily="66" charset="0"/>
                <a:ea typeface="Calibri" panose="020F0502020204030204" pitchFamily="34" charset="0"/>
                <a:cs typeface="Times New Roman" panose="02020603050405020304" pitchFamily="18" charset="0"/>
              </a:rPr>
              <a:t>However, some progress made by the individual Sydenham, an important individual in moving medicine away from Hippocrates and Galen and theorising ideas about the cause and symptoms of diseases. Sydenham believed closely in recording symptoms and treatments intricately, rather than relying on ancient medical books which meant that he could interpret common causes of disease. Sydenham published his findings in “Observation Medicare” which emphasises the importance of dissection and observing symptoms to find the cause of disease. The invention of the printing press enabled medical information to spread further and contributed to the decline in influence of the church, meaning physicians could publish books that criticised Galen and promote scientific fact, rather than the teachings of the church which played a huge role in society during 1250-1700. The church controlled education (meaning the word of the church and God was taken as fact) and also had a large influence on books, which were hand written by monks, meaning only religious messages were promoted until the revolutionary invention of the printing press. This meant that the scientific causes of disease were difficult to discover as scientists were limited by the church’s teachings. Furthermore, Charles II founded the Royal Society in 1660 which became important in the development of new medicines and developing a better understanding of the cause of disease. It meant physicians could study one another’s work and offer sponsorships into the development of new medicines and research into the cause of disease. It shows there was a progress in in understanding the cause of disease in the years 1500-1700.</a:t>
            </a:r>
            <a:endParaRPr lang="en-GB" dirty="0">
              <a:solidFill>
                <a:schemeClr val="accent6"/>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solidFill>
                  <a:srgbClr val="FF0000"/>
                </a:solidFill>
                <a:latin typeface="Comic Sans MS" panose="030F0702030302020204" pitchFamily="66" charset="0"/>
                <a:ea typeface="Calibri" panose="020F0502020204030204" pitchFamily="34" charset="0"/>
                <a:cs typeface="Times New Roman" panose="02020603050405020304" pitchFamily="18" charset="0"/>
              </a:rPr>
              <a:t>Therefore, I can conclude that there was little understanding about the cause of disease towards the beginning of the period 1500-1700 because of the continuity in the ideas of Hippocrates and Galen and the oppressive influence of the church. However, I agree that there was some progress into understanding the cause of disease because of the influence of the individual Sydenham, whose ideas about the cause of disease were assisted in being promoted by the invention of the printing press and the Royal Society.</a:t>
            </a:r>
            <a:endParaRPr lang="en-GB"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982125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04BD324-ADF7-4FB2-9C9A-F4B68AF269F1}"/>
              </a:ext>
            </a:extLst>
          </p:cNvPr>
          <p:cNvSpPr txBox="1"/>
          <p:nvPr/>
        </p:nvSpPr>
        <p:spPr>
          <a:xfrm>
            <a:off x="2238375" y="1905001"/>
            <a:ext cx="7848600" cy="3785652"/>
          </a:xfrm>
          <a:prstGeom prst="rect">
            <a:avLst/>
          </a:prstGeom>
          <a:noFill/>
        </p:spPr>
        <p:txBody>
          <a:bodyPr wrap="square">
            <a:spAutoFit/>
          </a:bodyPr>
          <a:lstStyle/>
          <a:p>
            <a:pPr lvl="0" algn="ctr"/>
            <a:r>
              <a:rPr lang="en-GB" sz="2400" b="1" u="sng" dirty="0">
                <a:solidFill>
                  <a:schemeClr val="tx1"/>
                </a:solidFill>
                <a:latin typeface="Comic Sans MS" panose="030F0702030302020204" pitchFamily="66" charset="0"/>
              </a:rPr>
              <a:t>Structure</a:t>
            </a:r>
          </a:p>
          <a:p>
            <a:pPr lvl="0"/>
            <a:endParaRPr lang="en-GB" sz="2400" b="1" u="sng" dirty="0">
              <a:latin typeface="Comic Sans MS" panose="030F0702030302020204" pitchFamily="66" charset="0"/>
            </a:endParaRPr>
          </a:p>
          <a:p>
            <a:pPr lvl="0"/>
            <a:r>
              <a:rPr lang="en-GB" sz="2400" b="1" u="sng" dirty="0">
                <a:solidFill>
                  <a:schemeClr val="tx1"/>
                </a:solidFill>
                <a:latin typeface="Comic Sans MS" panose="030F0702030302020204" pitchFamily="66" charset="0"/>
              </a:rPr>
              <a:t>Two paragraphs </a:t>
            </a:r>
            <a:r>
              <a:rPr lang="en-GB" sz="2400" b="1" dirty="0">
                <a:solidFill>
                  <a:schemeClr val="tx1"/>
                </a:solidFill>
                <a:latin typeface="Comic Sans MS" panose="030F0702030302020204" pitchFamily="66" charset="0"/>
              </a:rPr>
              <a:t>– PEEL</a:t>
            </a:r>
          </a:p>
          <a:p>
            <a:pPr lvl="0"/>
            <a:r>
              <a:rPr lang="en-GB" sz="2400" b="1" dirty="0">
                <a:solidFill>
                  <a:srgbClr val="FF0000"/>
                </a:solidFill>
                <a:latin typeface="Comic Sans MS" panose="030F0702030302020204" pitchFamily="66" charset="0"/>
              </a:rPr>
              <a:t>P. </a:t>
            </a:r>
            <a:r>
              <a:rPr lang="en-GB" sz="2400" dirty="0">
                <a:solidFill>
                  <a:srgbClr val="FF0000"/>
                </a:solidFill>
                <a:latin typeface="Comic Sans MS" panose="030F0702030302020204" pitchFamily="66" charset="0"/>
              </a:rPr>
              <a:t>One importance of</a:t>
            </a:r>
            <a:r>
              <a:rPr lang="en-GB" sz="2400" b="1" dirty="0">
                <a:solidFill>
                  <a:srgbClr val="FF0000"/>
                </a:solidFill>
                <a:latin typeface="Comic Sans MS" panose="030F0702030302020204" pitchFamily="66" charset="0"/>
              </a:rPr>
              <a:t>…</a:t>
            </a:r>
            <a:r>
              <a:rPr lang="en-GB" sz="2400" b="0" dirty="0">
                <a:solidFill>
                  <a:srgbClr val="FF0000"/>
                </a:solidFill>
                <a:latin typeface="Comic Sans MS" panose="030F0702030302020204" pitchFamily="66" charset="0"/>
              </a:rPr>
              <a:t>Firstly, one important factor was…… The … was important because…</a:t>
            </a:r>
          </a:p>
          <a:p>
            <a:pPr lvl="0"/>
            <a:r>
              <a:rPr lang="en-GB" sz="2400" b="1" dirty="0">
                <a:solidFill>
                  <a:srgbClr val="0070C0"/>
                </a:solidFill>
                <a:latin typeface="Comic Sans MS" panose="030F0702030302020204" pitchFamily="66" charset="0"/>
              </a:rPr>
              <a:t>E.</a:t>
            </a:r>
            <a:r>
              <a:rPr lang="en-GB" sz="2400" b="0" dirty="0">
                <a:solidFill>
                  <a:srgbClr val="0070C0"/>
                </a:solidFill>
                <a:latin typeface="Comic Sans MS" panose="030F0702030302020204" pitchFamily="66" charset="0"/>
              </a:rPr>
              <a:t> For example… (what did it do? Add knowledge and facts here)</a:t>
            </a:r>
          </a:p>
          <a:p>
            <a:pPr lvl="0"/>
            <a:r>
              <a:rPr lang="en-GB" sz="2400" b="1" dirty="0">
                <a:solidFill>
                  <a:srgbClr val="7030A0"/>
                </a:solidFill>
                <a:latin typeface="Comic Sans MS" panose="030F0702030302020204" pitchFamily="66" charset="0"/>
              </a:rPr>
              <a:t>E.</a:t>
            </a:r>
            <a:r>
              <a:rPr lang="en-GB" sz="2400" b="0" baseline="0" dirty="0">
                <a:solidFill>
                  <a:srgbClr val="7030A0"/>
                </a:solidFill>
                <a:latin typeface="Comic Sans MS" panose="030F0702030302020204" pitchFamily="66" charset="0"/>
              </a:rPr>
              <a:t> Explain its importance?  Why was it important? </a:t>
            </a:r>
          </a:p>
          <a:p>
            <a:pPr lvl="0"/>
            <a:r>
              <a:rPr lang="en-GB" sz="2400" b="0" baseline="0" dirty="0">
                <a:solidFill>
                  <a:srgbClr val="7030A0"/>
                </a:solidFill>
                <a:latin typeface="Comic Sans MS" panose="030F0702030302020204" pitchFamily="66" charset="0"/>
              </a:rPr>
              <a:t>What made it so important?  Explain this clearly.</a:t>
            </a:r>
          </a:p>
          <a:p>
            <a:pPr lvl="0"/>
            <a:r>
              <a:rPr lang="en-GB" sz="2400" b="1" dirty="0">
                <a:latin typeface="Comic Sans MS" panose="030F0702030302020204" pitchFamily="66" charset="0"/>
              </a:rPr>
              <a:t>L. </a:t>
            </a:r>
            <a:r>
              <a:rPr lang="en-GB" sz="2400" dirty="0">
                <a:latin typeface="Comic Sans MS" panose="030F0702030302020204" pitchFamily="66" charset="0"/>
              </a:rPr>
              <a:t>Link back to the statement.</a:t>
            </a:r>
          </a:p>
        </p:txBody>
      </p:sp>
      <p:sp>
        <p:nvSpPr>
          <p:cNvPr id="4" name="Rectangle 3">
            <a:extLst>
              <a:ext uri="{FF2B5EF4-FFF2-40B4-BE49-F238E27FC236}">
                <a16:creationId xmlns:a16="http://schemas.microsoft.com/office/drawing/2014/main" id="{3FEFEB99-2B79-46C9-9DC6-606AC93E445F}"/>
              </a:ext>
            </a:extLst>
          </p:cNvPr>
          <p:cNvSpPr/>
          <p:nvPr/>
        </p:nvSpPr>
        <p:spPr>
          <a:xfrm>
            <a:off x="0" y="0"/>
            <a:ext cx="11935326" cy="1241912"/>
          </a:xfrm>
          <a:prstGeom prst="rect">
            <a:avLst/>
          </a:prstGeom>
          <a:solidFill>
            <a:srgbClr val="EBCD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dirty="0">
              <a:solidFill>
                <a:schemeClr val="tx1"/>
              </a:solidFill>
              <a:latin typeface="Comic Sans MS" panose="030F0702030302020204" pitchFamily="66" charset="0"/>
            </a:endParaRPr>
          </a:p>
          <a:p>
            <a:pPr algn="ctr"/>
            <a:r>
              <a:rPr lang="en-GB" sz="3200" dirty="0">
                <a:solidFill>
                  <a:schemeClr val="tx1"/>
                </a:solidFill>
                <a:latin typeface="Comic Sans MS" panose="030F0702030302020204" pitchFamily="66" charset="0"/>
              </a:rPr>
              <a:t>Explain two importance of… (8+8 marks) Paper 2</a:t>
            </a:r>
            <a:br>
              <a:rPr lang="en-GB" sz="3200" dirty="0">
                <a:solidFill>
                  <a:schemeClr val="accent5"/>
                </a:solidFill>
                <a:latin typeface="Comic Sans MS" panose="030F0702030302020204" pitchFamily="66" charset="0"/>
              </a:rPr>
            </a:br>
            <a:endParaRPr lang="en-GB" sz="3200"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15686367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6F4814-CA6A-4953-BC85-8EEAB24936E3}"/>
              </a:ext>
            </a:extLst>
          </p:cNvPr>
          <p:cNvSpPr>
            <a:spLocks noGrp="1"/>
          </p:cNvSpPr>
          <p:nvPr>
            <p:ph type="title"/>
          </p:nvPr>
        </p:nvSpPr>
        <p:spPr>
          <a:xfrm>
            <a:off x="1524000" y="274638"/>
            <a:ext cx="9144000" cy="563562"/>
          </a:xfrm>
          <a:solidFill>
            <a:schemeClr val="accent6">
              <a:lumMod val="20000"/>
              <a:lumOff val="80000"/>
            </a:schemeClr>
          </a:solidFill>
        </p:spPr>
        <p:txBody>
          <a:bodyPr>
            <a:noAutofit/>
          </a:bodyPr>
          <a:lstStyle/>
          <a:p>
            <a:r>
              <a:rPr lang="en-GB" sz="3200" dirty="0">
                <a:latin typeface="+mn-lt"/>
              </a:rPr>
              <a:t>GCSE exam question practice</a:t>
            </a:r>
          </a:p>
        </p:txBody>
      </p:sp>
      <p:sp>
        <p:nvSpPr>
          <p:cNvPr id="3" name="Content Placeholder 2">
            <a:extLst>
              <a:ext uri="{FF2B5EF4-FFF2-40B4-BE49-F238E27FC236}">
                <a16:creationId xmlns:a16="http://schemas.microsoft.com/office/drawing/2014/main" id="{DE91CE53-97C9-4738-9376-D303C93F8C90}"/>
              </a:ext>
            </a:extLst>
          </p:cNvPr>
          <p:cNvSpPr>
            <a:spLocks noGrp="1"/>
          </p:cNvSpPr>
          <p:nvPr>
            <p:ph idx="1"/>
          </p:nvPr>
        </p:nvSpPr>
        <p:spPr>
          <a:xfrm>
            <a:off x="1905001" y="1824333"/>
            <a:ext cx="8572500" cy="4347867"/>
          </a:xfrm>
        </p:spPr>
        <p:txBody>
          <a:bodyPr>
            <a:normAutofit fontScale="92500" lnSpcReduction="20000"/>
          </a:bodyPr>
          <a:lstStyle/>
          <a:p>
            <a:pPr marL="0" indent="0">
              <a:buNone/>
            </a:pPr>
            <a:r>
              <a:rPr lang="en-GB" sz="2400" dirty="0">
                <a:latin typeface="Comic Sans MS" panose="030F0702030302020204" pitchFamily="66" charset="0"/>
              </a:rPr>
              <a:t>It was important to take supplies to last for the 3,200 mile journey. This would include…..</a:t>
            </a:r>
          </a:p>
          <a:p>
            <a:pPr marL="0" indent="0">
              <a:buNone/>
            </a:pPr>
            <a:endParaRPr lang="en-GB" sz="2400" dirty="0">
              <a:latin typeface="Comic Sans MS" panose="030F0702030302020204" pitchFamily="66" charset="0"/>
            </a:endParaRPr>
          </a:p>
          <a:p>
            <a:pPr marL="0" indent="0">
              <a:buNone/>
            </a:pPr>
            <a:r>
              <a:rPr lang="en-GB" sz="2400" dirty="0">
                <a:latin typeface="Comic Sans MS" panose="030F0702030302020204" pitchFamily="66" charset="0"/>
              </a:rPr>
              <a:t>It was important to set off in April because …….</a:t>
            </a:r>
          </a:p>
          <a:p>
            <a:pPr marL="0" indent="0">
              <a:buNone/>
            </a:pPr>
            <a:endParaRPr lang="en-GB" sz="2400" dirty="0">
              <a:latin typeface="Comic Sans MS" panose="030F0702030302020204" pitchFamily="66" charset="0"/>
            </a:endParaRPr>
          </a:p>
          <a:p>
            <a:pPr marL="0" indent="0">
              <a:buNone/>
            </a:pPr>
            <a:r>
              <a:rPr lang="en-GB" sz="2400" dirty="0">
                <a:latin typeface="Comic Sans MS" panose="030F0702030302020204" pitchFamily="66" charset="0"/>
              </a:rPr>
              <a:t>It was important to travel in wagon trails of 20 or more because……</a:t>
            </a:r>
          </a:p>
          <a:p>
            <a:pPr marL="0" indent="0">
              <a:buNone/>
            </a:pPr>
            <a:endParaRPr lang="en-GB" sz="2400" dirty="0">
              <a:latin typeface="Comic Sans MS" panose="030F0702030302020204" pitchFamily="66" charset="0"/>
            </a:endParaRPr>
          </a:p>
          <a:p>
            <a:pPr marL="0" indent="0">
              <a:buNone/>
            </a:pPr>
            <a:r>
              <a:rPr lang="en-GB" sz="2400" dirty="0">
                <a:latin typeface="Comic Sans MS" panose="030F0702030302020204" pitchFamily="66" charset="0"/>
              </a:rPr>
              <a:t>It was important to use explorers, mountain men or Indians as guides because……. </a:t>
            </a:r>
          </a:p>
          <a:p>
            <a:pPr marL="0" indent="0">
              <a:buNone/>
            </a:pPr>
            <a:endParaRPr lang="en-GB" sz="2400" dirty="0">
              <a:latin typeface="Comic Sans MS" panose="030F0702030302020204" pitchFamily="66" charset="0"/>
            </a:endParaRPr>
          </a:p>
          <a:p>
            <a:pPr marL="0" indent="0">
              <a:buNone/>
            </a:pPr>
            <a:r>
              <a:rPr lang="en-GB" sz="2400" dirty="0">
                <a:latin typeface="Comic Sans MS" panose="030F0702030302020204" pitchFamily="66" charset="0"/>
              </a:rPr>
              <a:t>It was important not to try any short cuts on the Oregon trail such as the Donner Party. This was because….</a:t>
            </a:r>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p:txBody>
      </p:sp>
      <p:sp>
        <p:nvSpPr>
          <p:cNvPr id="4" name="Rectangle 3">
            <a:extLst>
              <a:ext uri="{FF2B5EF4-FFF2-40B4-BE49-F238E27FC236}">
                <a16:creationId xmlns:a16="http://schemas.microsoft.com/office/drawing/2014/main" id="{FBD2EBC9-E1B6-43BB-9BFA-13419FA192DA}"/>
              </a:ext>
            </a:extLst>
          </p:cNvPr>
          <p:cNvSpPr/>
          <p:nvPr/>
        </p:nvSpPr>
        <p:spPr>
          <a:xfrm>
            <a:off x="1714500" y="1100435"/>
            <a:ext cx="8763000" cy="461665"/>
          </a:xfrm>
          <a:prstGeom prst="rect">
            <a:avLst/>
          </a:prstGeom>
          <a:ln/>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en-GB" sz="2400" dirty="0"/>
              <a:t>Explain the importance of preparation in migration west (8 marks)</a:t>
            </a:r>
          </a:p>
        </p:txBody>
      </p:sp>
      <p:sp>
        <p:nvSpPr>
          <p:cNvPr id="5" name="Rectangle 4">
            <a:extLst>
              <a:ext uri="{FF2B5EF4-FFF2-40B4-BE49-F238E27FC236}">
                <a16:creationId xmlns:a16="http://schemas.microsoft.com/office/drawing/2014/main" id="{9B924DBF-E9A9-4111-9FD5-BA2832E86E4A}"/>
              </a:ext>
            </a:extLst>
          </p:cNvPr>
          <p:cNvSpPr/>
          <p:nvPr/>
        </p:nvSpPr>
        <p:spPr>
          <a:xfrm>
            <a:off x="1714500" y="1066801"/>
            <a:ext cx="8763000" cy="461665"/>
          </a:xfrm>
          <a:prstGeom prst="rect">
            <a:avLst/>
          </a:prstGeom>
          <a:ln/>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en-GB" sz="2400" dirty="0"/>
              <a:t>Explain the importance of preparation in migration west (8 marks)</a:t>
            </a:r>
          </a:p>
        </p:txBody>
      </p:sp>
    </p:spTree>
    <p:extLst>
      <p:ext uri="{BB962C8B-B14F-4D97-AF65-F5344CB8AC3E}">
        <p14:creationId xmlns:p14="http://schemas.microsoft.com/office/powerpoint/2010/main" val="7188018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575</TotalTime>
  <Words>3719</Words>
  <Application>Microsoft Office PowerPoint</Application>
  <PresentationFormat>Widescreen</PresentationFormat>
  <Paragraphs>240</Paragraphs>
  <Slides>29</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29</vt:i4>
      </vt:variant>
    </vt:vector>
  </HeadingPairs>
  <TitlesOfParts>
    <vt:vector size="37" baseType="lpstr">
      <vt:lpstr>Arial</vt:lpstr>
      <vt:lpstr>Calibri</vt:lpstr>
      <vt:lpstr>Calibri Light</vt:lpstr>
      <vt:lpstr>Century Gothic</vt:lpstr>
      <vt:lpstr>Comic Sans MS</vt:lpstr>
      <vt:lpstr>Trebuchet MS</vt:lpstr>
      <vt:lpstr>Wingdings</vt:lpstr>
      <vt:lpstr>Office Theme</vt:lpstr>
      <vt:lpstr>Questions in GCSE History</vt:lpstr>
      <vt:lpstr>Give two things you can infer from the source(4 marks) Paper 1 and 3</vt:lpstr>
      <vt:lpstr>PowerPoint Presentation</vt:lpstr>
      <vt:lpstr>PowerPoint Presentation</vt:lpstr>
      <vt:lpstr>Explain one way..(4 marks) Paper 1</vt:lpstr>
      <vt:lpstr>Model answer.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Study interpretations … they give different views…What is the main difference? Paper 3 </vt:lpstr>
      <vt:lpstr>Study interpretations … they give different views…What is the main difference? Paper 3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GCSE exam question practice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 Hodosi</dc:creator>
  <cp:lastModifiedBy>C Dunn</cp:lastModifiedBy>
  <cp:revision>2</cp:revision>
  <dcterms:created xsi:type="dcterms:W3CDTF">2023-05-08T10:22:48Z</dcterms:created>
  <dcterms:modified xsi:type="dcterms:W3CDTF">2024-10-17T12:04:46Z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338ace2d-67c1-485d-a417-e3e64a0e377d_Enabled">
    <vt:lpwstr>true</vt:lpwstr>
  </property>
  <property fmtid="{D5CDD505-2E9C-101B-9397-08002B2CF9AE}" pid="3" name="MSIP_Label_338ace2d-67c1-485d-a417-e3e64a0e377d_SetDate">
    <vt:lpwstr>2024-10-17T12:04:45Z</vt:lpwstr>
  </property>
  <property fmtid="{D5CDD505-2E9C-101B-9397-08002B2CF9AE}" pid="4" name="MSIP_Label_338ace2d-67c1-485d-a417-e3e64a0e377d_Method">
    <vt:lpwstr>Privileged</vt:lpwstr>
  </property>
  <property fmtid="{D5CDD505-2E9C-101B-9397-08002B2CF9AE}" pid="5" name="MSIP_Label_338ace2d-67c1-485d-a417-e3e64a0e377d_Name">
    <vt:lpwstr>338ace2d-67c1-485d-a417-e3e64a0e377d</vt:lpwstr>
  </property>
  <property fmtid="{D5CDD505-2E9C-101B-9397-08002B2CF9AE}" pid="6" name="MSIP_Label_338ace2d-67c1-485d-a417-e3e64a0e377d_SiteId">
    <vt:lpwstr>a091745a-b7d8-4d7a-b2a6-1359053d4510</vt:lpwstr>
  </property>
  <property fmtid="{D5CDD505-2E9C-101B-9397-08002B2CF9AE}" pid="7" name="MSIP_Label_338ace2d-67c1-485d-a417-e3e64a0e377d_ActionId">
    <vt:lpwstr>3955ae5d-73d7-4c33-a10e-2d9eeaaba9eb</vt:lpwstr>
  </property>
  <property fmtid="{D5CDD505-2E9C-101B-9397-08002B2CF9AE}" pid="8" name="MSIP_Label_338ace2d-67c1-485d-a417-e3e64a0e377d_ContentBits">
    <vt:lpwstr>3</vt:lpwstr>
  </property>
</Properties>
</file>