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EEF4"/>
    <a:srgbClr val="15A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B44F27-062E-4337-BF98-C32D44D654B0}" v="4" dt="2022-08-13T15:13:41.3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603"/>
    <p:restoredTop sz="94708"/>
  </p:normalViewPr>
  <p:slideViewPr>
    <p:cSldViewPr snapToGrid="0" snapToObjects="1">
      <p:cViewPr varScale="1">
        <p:scale>
          <a:sx n="57" d="100"/>
          <a:sy n="57" d="100"/>
        </p:scale>
        <p:origin x="1516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7CE407-45BA-4BE9-9732-68836FC10C4E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98B986-49F9-488C-B7B9-DAA07F4EB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741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98B986-49F9-488C-B7B9-DAA07F4EB3D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0683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98B986-49F9-488C-B7B9-DAA07F4EB3D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835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931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902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270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784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955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531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0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97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33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625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85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  <p:sp>
        <p:nvSpPr>
          <p:cNvPr id="7" name="MSIPCMContentMarking" descr="{&quot;HashCode&quot;:820584992,&quot;Placement&quot;:&quot;Footer&quot;,&quot;Top&quot;:699.343,&quot;Left&quot;:0.0,&quot;SlideWidth&quot;:540,&quot;SlideHeight&quot;:720}">
            <a:extLst>
              <a:ext uri="{FF2B5EF4-FFF2-40B4-BE49-F238E27FC236}">
                <a16:creationId xmlns:a16="http://schemas.microsoft.com/office/drawing/2014/main" id="{A6BC1D71-4D88-4636-BBFA-274E62CF1BC0}"/>
              </a:ext>
            </a:extLst>
          </p:cNvPr>
          <p:cNvSpPr txBox="1"/>
          <p:nvPr userDrawn="1"/>
        </p:nvSpPr>
        <p:spPr>
          <a:xfrm>
            <a:off x="0" y="8881656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  <p:sp>
        <p:nvSpPr>
          <p:cNvPr id="8" name="MSIPCMContentMarking" descr="{&quot;HashCode&quot;:796447423,&quot;Placement&quot;:&quot;Header&quot;,&quot;Top&quot;:0.0,&quot;Left&quot;:0.0,&quot;SlideWidth&quot;:540,&quot;SlideHeight&quot;:720}">
            <a:extLst>
              <a:ext uri="{FF2B5EF4-FFF2-40B4-BE49-F238E27FC236}">
                <a16:creationId xmlns:a16="http://schemas.microsoft.com/office/drawing/2014/main" id="{51423BC9-B1A7-4207-9213-0D818EFD3C91}"/>
              </a:ext>
            </a:extLst>
          </p:cNvPr>
          <p:cNvSpPr txBox="1"/>
          <p:nvPr userDrawn="1"/>
        </p:nvSpPr>
        <p:spPr>
          <a:xfrm>
            <a:off x="0" y="0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</p:spTree>
    <p:extLst>
      <p:ext uri="{BB962C8B-B14F-4D97-AF65-F5344CB8AC3E}">
        <p14:creationId xmlns:p14="http://schemas.microsoft.com/office/powerpoint/2010/main" val="300695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9686983"/>
              </p:ext>
            </p:extLst>
          </p:nvPr>
        </p:nvGraphicFramePr>
        <p:xfrm>
          <a:off x="374568" y="497938"/>
          <a:ext cx="6198144" cy="8346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L’apparence physique (</a:t>
                      </a:r>
                      <a:r>
                        <a:rPr lang="en-GB" sz="1200" b="1" i="1" noProof="0" dirty="0"/>
                        <a:t>Physical appearance</a:t>
                      </a:r>
                      <a:r>
                        <a:rPr lang="en-GB" sz="1200" b="1" noProof="0" dirty="0"/>
                        <a:t>)</a:t>
                      </a:r>
                      <a:r>
                        <a:rPr lang="fr-FR" sz="12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Articles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8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 err="1"/>
                        <a:t>e.g</a:t>
                      </a:r>
                      <a:r>
                        <a:rPr lang="fr-FR" sz="1200" baseline="0" dirty="0"/>
                        <a:t>: Les maths, c’est vraiment difficile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/>
                        <a:t>       (</a:t>
                      </a:r>
                      <a:r>
                        <a:rPr lang="en-GB" sz="1200" i="1" baseline="0" dirty="0"/>
                        <a:t>Maths, it is really difficult</a:t>
                      </a:r>
                      <a:r>
                        <a:rPr lang="fr-FR" sz="1200" i="1" baseline="0" dirty="0"/>
                        <a:t>.</a:t>
                      </a:r>
                      <a:r>
                        <a:rPr lang="fr-FR" sz="1200" baseline="0" dirty="0"/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 err="1"/>
                        <a:t>e.g</a:t>
                      </a:r>
                      <a:r>
                        <a:rPr lang="fr-FR" sz="1200" baseline="0" dirty="0"/>
                        <a:t>: J’adore la géographie car le prof est sympa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/>
                        <a:t>  (</a:t>
                      </a:r>
                      <a:r>
                        <a:rPr lang="en-GB" sz="1200" i="1" baseline="0" dirty="0"/>
                        <a:t>I love geography because the teacher is nice</a:t>
                      </a:r>
                      <a:r>
                        <a:rPr lang="fr-FR" sz="1200" i="1" baseline="0" dirty="0"/>
                        <a:t>.)</a:t>
                      </a:r>
                      <a:endParaRPr lang="fr-FR" sz="12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5223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Mon bahut </a:t>
                      </a:r>
                      <a:r>
                        <a:rPr lang="fr-FR" sz="1400" b="0" dirty="0"/>
                        <a:t>(</a:t>
                      </a:r>
                      <a:r>
                        <a:rPr lang="fr-FR" sz="1400" b="0" dirty="0" err="1"/>
                        <a:t>my</a:t>
                      </a:r>
                      <a:r>
                        <a:rPr lang="fr-FR" sz="1400" b="0" dirty="0"/>
                        <a:t> </a:t>
                      </a:r>
                      <a:r>
                        <a:rPr lang="fr-FR" sz="1400" b="0" dirty="0" err="1"/>
                        <a:t>school</a:t>
                      </a:r>
                      <a:r>
                        <a:rPr lang="fr-FR" sz="1400" b="0" dirty="0"/>
                        <a:t>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Comparative / Superlative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sz="1200" b="1" dirty="0"/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baseline="0" dirty="0"/>
                        <a:t>Comparative:</a:t>
                      </a:r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 err="1"/>
                        <a:t>e.g</a:t>
                      </a:r>
                      <a:r>
                        <a:rPr lang="fr-FR" sz="1200" baseline="0" dirty="0"/>
                        <a:t>: Mon amie est plus marrante que moi.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/>
                        <a:t>       (</a:t>
                      </a:r>
                      <a:r>
                        <a:rPr lang="fr-FR" sz="1200" i="1" baseline="0" dirty="0" err="1"/>
                        <a:t>My</a:t>
                      </a:r>
                      <a:r>
                        <a:rPr lang="fr-FR" sz="1200" i="1" baseline="0" dirty="0"/>
                        <a:t> </a:t>
                      </a:r>
                      <a:r>
                        <a:rPr lang="en-GB" sz="1200" i="1" baseline="0" noProof="0" dirty="0"/>
                        <a:t>friend is funnier than me</a:t>
                      </a:r>
                      <a:r>
                        <a:rPr lang="fr-FR" sz="1200" i="1" baseline="0" dirty="0"/>
                        <a:t>.</a:t>
                      </a:r>
                      <a:r>
                        <a:rPr lang="fr-FR" sz="1200" baseline="0" dirty="0"/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4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u="sng" baseline="0" dirty="0"/>
                        <a:t>Exception</a:t>
                      </a:r>
                      <a:r>
                        <a:rPr lang="fr-FR" sz="1200" b="1" baseline="0" dirty="0"/>
                        <a:t>: </a:t>
                      </a:r>
                      <a:r>
                        <a:rPr lang="fr-FR" sz="1200" baseline="0" dirty="0"/>
                        <a:t>bon (</a:t>
                      </a:r>
                      <a:r>
                        <a:rPr lang="fr-FR" sz="1200" i="1" baseline="0" dirty="0"/>
                        <a:t>good</a:t>
                      </a:r>
                      <a:r>
                        <a:rPr lang="fr-FR" sz="1200" baseline="0" dirty="0"/>
                        <a:t>) </a:t>
                      </a:r>
                      <a:r>
                        <a:rPr lang="fr-FR" sz="1200" baseline="0" dirty="0">
                          <a:sym typeface="Wingdings"/>
                        </a:rPr>
                        <a:t> meilleur (</a:t>
                      </a:r>
                      <a:r>
                        <a:rPr lang="fr-FR" sz="1200" i="1" baseline="0" dirty="0" err="1">
                          <a:sym typeface="Wingdings"/>
                        </a:rPr>
                        <a:t>better</a:t>
                      </a:r>
                      <a:r>
                        <a:rPr lang="fr-FR" sz="1200" baseline="0" dirty="0">
                          <a:sym typeface="Wingding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>
                          <a:sym typeface="Wingdings"/>
                        </a:rPr>
                        <a:t>                    mauvais (</a:t>
                      </a:r>
                      <a:r>
                        <a:rPr lang="fr-FR" sz="1200" baseline="0" dirty="0" err="1">
                          <a:sym typeface="Wingdings"/>
                        </a:rPr>
                        <a:t>bad</a:t>
                      </a:r>
                      <a:r>
                        <a:rPr lang="fr-FR" sz="1200" baseline="0" dirty="0">
                          <a:sym typeface="Wingdings"/>
                        </a:rPr>
                        <a:t>)  pire (</a:t>
                      </a:r>
                      <a:r>
                        <a:rPr lang="fr-FR" sz="1200" baseline="0" dirty="0" err="1">
                          <a:sym typeface="Wingdings"/>
                        </a:rPr>
                        <a:t>worse</a:t>
                      </a:r>
                      <a:r>
                        <a:rPr lang="fr-FR" sz="1200" baseline="0" dirty="0">
                          <a:sym typeface="Wingding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800" b="1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baseline="0" dirty="0"/>
                        <a:t>Superlative:</a:t>
                      </a: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>
                        <a:sym typeface="Wingdings"/>
                      </a:endParaRPr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1200" baseline="0" dirty="0"/>
                    </a:p>
                    <a:p>
                      <a:r>
                        <a:rPr lang="fr-FR" sz="1200" baseline="0" dirty="0" err="1"/>
                        <a:t>e.g</a:t>
                      </a:r>
                      <a:r>
                        <a:rPr lang="fr-FR" sz="1200" baseline="0" dirty="0"/>
                        <a:t>: Elle est la fille la plus gentille de la classe.</a:t>
                      </a:r>
                    </a:p>
                    <a:p>
                      <a:r>
                        <a:rPr lang="fr-FR" sz="1200" i="1" baseline="0" dirty="0"/>
                        <a:t>       (</a:t>
                      </a:r>
                      <a:r>
                        <a:rPr lang="fr-FR" sz="1200" i="1" baseline="0" dirty="0" err="1"/>
                        <a:t>she</a:t>
                      </a:r>
                      <a:r>
                        <a:rPr lang="fr-FR" sz="1200" i="1" baseline="0" dirty="0"/>
                        <a:t> </a:t>
                      </a:r>
                      <a:r>
                        <a:rPr lang="fr-FR" sz="1200" i="1" baseline="0" dirty="0" err="1"/>
                        <a:t>is</a:t>
                      </a:r>
                      <a:r>
                        <a:rPr lang="fr-FR" sz="1200" i="1" baseline="0" dirty="0"/>
                        <a:t> the </a:t>
                      </a:r>
                      <a:r>
                        <a:rPr lang="fr-FR" sz="1200" i="1" baseline="0" dirty="0" err="1"/>
                        <a:t>kindest</a:t>
                      </a:r>
                      <a:r>
                        <a:rPr lang="fr-FR" sz="1200" i="1" baseline="0" dirty="0"/>
                        <a:t> girl in the class)</a:t>
                      </a:r>
                    </a:p>
                    <a:p>
                      <a:endParaRPr lang="fr-FR" sz="400" baseline="0" dirty="0"/>
                    </a:p>
                    <a:p>
                      <a:r>
                        <a:rPr lang="fr-FR" sz="1200" b="0" u="sng" baseline="0" dirty="0"/>
                        <a:t>Exception</a:t>
                      </a:r>
                      <a:r>
                        <a:rPr lang="fr-FR" sz="1200" b="0" u="none" baseline="0" dirty="0"/>
                        <a:t>: </a:t>
                      </a:r>
                      <a:r>
                        <a:rPr lang="fr-FR" sz="1200" baseline="0" dirty="0"/>
                        <a:t>the best</a:t>
                      </a:r>
                      <a:r>
                        <a:rPr lang="fr-FR" sz="1200" baseline="0" dirty="0">
                          <a:sym typeface="Wingdings"/>
                        </a:rPr>
                        <a:t> le meilleur / la meilleure</a:t>
                      </a:r>
                      <a:endParaRPr lang="fr-FR" sz="1200" baseline="0" dirty="0"/>
                    </a:p>
                    <a:p>
                      <a:r>
                        <a:rPr lang="fr-FR" sz="1200" b="1" baseline="0" dirty="0"/>
                        <a:t>                    </a:t>
                      </a:r>
                      <a:r>
                        <a:rPr lang="fr-FR" sz="1200" b="0" baseline="0" dirty="0"/>
                        <a:t>the </a:t>
                      </a:r>
                      <a:r>
                        <a:rPr lang="fr-FR" sz="1200" b="0" baseline="0" dirty="0" err="1"/>
                        <a:t>worst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aseline="0" dirty="0">
                          <a:sym typeface="Wingdings"/>
                        </a:rPr>
                        <a:t> le pire / la pire</a:t>
                      </a:r>
                      <a:endParaRPr lang="fr-FR" sz="1200" b="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92562" y="505567"/>
            <a:ext cx="14253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b="1" dirty="0"/>
              <a:t>1. </a:t>
            </a:r>
            <a:r>
              <a:rPr lang="fr-FR" sz="1600" b="1" dirty="0" err="1"/>
              <a:t>MY</a:t>
            </a:r>
            <a:r>
              <a:rPr lang="fr-FR" sz="1600" b="1" dirty="0"/>
              <a:t> </a:t>
            </a:r>
            <a:r>
              <a:rPr lang="fr-FR" sz="1600" b="1" dirty="0" err="1"/>
              <a:t>SCHOOL</a:t>
            </a:r>
            <a:endParaRPr lang="fr-FR" sz="16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5125076" y="2240254"/>
            <a:ext cx="1103485" cy="1445561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u="sng" dirty="0" err="1">
                <a:solidFill>
                  <a:srgbClr val="800000"/>
                </a:solidFill>
              </a:rPr>
              <a:t>Definite</a:t>
            </a:r>
            <a:r>
              <a:rPr lang="fr-FR" sz="1200" b="1" u="sng" dirty="0">
                <a:solidFill>
                  <a:srgbClr val="800000"/>
                </a:solidFill>
              </a:rPr>
              <a:t> Article (the)</a:t>
            </a: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13536" y="1364465"/>
            <a:ext cx="2774640" cy="7571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1200" dirty="0"/>
              <a:t>When talking about likes/dislikes in French, the definite article (le/la/les) is always used in front of the noun, even though we wouldn’t use it in English.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74E70873-3EBA-4508-B865-4D080C374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004000"/>
              </p:ext>
            </p:extLst>
          </p:nvPr>
        </p:nvGraphicFramePr>
        <p:xfrm>
          <a:off x="434065" y="2563448"/>
          <a:ext cx="2994935" cy="9549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3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4160">
                  <a:extLst>
                    <a:ext uri="{9D8B030D-6E8A-4147-A177-3AD203B41FA5}">
                      <a16:colId xmlns:a16="http://schemas.microsoft.com/office/drawing/2014/main" val="2611414779"/>
                    </a:ext>
                  </a:extLst>
                </a:gridCol>
                <a:gridCol w="16274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Ma matière préférée est le/la/les…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J’adore/j’aime/je n’aime pas/ je déteste…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Je trouve …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intéressant(e)(s)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passionnant(e)(s)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ennuyeux/se(s)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8615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Je pense que …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est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sont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fr-FR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368910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73B178B6-669B-4F80-9950-17FDAD3725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5401928"/>
              </p:ext>
            </p:extLst>
          </p:nvPr>
        </p:nvGraphicFramePr>
        <p:xfrm>
          <a:off x="434065" y="3561988"/>
          <a:ext cx="2988061" cy="145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5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099">
                  <a:extLst>
                    <a:ext uri="{9D8B030D-6E8A-4147-A177-3AD203B41FA5}">
                      <a16:colId xmlns:a16="http://schemas.microsoft.com/office/drawing/2014/main" val="1419948861"/>
                    </a:ext>
                  </a:extLst>
                </a:gridCol>
                <a:gridCol w="1543969">
                  <a:extLst>
                    <a:ext uri="{9D8B030D-6E8A-4147-A177-3AD203B41FA5}">
                      <a16:colId xmlns:a16="http://schemas.microsoft.com/office/drawing/2014/main" val="3010592850"/>
                    </a:ext>
                  </a:extLst>
                </a:gridCol>
                <a:gridCol w="486477">
                  <a:extLst>
                    <a:ext uri="{9D8B030D-6E8A-4147-A177-3AD203B41FA5}">
                      <a16:colId xmlns:a16="http://schemas.microsoft.com/office/drawing/2014/main" val="2163218430"/>
                    </a:ext>
                  </a:extLst>
                </a:gridCol>
              </a:tblGrid>
              <a:tr h="0">
                <a:tc rowSpan="4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parce que/qu’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c’est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facile / fascinant / difficile / utile / inutile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je suis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fort(e)/faible/doué </a:t>
                      </a:r>
                      <a:endParaRPr lang="en-GB" sz="11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en…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16175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le/la prof est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100" b="0" dirty="0"/>
                        <a:t>bon(ne) /</a:t>
                      </a:r>
                      <a:r>
                        <a:rPr lang="fr-FR" sz="1100" b="0" noProof="0" dirty="0"/>
                        <a:t>sympa / marrant(</a:t>
                      </a:r>
                      <a:r>
                        <a:rPr lang="en-GB" sz="1100" b="0" dirty="0"/>
                        <a:t>e) /</a:t>
                      </a:r>
                    </a:p>
                    <a:p>
                      <a:r>
                        <a:rPr lang="en-GB" sz="1100" b="0" dirty="0"/>
                        <a:t>severe / gentil(le) / impatient(e)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90205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on a trop de devoirs.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3764344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30F151DE-BE3A-4557-A590-80F78BD137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732698"/>
              </p:ext>
            </p:extLst>
          </p:nvPr>
        </p:nvGraphicFramePr>
        <p:xfrm>
          <a:off x="434065" y="1346068"/>
          <a:ext cx="2994935" cy="11677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4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le dessin / la musique / les arts ménagers / la physique / l’allemand / l’EPS / l’instruction civique / le commerce / la religion / l’art dramatique / l’histoire / l’espagnol / l’histoire / l’économie / le français / la chimie / les maths / la biologie / l’anglais / la géo / les arts plastiques / l’italien / l’informatique / l’étude des médias / la technologie / la sociologie / le latin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3" name="Rounded Rectangle 13">
            <a:extLst>
              <a:ext uri="{FF2B5EF4-FFF2-40B4-BE49-F238E27FC236}">
                <a16:creationId xmlns:a16="http://schemas.microsoft.com/office/drawing/2014/main" id="{C3EAB749-EDEF-4194-BAA9-1BBBE6730E30}"/>
              </a:ext>
            </a:extLst>
          </p:cNvPr>
          <p:cNvSpPr/>
          <p:nvPr/>
        </p:nvSpPr>
        <p:spPr>
          <a:xfrm>
            <a:off x="3754502" y="2240254"/>
            <a:ext cx="1103485" cy="1445561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u="sng" dirty="0" err="1">
                <a:solidFill>
                  <a:srgbClr val="800000"/>
                </a:solidFill>
              </a:rPr>
              <a:t>Indefinite</a:t>
            </a:r>
            <a:r>
              <a:rPr lang="fr-FR" sz="1200" b="1" u="sng" dirty="0">
                <a:solidFill>
                  <a:srgbClr val="800000"/>
                </a:solidFill>
              </a:rPr>
              <a:t> Article (a/an/</a:t>
            </a:r>
            <a:r>
              <a:rPr lang="fr-FR" sz="1200" b="1" u="sng" dirty="0" err="1">
                <a:solidFill>
                  <a:srgbClr val="800000"/>
                </a:solidFill>
              </a:rPr>
              <a:t>some</a:t>
            </a:r>
            <a:r>
              <a:rPr lang="fr-FR" sz="1200" b="1" u="sng" dirty="0">
                <a:solidFill>
                  <a:srgbClr val="800000"/>
                </a:solidFill>
              </a:rPr>
              <a:t>)</a:t>
            </a: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endParaRPr lang="fr-FR" sz="1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E957972A-0360-4999-9C23-C66DC01FA9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655867"/>
              </p:ext>
            </p:extLst>
          </p:nvPr>
        </p:nvGraphicFramePr>
        <p:xfrm>
          <a:off x="3831616" y="2826236"/>
          <a:ext cx="981964" cy="7772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5744">
                  <a:extLst>
                    <a:ext uri="{9D8B030D-6E8A-4147-A177-3AD203B41FA5}">
                      <a16:colId xmlns:a16="http://schemas.microsoft.com/office/drawing/2014/main" val="1375209157"/>
                    </a:ext>
                  </a:extLst>
                </a:gridCol>
                <a:gridCol w="416220">
                  <a:extLst>
                    <a:ext uri="{9D8B030D-6E8A-4147-A177-3AD203B41FA5}">
                      <a16:colId xmlns:a16="http://schemas.microsoft.com/office/drawing/2014/main" val="20115587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100" dirty="0" err="1"/>
                        <a:t>masc</a:t>
                      </a:r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31354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/>
                        <a:t>fem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err="1"/>
                        <a:t>une</a:t>
                      </a:r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523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/>
                        <a:t>plural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836499"/>
                  </a:ext>
                </a:extLst>
              </a:tr>
            </a:tbl>
          </a:graphicData>
        </a:graphic>
      </p:graphicFrame>
      <p:graphicFrame>
        <p:nvGraphicFramePr>
          <p:cNvPr id="36" name="Table 5">
            <a:extLst>
              <a:ext uri="{FF2B5EF4-FFF2-40B4-BE49-F238E27FC236}">
                <a16:creationId xmlns:a16="http://schemas.microsoft.com/office/drawing/2014/main" id="{68F212F4-7B5E-4C1F-8BB5-7A8E6B5C8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650868"/>
              </p:ext>
            </p:extLst>
          </p:nvPr>
        </p:nvGraphicFramePr>
        <p:xfrm>
          <a:off x="5190363" y="2824001"/>
          <a:ext cx="981964" cy="7772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5744">
                  <a:extLst>
                    <a:ext uri="{9D8B030D-6E8A-4147-A177-3AD203B41FA5}">
                      <a16:colId xmlns:a16="http://schemas.microsoft.com/office/drawing/2014/main" val="1375209157"/>
                    </a:ext>
                  </a:extLst>
                </a:gridCol>
                <a:gridCol w="416220">
                  <a:extLst>
                    <a:ext uri="{9D8B030D-6E8A-4147-A177-3AD203B41FA5}">
                      <a16:colId xmlns:a16="http://schemas.microsoft.com/office/drawing/2014/main" val="20115587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100" dirty="0" err="1"/>
                        <a:t>masc</a:t>
                      </a:r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31354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/>
                        <a:t>fem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523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100" dirty="0"/>
                        <a:t>plural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836499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id="{CC62FAAC-28BA-497D-ABB8-8BAA1F8CAC09}"/>
              </a:ext>
            </a:extLst>
          </p:cNvPr>
          <p:cNvSpPr txBox="1"/>
          <p:nvPr/>
        </p:nvSpPr>
        <p:spPr>
          <a:xfrm>
            <a:off x="3627297" y="3827864"/>
            <a:ext cx="2774640" cy="4247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200" i="1" dirty="0"/>
              <a:t>J’adore le français</a:t>
            </a:r>
            <a:r>
              <a:rPr lang="fr-FR" sz="1200" dirty="0"/>
              <a:t>	I love French</a:t>
            </a:r>
          </a:p>
          <a:p>
            <a:pPr>
              <a:lnSpc>
                <a:spcPct val="90000"/>
              </a:lnSpc>
            </a:pPr>
            <a:r>
              <a:rPr lang="fr-FR" sz="1200" i="1" dirty="0"/>
              <a:t>J’aime les langues</a:t>
            </a:r>
            <a:r>
              <a:rPr lang="fr-FR" sz="1200" dirty="0"/>
              <a:t>	I like </a:t>
            </a:r>
            <a:r>
              <a:rPr lang="fr-FR" sz="1200" dirty="0" err="1"/>
              <a:t>languages</a:t>
            </a:r>
            <a:endParaRPr lang="fr-FR" sz="1200" dirty="0"/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ECA59E07-353A-1A48-B180-B7F111E04C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412466"/>
              </p:ext>
            </p:extLst>
          </p:nvPr>
        </p:nvGraphicFramePr>
        <p:xfrm>
          <a:off x="450933" y="5456904"/>
          <a:ext cx="2954324" cy="331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7162">
                  <a:extLst>
                    <a:ext uri="{9D8B030D-6E8A-4147-A177-3AD203B41FA5}">
                      <a16:colId xmlns:a16="http://schemas.microsoft.com/office/drawing/2014/main" val="2235607368"/>
                    </a:ext>
                  </a:extLst>
                </a:gridCol>
              </a:tblGrid>
              <a:tr h="34693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Comment s’appelle ton collège?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Mon collège s’appelle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59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C’est quelle sorte de collège?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C’est un collège mixte pour les élèves de onze a dix-huit ans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2779089"/>
                  </a:ext>
                </a:extLst>
              </a:tr>
              <a:tr h="22027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Il y a combien d’élèves?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Il y a 1500 élèves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2134085"/>
                  </a:ext>
                </a:extLst>
              </a:tr>
              <a:tr h="726923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Quelles sont les horaires du collège?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Les cours comment a 8h40, le récré est a 11h40 et on a une demie heure pour le déjeuner.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074405"/>
                  </a:ext>
                </a:extLst>
              </a:tr>
              <a:tr h="47359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Il y a combien de cours par jour?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Il y a 6 cours de cinquante minutes par jour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5348896"/>
                  </a:ext>
                </a:extLst>
              </a:tr>
              <a:tr h="34693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Quelles matières étudies-tu?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J’étudie…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256356"/>
                  </a:ext>
                </a:extLst>
              </a:tr>
              <a:tr h="34693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Comment sont les profs?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Mes profs sont…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573580"/>
                  </a:ext>
                </a:extLst>
              </a:tr>
              <a:tr h="34693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Qu’est-ce que tu penses de ton collège?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50" b="0" dirty="0">
                          <a:solidFill>
                            <a:schemeClr val="tx1"/>
                          </a:solidFill>
                        </a:rPr>
                        <a:t>Je trouve que 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065830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6D650576-0700-A040-8F7C-E195431106B3}"/>
              </a:ext>
            </a:extLst>
          </p:cNvPr>
          <p:cNvSpPr txBox="1"/>
          <p:nvPr/>
        </p:nvSpPr>
        <p:spPr>
          <a:xfrm>
            <a:off x="3592768" y="5729800"/>
            <a:ext cx="2851783" cy="62786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fr-FR" sz="600" dirty="0"/>
          </a:p>
          <a:p>
            <a:pPr>
              <a:lnSpc>
                <a:spcPct val="80000"/>
              </a:lnSpc>
            </a:pPr>
            <a:r>
              <a:rPr lang="fr-FR" sz="1200" dirty="0"/>
              <a:t>		+   adjective   </a:t>
            </a:r>
            <a:r>
              <a:rPr lang="fr-FR" sz="1200" b="1" dirty="0"/>
              <a:t>+   que </a:t>
            </a:r>
            <a:r>
              <a:rPr lang="fr-FR" sz="1200" dirty="0"/>
              <a:t>(</a:t>
            </a:r>
            <a:r>
              <a:rPr lang="fr-FR" sz="1200" i="1" dirty="0" err="1"/>
              <a:t>than</a:t>
            </a:r>
            <a:r>
              <a:rPr lang="fr-FR" sz="1200" dirty="0"/>
              <a:t>)</a:t>
            </a:r>
          </a:p>
          <a:p>
            <a:pPr>
              <a:lnSpc>
                <a:spcPct val="80000"/>
              </a:lnSpc>
            </a:pPr>
            <a:endParaRPr lang="fr-FR" sz="1200" b="1" dirty="0">
              <a:sym typeface="Wingdings"/>
            </a:endParaRPr>
          </a:p>
          <a:p>
            <a:pPr>
              <a:lnSpc>
                <a:spcPct val="80000"/>
              </a:lnSpc>
            </a:pPr>
            <a:endParaRPr lang="fr-FR" sz="100" dirty="0">
              <a:sym typeface="Wingdings"/>
            </a:endParaRPr>
          </a:p>
          <a:p>
            <a:pPr>
              <a:lnSpc>
                <a:spcPct val="80000"/>
              </a:lnSpc>
            </a:pPr>
            <a:r>
              <a:rPr lang="fr-FR" sz="1200" b="1" dirty="0"/>
              <a:t> *aussi</a:t>
            </a:r>
            <a:r>
              <a:rPr lang="is-IS" sz="1200" dirty="0"/>
              <a:t>…</a:t>
            </a:r>
            <a:r>
              <a:rPr lang="is-IS" sz="1200" b="1" dirty="0"/>
              <a:t>que </a:t>
            </a:r>
            <a:r>
              <a:rPr lang="is-IS" sz="1200" dirty="0"/>
              <a:t>(</a:t>
            </a:r>
            <a:r>
              <a:rPr lang="is-IS" sz="1200" i="1" dirty="0"/>
              <a:t>as...as</a:t>
            </a:r>
            <a:r>
              <a:rPr lang="is-IS" sz="1200" dirty="0"/>
              <a:t>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E4F1DBE-E5BC-E746-92D9-C87D68B35448}"/>
              </a:ext>
            </a:extLst>
          </p:cNvPr>
          <p:cNvSpPr txBox="1"/>
          <p:nvPr/>
        </p:nvSpPr>
        <p:spPr>
          <a:xfrm>
            <a:off x="3693433" y="5790428"/>
            <a:ext cx="934721" cy="3939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0000"/>
              </a:lnSpc>
            </a:pPr>
            <a:r>
              <a:rPr lang="fr-FR" sz="1200" b="1" dirty="0"/>
              <a:t>plus</a:t>
            </a:r>
            <a:r>
              <a:rPr lang="fr-FR" sz="1200" dirty="0"/>
              <a:t> (</a:t>
            </a:r>
            <a:r>
              <a:rPr lang="fr-FR" sz="1200" i="1" dirty="0"/>
              <a:t>more</a:t>
            </a:r>
            <a:r>
              <a:rPr lang="fr-FR" sz="1200" dirty="0"/>
              <a:t>)  </a:t>
            </a:r>
          </a:p>
          <a:p>
            <a:pPr>
              <a:lnSpc>
                <a:spcPct val="80000"/>
              </a:lnSpc>
            </a:pPr>
            <a:r>
              <a:rPr lang="fr-FR" sz="1200" b="1" dirty="0"/>
              <a:t>moins</a:t>
            </a:r>
            <a:r>
              <a:rPr lang="fr-FR" sz="1200" dirty="0"/>
              <a:t> (</a:t>
            </a:r>
            <a:r>
              <a:rPr lang="fr-FR" sz="1200" i="1" dirty="0" err="1"/>
              <a:t>less</a:t>
            </a:r>
            <a:r>
              <a:rPr lang="fr-FR" sz="1200" dirty="0"/>
              <a:t>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F28144E-DBC1-9D48-B775-631D75254A1E}"/>
              </a:ext>
            </a:extLst>
          </p:cNvPr>
          <p:cNvSpPr txBox="1"/>
          <p:nvPr/>
        </p:nvSpPr>
        <p:spPr>
          <a:xfrm>
            <a:off x="3599900" y="7492120"/>
            <a:ext cx="2851783" cy="400622"/>
          </a:xfrm>
          <a:prstGeom prst="rect">
            <a:avLst/>
          </a:prstGeom>
          <a:solidFill>
            <a:srgbClr val="CCC1DA"/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fr-FR" sz="700" b="1" dirty="0"/>
          </a:p>
          <a:p>
            <a:pPr>
              <a:lnSpc>
                <a:spcPct val="80000"/>
              </a:lnSpc>
            </a:pPr>
            <a:r>
              <a:rPr lang="fr-FR" sz="1200" dirty="0" err="1"/>
              <a:t>noun</a:t>
            </a:r>
            <a:r>
              <a:rPr lang="fr-FR" sz="1200" b="1" dirty="0"/>
              <a:t> +				              + </a:t>
            </a:r>
            <a:r>
              <a:rPr lang="fr-FR" sz="1200" dirty="0"/>
              <a:t>adj</a:t>
            </a:r>
            <a:r>
              <a:rPr lang="fr-FR" sz="1200" b="1" dirty="0"/>
              <a:t>.</a:t>
            </a:r>
          </a:p>
          <a:p>
            <a:pPr>
              <a:lnSpc>
                <a:spcPct val="80000"/>
              </a:lnSpc>
            </a:pPr>
            <a:endParaRPr lang="fr-FR" sz="500" b="1" dirty="0">
              <a:sym typeface="Wingdings"/>
            </a:endParaRPr>
          </a:p>
          <a:p>
            <a:pPr>
              <a:lnSpc>
                <a:spcPct val="80000"/>
              </a:lnSpc>
            </a:pPr>
            <a:endParaRPr lang="fr-FR" sz="100" dirty="0">
              <a:sym typeface="Wingding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21DAC9-D0FF-3B45-A22C-E059A405BD71}"/>
              </a:ext>
            </a:extLst>
          </p:cNvPr>
          <p:cNvSpPr txBox="1"/>
          <p:nvPr/>
        </p:nvSpPr>
        <p:spPr>
          <a:xfrm>
            <a:off x="4095131" y="7501236"/>
            <a:ext cx="1910349" cy="3939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0000"/>
              </a:lnSpc>
            </a:pPr>
            <a:r>
              <a:rPr lang="fr-FR" sz="1200" b="1" dirty="0"/>
              <a:t>le/ la/ les plus</a:t>
            </a:r>
            <a:r>
              <a:rPr lang="fr-FR" sz="1200" dirty="0"/>
              <a:t> (</a:t>
            </a:r>
            <a:r>
              <a:rPr lang="fr-FR" sz="1200" i="1" dirty="0"/>
              <a:t>the </a:t>
            </a:r>
            <a:r>
              <a:rPr lang="fr-FR" sz="1200" i="1" dirty="0" err="1"/>
              <a:t>most</a:t>
            </a:r>
            <a:r>
              <a:rPr lang="fr-FR" sz="1200" dirty="0"/>
              <a:t>)  </a:t>
            </a:r>
          </a:p>
          <a:p>
            <a:pPr>
              <a:lnSpc>
                <a:spcPct val="80000"/>
              </a:lnSpc>
            </a:pPr>
            <a:r>
              <a:rPr lang="fr-FR" sz="1200" b="1" dirty="0"/>
              <a:t>le/ la/ les moins</a:t>
            </a:r>
            <a:r>
              <a:rPr lang="fr-FR" sz="1200" dirty="0"/>
              <a:t> (</a:t>
            </a:r>
            <a:r>
              <a:rPr lang="fr-FR" sz="1200" i="1" dirty="0"/>
              <a:t>the least</a:t>
            </a:r>
            <a:r>
              <a:rPr lang="fr-FR" sz="1200" dirty="0"/>
              <a:t>)</a:t>
            </a:r>
          </a:p>
        </p:txBody>
      </p:sp>
      <p:sp>
        <p:nvSpPr>
          <p:cNvPr id="19" name="TextBox 9">
            <a:extLst>
              <a:ext uri="{FF2B5EF4-FFF2-40B4-BE49-F238E27FC236}">
                <a16:creationId xmlns:a16="http://schemas.microsoft.com/office/drawing/2014/main" id="{5A513C4D-49C0-485D-8E7F-0C594C4B6B36}"/>
              </a:ext>
            </a:extLst>
          </p:cNvPr>
          <p:cNvSpPr txBox="1"/>
          <p:nvPr/>
        </p:nvSpPr>
        <p:spPr>
          <a:xfrm>
            <a:off x="266312" y="99503"/>
            <a:ext cx="6482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6: </a:t>
            </a:r>
            <a:r>
              <a:rPr lang="fr-FR" sz="1600" b="1" dirty="0"/>
              <a:t>Collège &amp; Lycée </a:t>
            </a:r>
            <a:r>
              <a:rPr lang="fr-FR" sz="1600" i="1" dirty="0"/>
              <a:t>(</a:t>
            </a:r>
            <a:r>
              <a:rPr lang="fr-FR" sz="1600" i="1" dirty="0" err="1"/>
              <a:t>Secondary</a:t>
            </a:r>
            <a:r>
              <a:rPr lang="fr-FR" sz="1600" i="1" dirty="0"/>
              <a:t> &amp; 6th </a:t>
            </a:r>
            <a:r>
              <a:rPr lang="fr-FR" sz="1600" i="1" dirty="0" err="1"/>
              <a:t>Fom</a:t>
            </a:r>
            <a:r>
              <a:rPr lang="fr-FR" sz="1600" i="1" dirty="0"/>
              <a:t>)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3 </a:t>
            </a:r>
          </a:p>
        </p:txBody>
      </p:sp>
    </p:spTree>
    <p:extLst>
      <p:ext uri="{BB962C8B-B14F-4D97-AF65-F5344CB8AC3E}">
        <p14:creationId xmlns:p14="http://schemas.microsoft.com/office/powerpoint/2010/main" val="180067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6734536"/>
              </p:ext>
            </p:extLst>
          </p:nvPr>
        </p:nvGraphicFramePr>
        <p:xfrm>
          <a:off x="374568" y="500788"/>
          <a:ext cx="6198144" cy="82874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1787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787"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L’école chez nous et chez vous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</a:t>
                      </a:r>
                      <a:r>
                        <a:rPr lang="fr-FR" sz="1400" b="1" dirty="0" err="1"/>
                        <a:t>Present</a:t>
                      </a:r>
                      <a:r>
                        <a:rPr lang="fr-FR" sz="1400" b="1" dirty="0"/>
                        <a:t> </a:t>
                      </a:r>
                      <a:r>
                        <a:rPr lang="fr-FR" sz="1400" b="1" dirty="0" err="1"/>
                        <a:t>tense</a:t>
                      </a:r>
                      <a:r>
                        <a:rPr lang="fr-FR" sz="1400" b="1" dirty="0"/>
                        <a:t> for il/ils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6655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For </a:t>
                      </a:r>
                      <a:r>
                        <a:rPr lang="fr-FR" sz="1200" baseline="0" dirty="0" err="1"/>
                        <a:t>regular</a:t>
                      </a:r>
                      <a:r>
                        <a:rPr lang="fr-FR" sz="1200" baseline="0" dirty="0"/>
                        <a:t> –er </a:t>
                      </a:r>
                      <a:r>
                        <a:rPr lang="fr-FR" sz="1200" baseline="0" dirty="0" err="1"/>
                        <a:t>verbs</a:t>
                      </a:r>
                      <a:r>
                        <a:rPr lang="fr-FR" sz="1200" baseline="0" dirty="0"/>
                        <a:t>, the </a:t>
                      </a:r>
                      <a:r>
                        <a:rPr lang="fr-FR" sz="1200" baseline="0" dirty="0" err="1"/>
                        <a:t>third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person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singular</a:t>
                      </a:r>
                      <a:r>
                        <a:rPr lang="fr-FR" sz="1200" baseline="0" dirty="0"/>
                        <a:t> (il/elle) </a:t>
                      </a:r>
                      <a:r>
                        <a:rPr lang="fr-FR" sz="1200" baseline="0" dirty="0" err="1"/>
                        <a:t>ending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is</a:t>
                      </a:r>
                      <a:r>
                        <a:rPr lang="fr-FR" sz="1200" baseline="0" dirty="0"/>
                        <a:t> –e.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For </a:t>
                      </a:r>
                      <a:r>
                        <a:rPr lang="fr-FR" sz="1200" baseline="0" dirty="0" err="1"/>
                        <a:t>regular</a:t>
                      </a:r>
                      <a:r>
                        <a:rPr lang="fr-FR" sz="1200" baseline="0" dirty="0"/>
                        <a:t> –er </a:t>
                      </a:r>
                      <a:r>
                        <a:rPr lang="fr-FR" sz="1200" baseline="0" dirty="0" err="1"/>
                        <a:t>verbs</a:t>
                      </a:r>
                      <a:r>
                        <a:rPr lang="fr-FR" sz="1200" baseline="0" dirty="0"/>
                        <a:t>, the ils/elles </a:t>
                      </a:r>
                      <a:r>
                        <a:rPr lang="fr-FR" sz="1200" baseline="0" dirty="0" err="1"/>
                        <a:t>ending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is</a:t>
                      </a:r>
                      <a:r>
                        <a:rPr lang="fr-FR" sz="1200" baseline="0" dirty="0"/>
                        <a:t> –</a:t>
                      </a:r>
                      <a:r>
                        <a:rPr lang="fr-FR" sz="1200" baseline="0" dirty="0" err="1"/>
                        <a:t>ent</a:t>
                      </a:r>
                      <a:r>
                        <a:rPr lang="fr-FR" sz="1200" baseline="0" dirty="0"/>
                        <a:t>, </a:t>
                      </a:r>
                      <a:r>
                        <a:rPr lang="fr-FR" sz="1200" i="1" baseline="0" dirty="0"/>
                        <a:t>e.g. ils portent</a:t>
                      </a:r>
                      <a:r>
                        <a:rPr lang="fr-FR" sz="1200" baseline="0" dirty="0"/>
                        <a:t>.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 err="1"/>
                        <a:t>Remember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that</a:t>
                      </a:r>
                      <a:r>
                        <a:rPr lang="fr-FR" sz="1200" baseline="0" dirty="0"/>
                        <a:t> the </a:t>
                      </a:r>
                      <a:r>
                        <a:rPr lang="fr-FR" sz="1200" baseline="0" dirty="0" err="1"/>
                        <a:t>following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verbs</a:t>
                      </a:r>
                      <a:r>
                        <a:rPr lang="fr-FR" sz="1200" baseline="0" dirty="0"/>
                        <a:t> are </a:t>
                      </a:r>
                      <a:r>
                        <a:rPr lang="fr-FR" sz="1200" baseline="0" dirty="0" err="1"/>
                        <a:t>irregular</a:t>
                      </a:r>
                      <a:r>
                        <a:rPr lang="fr-FR" sz="1200" baseline="0" dirty="0"/>
                        <a:t>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787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Le règlement scolaire (</a:t>
                      </a:r>
                      <a:r>
                        <a:rPr lang="fr-FR" sz="1400" b="1" dirty="0" err="1"/>
                        <a:t>School</a:t>
                      </a:r>
                      <a:r>
                        <a:rPr lang="fr-FR" sz="1400" b="1" dirty="0"/>
                        <a:t> </a:t>
                      </a:r>
                      <a:r>
                        <a:rPr lang="fr-FR" sz="1400" b="1" dirty="0" err="1"/>
                        <a:t>rules</a:t>
                      </a:r>
                      <a:r>
                        <a:rPr lang="fr-FR" sz="1400" b="1" dirty="0"/>
                        <a:t>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il faut + il est interdit de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91912">
                <a:tc>
                  <a:txBody>
                    <a:bodyPr/>
                    <a:lstStyle/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5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 err="1"/>
                        <a:t>Both</a:t>
                      </a:r>
                      <a:r>
                        <a:rPr lang="fr-FR" sz="1200" baseline="0" dirty="0"/>
                        <a:t> expressions are </a:t>
                      </a:r>
                      <a:r>
                        <a:rPr lang="fr-FR" sz="1200" baseline="0" dirty="0" err="1"/>
                        <a:t>following</a:t>
                      </a:r>
                      <a:r>
                        <a:rPr lang="fr-FR" sz="1200" baseline="0" dirty="0"/>
                        <a:t> by the infinitive (i.e. the </a:t>
                      </a:r>
                      <a:r>
                        <a:rPr lang="fr-FR" sz="1200" baseline="0" dirty="0" err="1"/>
                        <a:t>verb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with</a:t>
                      </a:r>
                      <a:r>
                        <a:rPr lang="fr-FR" sz="1200" baseline="0" dirty="0"/>
                        <a:t> –er  -</a:t>
                      </a:r>
                      <a:r>
                        <a:rPr lang="fr-FR" sz="1200" baseline="0" dirty="0" err="1"/>
                        <a:t>ir</a:t>
                      </a:r>
                      <a:r>
                        <a:rPr lang="fr-FR" sz="1200" baseline="0" dirty="0"/>
                        <a:t>  or -re).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41296" y="500788"/>
            <a:ext cx="30393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2. </a:t>
            </a:r>
            <a:r>
              <a:rPr lang="en-GB" sz="1600" b="1" dirty="0"/>
              <a:t>COMPARING SCHOOL SYSTEMS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1576394"/>
              </p:ext>
            </p:extLst>
          </p:nvPr>
        </p:nvGraphicFramePr>
        <p:xfrm>
          <a:off x="503756" y="1270943"/>
          <a:ext cx="2875081" cy="3209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9429">
                  <a:extLst>
                    <a:ext uri="{9D8B030D-6E8A-4147-A177-3AD203B41FA5}">
                      <a16:colId xmlns:a16="http://schemas.microsoft.com/office/drawing/2014/main" val="2724963200"/>
                    </a:ext>
                  </a:extLst>
                </a:gridCol>
                <a:gridCol w="1652790">
                  <a:extLst>
                    <a:ext uri="{9D8B030D-6E8A-4147-A177-3AD203B41FA5}">
                      <a16:colId xmlns:a16="http://schemas.microsoft.com/office/drawing/2014/main" val="2610459499"/>
                    </a:ext>
                  </a:extLst>
                </a:gridCol>
              </a:tblGrid>
              <a:tr h="269905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En 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Angleterre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Écosse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Irlande du Nord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  <a:spcAft>
                          <a:spcPts val="600"/>
                        </a:spcAft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on va à l’école de … ans à … ans</a:t>
                      </a:r>
                    </a:p>
                    <a:p>
                      <a:pPr>
                        <a:lnSpc>
                          <a:spcPct val="85000"/>
                        </a:lnSpc>
                        <a:spcAft>
                          <a:spcPts val="600"/>
                        </a:spcAft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l’école commence à … heures et finit à heures</a:t>
                      </a:r>
                    </a:p>
                    <a:p>
                      <a:pPr>
                        <a:lnSpc>
                          <a:spcPct val="85000"/>
                        </a:lnSpc>
                        <a:spcAft>
                          <a:spcPts val="600"/>
                        </a:spcAft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on </a:t>
                      </a:r>
                      <a:r>
                        <a:rPr lang="fr-FR" sz="1200" b="0" noProof="0" dirty="0">
                          <a:solidFill>
                            <a:srgbClr val="DBEEF4"/>
                          </a:solidFill>
                        </a:rPr>
                        <a:t>porte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un uniforme scolaire/ses propres/vêtements</a:t>
                      </a:r>
                    </a:p>
                    <a:p>
                      <a:pPr>
                        <a:lnSpc>
                          <a:spcPct val="85000"/>
                        </a:lnSpc>
                        <a:spcAft>
                          <a:spcPts val="600"/>
                        </a:spcAft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on achète ses propres stylos et règles </a:t>
                      </a:r>
                    </a:p>
                    <a:p>
                      <a:pPr>
                        <a:lnSpc>
                          <a:spcPct val="85000"/>
                        </a:lnSpc>
                        <a:spcAft>
                          <a:spcPts val="600"/>
                        </a:spcAft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on ne redouble pas</a:t>
                      </a:r>
                    </a:p>
                    <a:p>
                      <a:pPr>
                        <a:lnSpc>
                          <a:spcPct val="85000"/>
                        </a:lnSpc>
                        <a:spcAft>
                          <a:spcPts val="600"/>
                        </a:spcAft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on étudie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4871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Au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pays de Galles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484004"/>
                  </a:ext>
                </a:extLst>
              </a:tr>
              <a:tr h="387326">
                <a:tc gridSpan="2"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Mais en France / au Canada / au Mali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ils vont…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l’école commence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ils portent…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ils achètent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il (ne) redoublent (pas)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ils étudient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2569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144810"/>
              </p:ext>
            </p:extLst>
          </p:nvPr>
        </p:nvGraphicFramePr>
        <p:xfrm>
          <a:off x="481590" y="5843677"/>
          <a:ext cx="2875080" cy="2143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6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2447">
                  <a:extLst>
                    <a:ext uri="{9D8B030D-6E8A-4147-A177-3AD203B41FA5}">
                      <a16:colId xmlns:a16="http://schemas.microsoft.com/office/drawing/2014/main" val="10809783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il faut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être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à l’heur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faire ses devoirs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porter l’uniforme scolaire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il ne faut pas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manquer les cours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tricher pendant un contrôle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7925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il est interdit de/d’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macher du chewing-gum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utiliser son portable en classe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porter des bijoux/des piercing/trop de maquillage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harceler d’autres élèves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sortir de l’école pendant l’heure du déjeuner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214821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C9005D6-C2DE-4D0A-8FA4-8B47CF373A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2944727"/>
              </p:ext>
            </p:extLst>
          </p:nvPr>
        </p:nvGraphicFramePr>
        <p:xfrm>
          <a:off x="503756" y="4480233"/>
          <a:ext cx="2875082" cy="807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5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605">
                  <a:extLst>
                    <a:ext uri="{9D8B030D-6E8A-4147-A177-3AD203B41FA5}">
                      <a16:colId xmlns:a16="http://schemas.microsoft.com/office/drawing/2014/main" val="3139247031"/>
                    </a:ext>
                  </a:extLst>
                </a:gridCol>
              </a:tblGrid>
              <a:tr h="169277">
                <a:tc gridSpan="2"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préfère le système (anglais/français)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8554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parce que…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l’uniforme scolaire est inutile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les horaires sont plus raisonnables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1473337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132FF659-4A63-46A9-A7FB-E2318026BA8F}"/>
              </a:ext>
            </a:extLst>
          </p:cNvPr>
          <p:cNvSpPr txBox="1"/>
          <p:nvPr/>
        </p:nvSpPr>
        <p:spPr>
          <a:xfrm>
            <a:off x="3583454" y="2309158"/>
            <a:ext cx="2851783" cy="68698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is-IS" sz="1200" dirty="0"/>
              <a:t>The possessive adjective is </a:t>
            </a:r>
            <a:r>
              <a:rPr lang="is-IS" sz="1200" b="1" dirty="0"/>
              <a:t>son/sa/ses</a:t>
            </a:r>
            <a:r>
              <a:rPr lang="is-IS" sz="1200" dirty="0"/>
              <a:t> depending on the gender of the </a:t>
            </a:r>
            <a:r>
              <a:rPr lang="is-IS" sz="1200" u="sng" dirty="0"/>
              <a:t>noun it accompanies</a:t>
            </a:r>
            <a:r>
              <a:rPr lang="is-IS" sz="1200" dirty="0"/>
              <a:t>: there are not separate words for </a:t>
            </a:r>
            <a:r>
              <a:rPr lang="en-GB" sz="1200" dirty="0"/>
              <a:t>‘his’ and ‘her’.</a:t>
            </a:r>
            <a:endParaRPr lang="is-IS" sz="1200" dirty="0"/>
          </a:p>
        </p:txBody>
      </p:sp>
      <p:sp>
        <p:nvSpPr>
          <p:cNvPr id="20" name="Rounded Rectangle 13">
            <a:extLst>
              <a:ext uri="{FF2B5EF4-FFF2-40B4-BE49-F238E27FC236}">
                <a16:creationId xmlns:a16="http://schemas.microsoft.com/office/drawing/2014/main" id="{64EC6E70-E744-48F5-ADAB-D0897A8A18B9}"/>
              </a:ext>
            </a:extLst>
          </p:cNvPr>
          <p:cNvSpPr/>
          <p:nvPr/>
        </p:nvSpPr>
        <p:spPr>
          <a:xfrm>
            <a:off x="3657721" y="1681300"/>
            <a:ext cx="2636106" cy="486272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dirty="0" err="1">
                <a:solidFill>
                  <a:srgbClr val="800000"/>
                </a:solidFill>
              </a:rPr>
              <a:t>Irregular</a:t>
            </a:r>
            <a:r>
              <a:rPr lang="fr-FR" sz="1200" b="1" dirty="0">
                <a:solidFill>
                  <a:srgbClr val="800000"/>
                </a:solidFill>
              </a:rPr>
              <a:t> </a:t>
            </a:r>
            <a:r>
              <a:rPr lang="fr-FR" sz="1200" b="1" dirty="0" err="1">
                <a:solidFill>
                  <a:srgbClr val="800000"/>
                </a:solidFill>
              </a:rPr>
              <a:t>verb</a:t>
            </a:r>
            <a:r>
              <a:rPr lang="fr-FR" sz="1200" b="1" dirty="0">
                <a:solidFill>
                  <a:srgbClr val="800000"/>
                </a:solidFill>
              </a:rPr>
              <a:t> </a:t>
            </a:r>
            <a:r>
              <a:rPr lang="fr-FR" sz="1200" b="1" dirty="0" err="1">
                <a:solidFill>
                  <a:srgbClr val="800000"/>
                </a:solidFill>
              </a:rPr>
              <a:t>forms</a:t>
            </a:r>
            <a:r>
              <a:rPr lang="fr-FR" sz="1200" b="1" dirty="0">
                <a:solidFill>
                  <a:srgbClr val="800000"/>
                </a:solidFill>
              </a:rPr>
              <a:t> like </a:t>
            </a:r>
            <a:r>
              <a:rPr lang="fr-FR" sz="1200" b="1" i="1" dirty="0">
                <a:solidFill>
                  <a:srgbClr val="800000"/>
                </a:solidFill>
              </a:rPr>
              <a:t>il/elle va </a:t>
            </a:r>
            <a:r>
              <a:rPr lang="fr-FR" sz="1200" b="1" dirty="0">
                <a:solidFill>
                  <a:srgbClr val="800000"/>
                </a:solidFill>
              </a:rPr>
              <a:t>and </a:t>
            </a:r>
            <a:r>
              <a:rPr lang="fr-FR" sz="1200" b="1" i="1" dirty="0">
                <a:solidFill>
                  <a:srgbClr val="800000"/>
                </a:solidFill>
              </a:rPr>
              <a:t>il/elle </a:t>
            </a:r>
            <a:r>
              <a:rPr lang="fr-FR" sz="1200" b="1" dirty="0">
                <a:solidFill>
                  <a:srgbClr val="800000"/>
                </a:solidFill>
              </a:rPr>
              <a:t>fait must </a:t>
            </a:r>
            <a:r>
              <a:rPr lang="fr-FR" sz="1200" b="1" dirty="0" err="1">
                <a:solidFill>
                  <a:srgbClr val="800000"/>
                </a:solidFill>
              </a:rPr>
              <a:t>be</a:t>
            </a:r>
            <a:r>
              <a:rPr lang="fr-FR" sz="1200" b="1" dirty="0">
                <a:solidFill>
                  <a:srgbClr val="800000"/>
                </a:solidFill>
              </a:rPr>
              <a:t> </a:t>
            </a:r>
            <a:r>
              <a:rPr lang="fr-FR" sz="1200" b="1" dirty="0" err="1">
                <a:solidFill>
                  <a:srgbClr val="800000"/>
                </a:solidFill>
              </a:rPr>
              <a:t>learned</a:t>
            </a:r>
            <a:r>
              <a:rPr lang="fr-FR" sz="1200" b="1" dirty="0">
                <a:solidFill>
                  <a:srgbClr val="800000"/>
                </a:solidFill>
              </a:rPr>
              <a:t> by </a:t>
            </a:r>
            <a:r>
              <a:rPr lang="fr-FR" sz="1200" b="1" dirty="0" err="1">
                <a:solidFill>
                  <a:srgbClr val="800000"/>
                </a:solidFill>
              </a:rPr>
              <a:t>heart</a:t>
            </a:r>
            <a:r>
              <a:rPr lang="fr-FR" sz="1200" b="1" dirty="0">
                <a:solidFill>
                  <a:srgbClr val="800000"/>
                </a:solidFill>
              </a:rPr>
              <a:t>!</a:t>
            </a:r>
            <a:endParaRPr lang="fr-FR" sz="1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1" name="Rounded Rectangle 13">
            <a:extLst>
              <a:ext uri="{FF2B5EF4-FFF2-40B4-BE49-F238E27FC236}">
                <a16:creationId xmlns:a16="http://schemas.microsoft.com/office/drawing/2014/main" id="{066A6ACC-5398-4658-BF1D-15445C922A8F}"/>
              </a:ext>
            </a:extLst>
          </p:cNvPr>
          <p:cNvSpPr/>
          <p:nvPr/>
        </p:nvSpPr>
        <p:spPr>
          <a:xfrm>
            <a:off x="3522122" y="3982075"/>
            <a:ext cx="2961310" cy="686983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800000"/>
                </a:solidFill>
              </a:rPr>
              <a:t>aller </a:t>
            </a:r>
            <a:r>
              <a:rPr lang="fr-FR" sz="1200" b="1" dirty="0">
                <a:solidFill>
                  <a:srgbClr val="800000"/>
                </a:solidFill>
                <a:sym typeface="Wingdings" panose="05000000000000000000" pitchFamily="2" charset="2"/>
              </a:rPr>
              <a:t> ils vont         avoir  ils ont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800000"/>
                </a:solidFill>
                <a:sym typeface="Wingdings" panose="05000000000000000000" pitchFamily="2" charset="2"/>
              </a:rPr>
              <a:t>faire  ils font          pouvoir  ils peuvent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800000"/>
                </a:solidFill>
                <a:sym typeface="Wingdings" panose="05000000000000000000" pitchFamily="2" charset="2"/>
              </a:rPr>
              <a:t>être  ils sont          devoir  ils doivent</a:t>
            </a:r>
            <a:endParaRPr lang="fr-FR" sz="1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FB40D69-C55D-4F8E-91FC-2E9E43335550}"/>
              </a:ext>
            </a:extLst>
          </p:cNvPr>
          <p:cNvSpPr txBox="1"/>
          <p:nvPr/>
        </p:nvSpPr>
        <p:spPr>
          <a:xfrm>
            <a:off x="3602320" y="4788511"/>
            <a:ext cx="2851783" cy="5392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is-IS" sz="1200" dirty="0"/>
              <a:t>The possessive adjective is </a:t>
            </a:r>
            <a:r>
              <a:rPr lang="en-GB" sz="1200" b="1" dirty="0" err="1"/>
              <a:t>leur</a:t>
            </a:r>
            <a:r>
              <a:rPr lang="en-GB" sz="1200" b="1" dirty="0"/>
              <a:t> or </a:t>
            </a:r>
            <a:r>
              <a:rPr lang="en-GB" sz="1200" b="1" dirty="0" err="1"/>
              <a:t>leurs</a:t>
            </a:r>
            <a:r>
              <a:rPr lang="en-GB" sz="1200" dirty="0"/>
              <a:t>, depending on whether the noun is singular or plural.</a:t>
            </a:r>
            <a:endParaRPr lang="is-IS" sz="1200" dirty="0"/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3D6ABAB8-0DFD-4A12-BA0E-43D45A638A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62883"/>
              </p:ext>
            </p:extLst>
          </p:nvPr>
        </p:nvGraphicFramePr>
        <p:xfrm>
          <a:off x="481590" y="8031977"/>
          <a:ext cx="2875080" cy="5591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0363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trouve ca… raisonnable / logique / juste / injuste / ridicule / frustrant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parce que … 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id="{98EB6BDC-9E9A-45A1-81AF-5E1EA553AF08}"/>
              </a:ext>
            </a:extLst>
          </p:cNvPr>
          <p:cNvSpPr txBox="1"/>
          <p:nvPr/>
        </p:nvSpPr>
        <p:spPr>
          <a:xfrm>
            <a:off x="3522122" y="6133936"/>
            <a:ext cx="3012177" cy="68698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1200" dirty="0"/>
              <a:t>Il faut …		it is necessary to/you 				must</a:t>
            </a:r>
          </a:p>
          <a:p>
            <a:pPr>
              <a:lnSpc>
                <a:spcPct val="80000"/>
              </a:lnSpc>
            </a:pPr>
            <a:r>
              <a:rPr lang="en-GB" sz="1200" dirty="0"/>
              <a:t>Il </a:t>
            </a:r>
            <a:r>
              <a:rPr lang="en-GB" sz="1200" dirty="0" err="1"/>
              <a:t>est</a:t>
            </a:r>
            <a:r>
              <a:rPr lang="en-GB" sz="1200" dirty="0"/>
              <a:t> </a:t>
            </a:r>
            <a:r>
              <a:rPr lang="en-GB" sz="1200" dirty="0" err="1"/>
              <a:t>interdit</a:t>
            </a:r>
            <a:r>
              <a:rPr lang="en-GB" sz="1200" dirty="0"/>
              <a:t> de…	it is forbidden to/ you 			must not</a:t>
            </a:r>
            <a:endParaRPr lang="is-IS" sz="12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2382279-560F-4F5A-B4AA-0475591C63EF}"/>
              </a:ext>
            </a:extLst>
          </p:cNvPr>
          <p:cNvSpPr txBox="1"/>
          <p:nvPr/>
        </p:nvSpPr>
        <p:spPr>
          <a:xfrm>
            <a:off x="3576885" y="7437737"/>
            <a:ext cx="2851783" cy="9824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en-GB" sz="1200" dirty="0"/>
          </a:p>
          <a:p>
            <a:pPr>
              <a:lnSpc>
                <a:spcPct val="80000"/>
              </a:lnSpc>
            </a:pPr>
            <a:r>
              <a:rPr lang="en-GB" sz="1200" dirty="0"/>
              <a:t>Il faut </a:t>
            </a:r>
            <a:r>
              <a:rPr lang="en-GB" sz="1200" b="1" dirty="0" err="1"/>
              <a:t>être</a:t>
            </a:r>
            <a:r>
              <a:rPr lang="en-GB" sz="1200" dirty="0"/>
              <a:t> </a:t>
            </a:r>
            <a:r>
              <a:rPr lang="fr-FR" sz="1200" b="0" noProof="0" dirty="0">
                <a:solidFill>
                  <a:schemeClr val="tx1"/>
                </a:solidFill>
              </a:rPr>
              <a:t>à l’heure = You must </a:t>
            </a:r>
            <a:r>
              <a:rPr lang="fr-FR" sz="1200" b="1" noProof="0" dirty="0" err="1">
                <a:solidFill>
                  <a:schemeClr val="tx1"/>
                </a:solidFill>
              </a:rPr>
              <a:t>be</a:t>
            </a:r>
            <a:r>
              <a:rPr lang="fr-FR" sz="1200" b="0" noProof="0" dirty="0">
                <a:solidFill>
                  <a:schemeClr val="tx1"/>
                </a:solidFill>
              </a:rPr>
              <a:t> on time</a:t>
            </a:r>
          </a:p>
          <a:p>
            <a:pPr>
              <a:lnSpc>
                <a:spcPct val="80000"/>
              </a:lnSpc>
            </a:pPr>
            <a:endParaRPr lang="fr-FR" sz="1200" b="0" noProof="0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dirty="0"/>
              <a:t>Il est interdit de </a:t>
            </a:r>
            <a:r>
              <a:rPr lang="fr-FR" sz="1200" b="1" dirty="0"/>
              <a:t>manquer</a:t>
            </a:r>
            <a:r>
              <a:rPr lang="fr-FR" sz="1200" dirty="0"/>
              <a:t> les cours = </a:t>
            </a:r>
            <a:r>
              <a:rPr lang="fr-FR" sz="1200" dirty="0" err="1"/>
              <a:t>you</a:t>
            </a:r>
            <a:r>
              <a:rPr lang="fr-FR" sz="1200" dirty="0"/>
              <a:t> must not </a:t>
            </a:r>
            <a:r>
              <a:rPr lang="fr-FR" sz="1200" b="1" dirty="0"/>
              <a:t>skip</a:t>
            </a:r>
            <a:r>
              <a:rPr lang="fr-FR" sz="1200" dirty="0"/>
              <a:t> </a:t>
            </a:r>
            <a:r>
              <a:rPr lang="fr-FR" sz="1200" dirty="0" err="1"/>
              <a:t>lessons</a:t>
            </a:r>
            <a:r>
              <a:rPr lang="fr-FR" sz="1200" dirty="0"/>
              <a:t>.</a:t>
            </a:r>
            <a:r>
              <a:rPr lang="en-GB" sz="1200" dirty="0"/>
              <a:t> </a:t>
            </a:r>
          </a:p>
          <a:p>
            <a:pPr>
              <a:lnSpc>
                <a:spcPct val="80000"/>
              </a:lnSpc>
            </a:pPr>
            <a:endParaRPr lang="is-IS" sz="1200" dirty="0"/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4396A418-D005-4152-BFC0-0C6F323B2D8E}"/>
              </a:ext>
            </a:extLst>
          </p:cNvPr>
          <p:cNvSpPr txBox="1"/>
          <p:nvPr/>
        </p:nvSpPr>
        <p:spPr>
          <a:xfrm>
            <a:off x="266312" y="99503"/>
            <a:ext cx="6482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6: </a:t>
            </a:r>
            <a:r>
              <a:rPr lang="fr-FR" sz="1600" b="1" dirty="0"/>
              <a:t>Collège &amp; Lycée </a:t>
            </a:r>
            <a:r>
              <a:rPr lang="fr-FR" sz="1600" i="1" dirty="0"/>
              <a:t>(</a:t>
            </a:r>
            <a:r>
              <a:rPr lang="fr-FR" sz="1600" i="1" dirty="0" err="1"/>
              <a:t>Secondary</a:t>
            </a:r>
            <a:r>
              <a:rPr lang="fr-FR" sz="1600" i="1" dirty="0"/>
              <a:t> &amp; 6th </a:t>
            </a:r>
            <a:r>
              <a:rPr lang="fr-FR" sz="1600" i="1" dirty="0" err="1"/>
              <a:t>Fom</a:t>
            </a:r>
            <a:r>
              <a:rPr lang="fr-FR" sz="1600" i="1" dirty="0"/>
              <a:t>)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3 </a:t>
            </a:r>
          </a:p>
        </p:txBody>
      </p:sp>
    </p:spTree>
    <p:extLst>
      <p:ext uri="{BB962C8B-B14F-4D97-AF65-F5344CB8AC3E}">
        <p14:creationId xmlns:p14="http://schemas.microsoft.com/office/powerpoint/2010/main" val="882988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614749"/>
              </p:ext>
            </p:extLst>
          </p:nvPr>
        </p:nvGraphicFramePr>
        <p:xfrm>
          <a:off x="374568" y="470906"/>
          <a:ext cx="6198144" cy="84786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Des conseils pour être en bonne santé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</a:t>
                      </a:r>
                      <a:r>
                        <a:rPr lang="fr-FR" sz="1400" b="1" dirty="0" err="1"/>
                        <a:t>Imperative</a:t>
                      </a:r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7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4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You use the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imperative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to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give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instructions.</a:t>
                      </a:r>
                      <a:endParaRPr kumimoji="0" lang="fr-F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Take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the </a:t>
                      </a:r>
                      <a:r>
                        <a:rPr kumimoji="0" lang="fr-FR" sz="1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tu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or </a:t>
                      </a:r>
                      <a:r>
                        <a:rPr kumimoji="0" lang="fr-FR" sz="1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vous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form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of the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verb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in the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present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tense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and drop the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pronoun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Drop the final ‘s’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from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–er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in the tu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form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For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reflexive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add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–toi or –vous: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Avoir and être are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irregular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6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Ce que je fais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</a:t>
                      </a:r>
                      <a:r>
                        <a:rPr lang="fr-FR" sz="1400" b="1" dirty="0" err="1"/>
                        <a:t>Adverbs</a:t>
                      </a:r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8521">
                <a:tc>
                  <a:txBody>
                    <a:bodyPr/>
                    <a:lstStyle/>
                    <a:p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9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0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You use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adverbs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to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say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fr-FR" sz="12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how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you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do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something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Most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adverbs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are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formed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fr-FR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from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adjectives and end in </a:t>
                      </a:r>
                      <a:r>
                        <a:rPr kumimoji="0" lang="fr-FR" sz="1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  <a:r>
                        <a:rPr kumimoji="0" lang="fr-FR" sz="1200" b="0" i="1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amment</a:t>
                      </a:r>
                      <a:r>
                        <a:rPr kumimoji="0" lang="fr-FR" sz="1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-</a:t>
                      </a:r>
                      <a:r>
                        <a:rPr kumimoji="0" lang="fr-FR" sz="1200" b="0" i="1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emment</a:t>
                      </a:r>
                      <a:r>
                        <a:rPr kumimoji="0" lang="fr-FR" sz="1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-</a:t>
                      </a:r>
                      <a:r>
                        <a:rPr kumimoji="0" lang="fr-FR" sz="1200" b="0" i="1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ement</a:t>
                      </a:r>
                      <a:r>
                        <a:rPr kumimoji="0" lang="fr-FR" sz="1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or –</a:t>
                      </a:r>
                      <a:r>
                        <a:rPr kumimoji="0" lang="fr-FR" sz="1200" b="0" i="1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ément</a:t>
                      </a:r>
                      <a:endParaRPr kumimoji="0" lang="fr-FR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492227" y="475438"/>
            <a:ext cx="20210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3. </a:t>
            </a:r>
            <a:r>
              <a:rPr lang="fr-FR" sz="1600" b="1" dirty="0" err="1"/>
              <a:t>HEALTHY</a:t>
            </a:r>
            <a:r>
              <a:rPr lang="fr-FR" sz="1600" b="1" dirty="0"/>
              <a:t> LIFESTYLE</a:t>
            </a:r>
          </a:p>
        </p:txBody>
      </p:sp>
      <p:sp>
        <p:nvSpPr>
          <p:cNvPr id="28" name="Rounded Rectangle 13">
            <a:extLst>
              <a:ext uri="{FF2B5EF4-FFF2-40B4-BE49-F238E27FC236}">
                <a16:creationId xmlns:a16="http://schemas.microsoft.com/office/drawing/2014/main" id="{61BB15DF-3E5F-4EB8-A75A-44B6A0EC0831}"/>
              </a:ext>
            </a:extLst>
          </p:cNvPr>
          <p:cNvSpPr/>
          <p:nvPr/>
        </p:nvSpPr>
        <p:spPr>
          <a:xfrm>
            <a:off x="3525199" y="1897597"/>
            <a:ext cx="2985987" cy="436788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</a:rPr>
              <a:t>Tu prends (</a:t>
            </a:r>
            <a:r>
              <a:rPr lang="fr-FR" sz="1200" b="1" dirty="0" err="1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2">
                    <a:lumMod val="75000"/>
                  </a:schemeClr>
                </a:solidFill>
              </a:rPr>
              <a:t>take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</a:rPr>
              <a:t>) 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 prends… (</a:t>
            </a:r>
            <a:r>
              <a:rPr lang="fr-FR" sz="1200" b="1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take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algn="ctr">
              <a:lnSpc>
                <a:spcPct val="90000"/>
              </a:lnSpc>
            </a:pP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Vous prenez (You </a:t>
            </a:r>
            <a:r>
              <a:rPr lang="fr-FR" sz="1200" b="1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take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)  prenez… (</a:t>
            </a:r>
            <a:r>
              <a:rPr lang="fr-FR" sz="1200" b="1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take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)</a:t>
            </a:r>
          </a:p>
        </p:txBody>
      </p:sp>
      <p:sp>
        <p:nvSpPr>
          <p:cNvPr id="29" name="Rounded Rectangle 13">
            <a:extLst>
              <a:ext uri="{FF2B5EF4-FFF2-40B4-BE49-F238E27FC236}">
                <a16:creationId xmlns:a16="http://schemas.microsoft.com/office/drawing/2014/main" id="{95B35B4C-C357-4709-A268-DBE707BE3EE5}"/>
              </a:ext>
            </a:extLst>
          </p:cNvPr>
          <p:cNvSpPr/>
          <p:nvPr/>
        </p:nvSpPr>
        <p:spPr>
          <a:xfrm>
            <a:off x="3531882" y="2643541"/>
            <a:ext cx="2965815" cy="436788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</a:rPr>
              <a:t>Tu vas (</a:t>
            </a:r>
            <a:r>
              <a:rPr lang="fr-FR" sz="1200" b="1" dirty="0" err="1">
                <a:solidFill>
                  <a:schemeClr val="accent2">
                    <a:lumMod val="75000"/>
                  </a:schemeClr>
                </a:solidFill>
              </a:rPr>
              <a:t>you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</a:rPr>
              <a:t> go) 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 va (go)</a:t>
            </a:r>
          </a:p>
          <a:p>
            <a:pPr algn="ctr">
              <a:lnSpc>
                <a:spcPct val="90000"/>
              </a:lnSpc>
            </a:pP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Tu tournes (</a:t>
            </a:r>
            <a:r>
              <a:rPr lang="fr-FR" sz="1200" b="1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you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fr-FR" sz="1200" b="1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turn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)  tourne (</a:t>
            </a:r>
            <a:r>
              <a:rPr lang="fr-FR" sz="1200" b="1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turn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)</a:t>
            </a:r>
          </a:p>
        </p:txBody>
      </p:sp>
      <p:sp>
        <p:nvSpPr>
          <p:cNvPr id="30" name="Rounded Rectangle 13">
            <a:extLst>
              <a:ext uri="{FF2B5EF4-FFF2-40B4-BE49-F238E27FC236}">
                <a16:creationId xmlns:a16="http://schemas.microsoft.com/office/drawing/2014/main" id="{5806C8BF-D6D3-4C2A-BB4D-DA292A28A89C}"/>
              </a:ext>
            </a:extLst>
          </p:cNvPr>
          <p:cNvSpPr/>
          <p:nvPr/>
        </p:nvSpPr>
        <p:spPr>
          <a:xfrm>
            <a:off x="3531882" y="3354617"/>
            <a:ext cx="2965815" cy="436788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Tu t’amuses  amuse-toi! (Have fun!)</a:t>
            </a:r>
          </a:p>
          <a:p>
            <a:pPr algn="ctr">
              <a:lnSpc>
                <a:spcPct val="90000"/>
              </a:lnSpc>
            </a:pP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Vous vous reposez  Reposez-vous (</a:t>
            </a:r>
            <a:r>
              <a:rPr lang="fr-FR" sz="1200" b="1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rest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!)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E3AE31-72E8-4FD7-ABA4-EF75638EA4DB}"/>
              </a:ext>
            </a:extLst>
          </p:cNvPr>
          <p:cNvSpPr txBox="1"/>
          <p:nvPr/>
        </p:nvSpPr>
        <p:spPr>
          <a:xfrm>
            <a:off x="3526971" y="4099631"/>
            <a:ext cx="2965815" cy="12766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1200" b="1" dirty="0" err="1"/>
              <a:t>Être</a:t>
            </a:r>
            <a:r>
              <a:rPr lang="en-GB" sz="1200" dirty="0"/>
              <a:t>	</a:t>
            </a:r>
            <a:r>
              <a:rPr lang="en-GB" sz="1200" i="1" dirty="0"/>
              <a:t>Tu</a:t>
            </a:r>
            <a:r>
              <a:rPr lang="en-GB" sz="1200" dirty="0"/>
              <a:t> form: </a:t>
            </a:r>
            <a:r>
              <a:rPr lang="en-GB" sz="1200" dirty="0" err="1"/>
              <a:t>sois</a:t>
            </a:r>
            <a:r>
              <a:rPr lang="en-GB" sz="1200" dirty="0"/>
              <a:t> </a:t>
            </a:r>
            <a:r>
              <a:rPr lang="en-GB" sz="1200" dirty="0">
                <a:sym typeface="Wingdings" panose="05000000000000000000" pitchFamily="2" charset="2"/>
              </a:rPr>
              <a:t> </a:t>
            </a:r>
            <a:r>
              <a:rPr lang="en-GB" sz="1200" dirty="0" err="1">
                <a:sym typeface="Wingdings" panose="05000000000000000000" pitchFamily="2" charset="2"/>
              </a:rPr>
              <a:t>sois</a:t>
            </a:r>
            <a:r>
              <a:rPr lang="en-GB" sz="1200" dirty="0">
                <a:sym typeface="Wingdings" panose="05000000000000000000" pitchFamily="2" charset="2"/>
              </a:rPr>
              <a:t> </a:t>
            </a:r>
            <a:r>
              <a:rPr lang="en-GB" sz="1200" dirty="0" err="1">
                <a:sym typeface="Wingdings" panose="05000000000000000000" pitchFamily="2" charset="2"/>
              </a:rPr>
              <a:t>en</a:t>
            </a:r>
            <a:r>
              <a:rPr lang="en-GB" sz="1200" dirty="0">
                <a:sym typeface="Wingdings" panose="05000000000000000000" pitchFamily="2" charset="2"/>
              </a:rPr>
              <a:t> bonne 	</a:t>
            </a:r>
            <a:r>
              <a:rPr lang="en-GB" sz="1200" dirty="0" err="1">
                <a:sym typeface="Wingdings" panose="05000000000000000000" pitchFamily="2" charset="2"/>
              </a:rPr>
              <a:t>forme</a:t>
            </a:r>
            <a:r>
              <a:rPr lang="en-GB" sz="1200" dirty="0">
                <a:sym typeface="Wingdings" panose="05000000000000000000" pitchFamily="2" charset="2"/>
              </a:rPr>
              <a:t> physique! (Be in good physical 	shape!)</a:t>
            </a:r>
          </a:p>
          <a:p>
            <a:pPr>
              <a:lnSpc>
                <a:spcPct val="80000"/>
              </a:lnSpc>
            </a:pPr>
            <a:r>
              <a:rPr lang="is-IS" sz="1200" i="1" dirty="0"/>
              <a:t>	Vous </a:t>
            </a:r>
            <a:r>
              <a:rPr lang="is-IS" sz="1200" dirty="0"/>
              <a:t>form: soyez </a:t>
            </a:r>
            <a:r>
              <a:rPr lang="is-IS" sz="1200" dirty="0">
                <a:sym typeface="Wingdings" panose="05000000000000000000" pitchFamily="2" charset="2"/>
              </a:rPr>
              <a:t> soyez en 	bonne forme physique!</a:t>
            </a:r>
          </a:p>
          <a:p>
            <a:pPr>
              <a:lnSpc>
                <a:spcPct val="80000"/>
              </a:lnSpc>
            </a:pPr>
            <a:r>
              <a:rPr lang="is-IS" sz="1200" b="1" dirty="0"/>
              <a:t>Avoir</a:t>
            </a:r>
            <a:r>
              <a:rPr lang="is-IS" sz="1200" dirty="0"/>
              <a:t>	</a:t>
            </a:r>
            <a:r>
              <a:rPr lang="is-IS" sz="1200" i="1" dirty="0"/>
              <a:t>Tu</a:t>
            </a:r>
            <a:r>
              <a:rPr lang="is-IS" sz="1200" dirty="0"/>
              <a:t> form: aie </a:t>
            </a:r>
            <a:r>
              <a:rPr lang="is-IS" sz="1200" dirty="0">
                <a:sym typeface="Wingdings" panose="05000000000000000000" pitchFamily="2" charset="2"/>
              </a:rPr>
              <a:t> N‘aie pas peur 	(Don‘t be afraid!)</a:t>
            </a:r>
          </a:p>
          <a:p>
            <a:pPr>
              <a:lnSpc>
                <a:spcPct val="80000"/>
              </a:lnSpc>
            </a:pPr>
            <a:r>
              <a:rPr lang="is-IS" sz="1200" dirty="0">
                <a:sym typeface="Wingdings" panose="05000000000000000000" pitchFamily="2" charset="2"/>
              </a:rPr>
              <a:t>	</a:t>
            </a:r>
            <a:r>
              <a:rPr lang="is-IS" sz="1200" i="1" dirty="0">
                <a:sym typeface="Wingdings" panose="05000000000000000000" pitchFamily="2" charset="2"/>
              </a:rPr>
              <a:t>Vous</a:t>
            </a:r>
            <a:r>
              <a:rPr lang="is-IS" sz="1200" dirty="0">
                <a:sym typeface="Wingdings" panose="05000000000000000000" pitchFamily="2" charset="2"/>
              </a:rPr>
              <a:t> form: ayez  n‘ayez pas peur!</a:t>
            </a:r>
            <a:endParaRPr lang="en-GB" sz="1200" dirty="0"/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B59CD248-3428-4679-8406-49B85E2610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908960"/>
              </p:ext>
            </p:extLst>
          </p:nvPr>
        </p:nvGraphicFramePr>
        <p:xfrm>
          <a:off x="425777" y="1510342"/>
          <a:ext cx="2994936" cy="3295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52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49709">
                  <a:extLst>
                    <a:ext uri="{9D8B030D-6E8A-4147-A177-3AD203B41FA5}">
                      <a16:colId xmlns:a16="http://schemas.microsoft.com/office/drawing/2014/main" val="968466261"/>
                    </a:ext>
                  </a:extLst>
                </a:gridCol>
              </a:tblGrid>
              <a:tr h="3295601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400" b="0" dirty="0">
                          <a:solidFill>
                            <a:schemeClr val="tx1"/>
                          </a:solidFill>
                        </a:rPr>
                        <a:t>Il faut</a:t>
                      </a:r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se concentrer en classe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concentrate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in class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se coucher tôt 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go to 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bed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early</a:t>
                      </a:r>
                      <a:endParaRPr lang="fr-FR" sz="1200" b="0" i="1" dirty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se détendre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relax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dormir huit heures par nuit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sleep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eight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hours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a night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éteindre les écrans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turn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off screens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être en bonne forme physique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be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in good 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form</a:t>
                      </a:r>
                      <a:endParaRPr lang="fr-FR" sz="1200" b="0" i="1" dirty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se faire de nouveaux amis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make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new 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friends</a:t>
                      </a:r>
                      <a:endParaRPr lang="fr-FR" sz="1200" b="0" i="1" dirty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faire de la méditation ou du yoga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meditate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or do yoga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faire une activité sportive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do a new 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sporty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activity</a:t>
                      </a:r>
                      <a:endParaRPr lang="fr-FR" sz="1200" b="0" i="1" dirty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manger équilibré</a:t>
                      </a:r>
                    </a:p>
                    <a:p>
                      <a:pPr algn="ctr">
                        <a:lnSpc>
                          <a:spcPct val="80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eat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a 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balanced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dirty="0" err="1">
                          <a:solidFill>
                            <a:schemeClr val="tx1"/>
                          </a:solidFill>
                        </a:rPr>
                        <a:t>diet</a:t>
                      </a:r>
                      <a:endParaRPr lang="fr-FR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69CAEE07-9EDD-4733-A8E9-83D2030EB4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0321544"/>
              </p:ext>
            </p:extLst>
          </p:nvPr>
        </p:nvGraphicFramePr>
        <p:xfrm>
          <a:off x="597758" y="4963774"/>
          <a:ext cx="1333775" cy="363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3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le sommeil</a:t>
                      </a:r>
                    </a:p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les matières grasses</a:t>
                      </a:r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9EEF2822-DD24-43D7-A8BC-5E5D9CC3E5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849560"/>
              </p:ext>
            </p:extLst>
          </p:nvPr>
        </p:nvGraphicFramePr>
        <p:xfrm>
          <a:off x="2003738" y="4966878"/>
          <a:ext cx="1333775" cy="363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3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le corps</a:t>
                      </a:r>
                    </a:p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l’esprit</a:t>
                      </a:r>
                    </a:p>
                  </a:txBody>
                  <a:tcPr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0131E6B5-F454-4139-98BE-0D397DCE14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909640"/>
              </p:ext>
            </p:extLst>
          </p:nvPr>
        </p:nvGraphicFramePr>
        <p:xfrm>
          <a:off x="493993" y="5984717"/>
          <a:ext cx="2875080" cy="2793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20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3002">
                  <a:extLst>
                    <a:ext uri="{9D8B030D-6E8A-4147-A177-3AD203B41FA5}">
                      <a16:colId xmlns:a16="http://schemas.microsoft.com/office/drawing/2014/main" val="1489317012"/>
                    </a:ext>
                  </a:extLst>
                </a:gridCol>
              </a:tblGrid>
              <a:tr h="236391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mange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sainement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rarement des bonbons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625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suis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végétarien(e)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3225648"/>
                  </a:ext>
                </a:extLst>
              </a:tr>
              <a:tr h="170676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fais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attention à ce que je bois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du sport régulièrement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4904861"/>
                  </a:ext>
                </a:extLst>
              </a:tr>
              <a:tr h="140625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j’essaie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de manger cinq portions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1286498"/>
                  </a:ext>
                </a:extLst>
              </a:tr>
              <a:tr h="140625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bois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uniquement de l’eau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9236327"/>
                  </a:ext>
                </a:extLst>
              </a:tr>
              <a:tr h="140625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dors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suffisamment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4688172"/>
                  </a:ext>
                </a:extLst>
              </a:tr>
              <a:tr h="140625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me couche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de bonne heure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90688"/>
                  </a:ext>
                </a:extLst>
              </a:tr>
              <a:tr h="140625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médite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tous les jours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962616"/>
                  </a:ext>
                </a:extLst>
              </a:tr>
              <a:tr h="140625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m’amuse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avec mes copains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5422577"/>
                  </a:ext>
                </a:extLst>
              </a:tr>
              <a:tr h="140625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ne bois pas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de boissons gazeuses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1051014"/>
                  </a:ext>
                </a:extLst>
              </a:tr>
            </a:tbl>
          </a:graphicData>
        </a:graphic>
      </p:graphicFrame>
      <p:sp>
        <p:nvSpPr>
          <p:cNvPr id="37" name="Rounded Rectangle 13">
            <a:extLst>
              <a:ext uri="{FF2B5EF4-FFF2-40B4-BE49-F238E27FC236}">
                <a16:creationId xmlns:a16="http://schemas.microsoft.com/office/drawing/2014/main" id="{AF202B6A-11FE-4608-838E-C651EFD80A38}"/>
              </a:ext>
            </a:extLst>
          </p:cNvPr>
          <p:cNvSpPr/>
          <p:nvPr/>
        </p:nvSpPr>
        <p:spPr>
          <a:xfrm>
            <a:off x="3526971" y="6666658"/>
            <a:ext cx="2956461" cy="805295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Lent (slow)  lent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ement</a:t>
            </a:r>
            <a:r>
              <a:rPr lang="fr-FR" sz="1200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 (</a:t>
            </a:r>
            <a:r>
              <a:rPr lang="fr-FR" sz="1200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slowly</a:t>
            </a:r>
            <a:r>
              <a:rPr lang="fr-FR" sz="1200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algn="ctr">
              <a:lnSpc>
                <a:spcPct val="90000"/>
              </a:lnSpc>
            </a:pPr>
            <a:r>
              <a:rPr lang="fr-FR" sz="1200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Suffisant (</a:t>
            </a:r>
            <a:r>
              <a:rPr lang="fr-FR" sz="1200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sufficient</a:t>
            </a:r>
            <a:r>
              <a:rPr lang="fr-FR" sz="1200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)  suffis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amment</a:t>
            </a:r>
            <a:r>
              <a:rPr lang="fr-FR" sz="1200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 (</a:t>
            </a:r>
            <a:r>
              <a:rPr lang="fr-FR" sz="1200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enough</a:t>
            </a:r>
            <a:r>
              <a:rPr lang="fr-FR" sz="1200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)</a:t>
            </a:r>
          </a:p>
          <a:p>
            <a:pPr algn="ctr">
              <a:lnSpc>
                <a:spcPct val="90000"/>
              </a:lnSpc>
            </a:pPr>
            <a:r>
              <a:rPr lang="fr-FR" sz="1200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Profond (</a:t>
            </a:r>
            <a:r>
              <a:rPr lang="fr-FR" sz="1200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deep</a:t>
            </a:r>
            <a:r>
              <a:rPr lang="fr-FR" sz="1200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)  profond</a:t>
            </a:r>
            <a:r>
              <a:rPr lang="fr-FR" sz="1200" b="1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ément </a:t>
            </a:r>
            <a:r>
              <a:rPr lang="fr-FR" sz="1200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(</a:t>
            </a:r>
            <a:r>
              <a:rPr lang="fr-FR" sz="1200" dirty="0" err="1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deeply</a:t>
            </a:r>
            <a:r>
              <a:rPr lang="fr-FR" sz="1200" dirty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)</a:t>
            </a:r>
            <a:endParaRPr lang="fr-FR" sz="1200" b="1" dirty="0">
              <a:solidFill>
                <a:schemeClr val="accent2">
                  <a:lumMod val="75000"/>
                </a:schemeClr>
              </a:solidFill>
              <a:sym typeface="Wingdings" panose="05000000000000000000" pitchFamily="2" charset="2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9839B37-8BA8-4262-BABF-4B2EDEE7CF13}"/>
              </a:ext>
            </a:extLst>
          </p:cNvPr>
          <p:cNvSpPr txBox="1"/>
          <p:nvPr/>
        </p:nvSpPr>
        <p:spPr>
          <a:xfrm>
            <a:off x="3593788" y="7710878"/>
            <a:ext cx="1324109" cy="9085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Irregular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adverbs</a:t>
            </a:r>
            <a:r>
              <a:rPr lang="fr-FR" sz="1200" noProof="0" dirty="0">
                <a:solidFill>
                  <a:prstClr val="black"/>
                </a:solidFill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include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algn="ctr">
              <a:lnSpc>
                <a:spcPct val="80000"/>
              </a:lnSpc>
            </a:pPr>
            <a:r>
              <a:rPr lang="en-GB" sz="1200" dirty="0"/>
              <a:t>bien = well</a:t>
            </a:r>
          </a:p>
          <a:p>
            <a:pPr algn="ctr">
              <a:lnSpc>
                <a:spcPct val="80000"/>
              </a:lnSpc>
            </a:pPr>
            <a:r>
              <a:rPr lang="en-GB" sz="1200" dirty="0"/>
              <a:t>mal = badly </a:t>
            </a:r>
          </a:p>
          <a:p>
            <a:pPr algn="ctr">
              <a:lnSpc>
                <a:spcPct val="80000"/>
              </a:lnSpc>
            </a:pPr>
            <a:r>
              <a:rPr lang="en-GB" sz="1200" dirty="0" err="1"/>
              <a:t>mieux</a:t>
            </a:r>
            <a:r>
              <a:rPr lang="en-GB" sz="1200" dirty="0"/>
              <a:t> = better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B157F35-9B09-42CE-B2CE-2E9E87306A27}"/>
              </a:ext>
            </a:extLst>
          </p:cNvPr>
          <p:cNvSpPr txBox="1"/>
          <p:nvPr/>
        </p:nvSpPr>
        <p:spPr>
          <a:xfrm>
            <a:off x="5142612" y="7571796"/>
            <a:ext cx="1324109" cy="127791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GB" sz="1200" dirty="0"/>
              <a:t>More regular examples:</a:t>
            </a:r>
          </a:p>
          <a:p>
            <a:pPr algn="ctr">
              <a:lnSpc>
                <a:spcPct val="80000"/>
              </a:lnSpc>
            </a:pPr>
            <a:r>
              <a:rPr lang="fr-FR" sz="1200" dirty="0"/>
              <a:t>calmement</a:t>
            </a:r>
          </a:p>
          <a:p>
            <a:pPr algn="ctr">
              <a:lnSpc>
                <a:spcPct val="80000"/>
              </a:lnSpc>
            </a:pPr>
            <a:r>
              <a:rPr lang="fr-FR" sz="1200" dirty="0"/>
              <a:t>également</a:t>
            </a:r>
          </a:p>
          <a:p>
            <a:pPr algn="ctr">
              <a:lnSpc>
                <a:spcPct val="80000"/>
              </a:lnSpc>
            </a:pPr>
            <a:r>
              <a:rPr lang="fr-FR" sz="1200" dirty="0"/>
              <a:t>énormément</a:t>
            </a:r>
          </a:p>
          <a:p>
            <a:pPr algn="ctr">
              <a:lnSpc>
                <a:spcPct val="80000"/>
              </a:lnSpc>
            </a:pPr>
            <a:r>
              <a:rPr lang="fr-FR" sz="1200" dirty="0"/>
              <a:t>facilement</a:t>
            </a:r>
          </a:p>
          <a:p>
            <a:pPr algn="ctr">
              <a:lnSpc>
                <a:spcPct val="80000"/>
              </a:lnSpc>
            </a:pPr>
            <a:r>
              <a:rPr lang="fr-FR" sz="1200" dirty="0"/>
              <a:t>heureusement</a:t>
            </a:r>
          </a:p>
          <a:p>
            <a:pPr algn="ctr">
              <a:lnSpc>
                <a:spcPct val="80000"/>
              </a:lnSpc>
            </a:pPr>
            <a:r>
              <a:rPr lang="fr-FR" sz="1200" dirty="0"/>
              <a:t>sainement</a:t>
            </a:r>
          </a:p>
        </p:txBody>
      </p:sp>
      <p:sp>
        <p:nvSpPr>
          <p:cNvPr id="17" name="TextBox 9">
            <a:extLst>
              <a:ext uri="{FF2B5EF4-FFF2-40B4-BE49-F238E27FC236}">
                <a16:creationId xmlns:a16="http://schemas.microsoft.com/office/drawing/2014/main" id="{FD4E60D7-5B67-4502-9D0A-A68685001AB3}"/>
              </a:ext>
            </a:extLst>
          </p:cNvPr>
          <p:cNvSpPr txBox="1"/>
          <p:nvPr/>
        </p:nvSpPr>
        <p:spPr>
          <a:xfrm>
            <a:off x="266312" y="99503"/>
            <a:ext cx="6482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6: </a:t>
            </a:r>
            <a:r>
              <a:rPr lang="fr-FR" sz="1600" b="1" dirty="0"/>
              <a:t>Collège &amp; Lycée </a:t>
            </a:r>
            <a:r>
              <a:rPr lang="fr-FR" sz="1600" i="1" dirty="0"/>
              <a:t>(</a:t>
            </a:r>
            <a:r>
              <a:rPr lang="fr-FR" sz="1600" i="1" dirty="0" err="1"/>
              <a:t>Secondary</a:t>
            </a:r>
            <a:r>
              <a:rPr lang="fr-FR" sz="1600" i="1" dirty="0"/>
              <a:t> &amp; 6th </a:t>
            </a:r>
            <a:r>
              <a:rPr lang="fr-FR" sz="1600" i="1" dirty="0" err="1"/>
              <a:t>Fom</a:t>
            </a:r>
            <a:r>
              <a:rPr lang="fr-FR" sz="1600" i="1" dirty="0"/>
              <a:t>)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3 </a:t>
            </a:r>
          </a:p>
        </p:txBody>
      </p:sp>
    </p:spTree>
    <p:extLst>
      <p:ext uri="{BB962C8B-B14F-4D97-AF65-F5344CB8AC3E}">
        <p14:creationId xmlns:p14="http://schemas.microsoft.com/office/powerpoint/2010/main" val="3693341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615270"/>
              </p:ext>
            </p:extLst>
          </p:nvPr>
        </p:nvGraphicFramePr>
        <p:xfrm>
          <a:off x="374568" y="500788"/>
          <a:ext cx="6198144" cy="839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Les vices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 Simple future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b="1" dirty="0"/>
                        <a:t>Les vices:</a:t>
                      </a:r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r>
                        <a:rPr lang="fr-FR" sz="1200" b="1" dirty="0"/>
                        <a:t>Les opinions:</a:t>
                      </a:r>
                    </a:p>
                    <a:p>
                      <a:endParaRPr lang="fr-FR" sz="2000" dirty="0"/>
                    </a:p>
                    <a:p>
                      <a:endParaRPr lang="fr-FR" sz="18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fr-FR" sz="11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En échange</a:t>
                      </a:r>
                    </a:p>
                  </a:txBody>
                  <a:tcPr anchor="ctr"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noProof="0" dirty="0"/>
                        <a:t>Grammar: Giving opinions and descriptions in different tenses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1085">
                <a:tc>
                  <a:txBody>
                    <a:bodyPr/>
                    <a:lstStyle/>
                    <a:p>
                      <a:r>
                        <a:rPr lang="fr-FR" sz="1200" b="1" dirty="0"/>
                        <a:t>Pourquoi faire un échange scolaire? </a:t>
                      </a:r>
                    </a:p>
                    <a:p>
                      <a:r>
                        <a:rPr lang="en-GB" sz="1200" b="0" i="1" noProof="0" dirty="0"/>
                        <a:t>Why go on a school exchange?</a:t>
                      </a:r>
                    </a:p>
                    <a:p>
                      <a:endParaRPr lang="en-GB" sz="1050" b="0" i="1" noProof="0" dirty="0"/>
                    </a:p>
                    <a:p>
                      <a:endParaRPr lang="en-GB" sz="1050" b="0" i="1" noProof="0" dirty="0"/>
                    </a:p>
                    <a:p>
                      <a:endParaRPr lang="en-GB" sz="1050" b="0" i="1" noProof="0" dirty="0"/>
                    </a:p>
                    <a:p>
                      <a:endParaRPr lang="en-GB" sz="1050" b="0" i="1" noProof="0" dirty="0"/>
                    </a:p>
                    <a:p>
                      <a:endParaRPr lang="en-GB" sz="1050" b="0" i="1" noProof="0" dirty="0"/>
                    </a:p>
                    <a:p>
                      <a:endParaRPr lang="en-GB" sz="1050" b="0" i="1" noProof="0" dirty="0"/>
                    </a:p>
                    <a:p>
                      <a:endParaRPr lang="en-GB" sz="1050" b="0" i="1" noProof="0" dirty="0"/>
                    </a:p>
                    <a:p>
                      <a:endParaRPr lang="en-GB" sz="1050" b="0" i="1" noProof="0" dirty="0"/>
                    </a:p>
                    <a:p>
                      <a:endParaRPr lang="en-GB" sz="1050" b="0" i="1" noProof="0" dirty="0"/>
                    </a:p>
                    <a:p>
                      <a:endParaRPr lang="en-GB" sz="1050" b="0" i="1" noProof="0" dirty="0"/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200"/>
                        </a:spcAft>
                      </a:pPr>
                      <a:endParaRPr lang="en-GB" sz="1200" b="0" i="0" noProof="0" dirty="0"/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200"/>
                        </a:spcAft>
                      </a:pPr>
                      <a:r>
                        <a:rPr lang="en-GB" sz="1200" b="0" i="0" noProof="0" dirty="0"/>
                        <a:t>Remember that the pronoun ‘</a:t>
                      </a:r>
                      <a:r>
                        <a:rPr lang="en-GB" sz="1200" b="0" i="1" noProof="0" dirty="0"/>
                        <a:t>on</a:t>
                      </a:r>
                      <a:r>
                        <a:rPr lang="en-GB" sz="1200" b="0" i="0" noProof="0" dirty="0"/>
                        <a:t>’ is used in colloquial French to mean ‘</a:t>
                      </a:r>
                      <a:r>
                        <a:rPr lang="en-GB" sz="1200" b="0" i="1" noProof="0" dirty="0"/>
                        <a:t>we</a:t>
                      </a:r>
                      <a:r>
                        <a:rPr lang="en-GB" sz="1200" b="0" i="0" noProof="0" dirty="0"/>
                        <a:t>’. E.g. </a:t>
                      </a:r>
                      <a:r>
                        <a:rPr lang="en-GB" sz="1200" b="0" i="1" noProof="0" dirty="0"/>
                        <a:t>on y </a:t>
                      </a:r>
                      <a:r>
                        <a:rPr lang="en-GB" sz="1200" b="0" i="1" noProof="0" dirty="0" err="1"/>
                        <a:t>va</a:t>
                      </a:r>
                      <a:r>
                        <a:rPr lang="en-GB" sz="1200" b="0" i="1" noProof="0" dirty="0"/>
                        <a:t>! </a:t>
                      </a:r>
                      <a:r>
                        <a:rPr lang="en-GB" sz="1200" b="0" i="0" noProof="0" dirty="0"/>
                        <a:t>(let’s go). However, it is also used with impersonal structures (i.e. you do not know who ‘</a:t>
                      </a:r>
                      <a:r>
                        <a:rPr lang="en-GB" sz="1200" b="0" i="1" noProof="0" dirty="0"/>
                        <a:t>on</a:t>
                      </a:r>
                      <a:r>
                        <a:rPr lang="en-GB" sz="1200" b="0" i="0" noProof="0" dirty="0"/>
                        <a:t>’ is in the sentence). In this case, you may use ‘you can’ to translate it into English. For e.g. 1: </a:t>
                      </a:r>
                      <a:r>
                        <a:rPr lang="en-GB" sz="1200" b="0" i="1" noProof="0" dirty="0"/>
                        <a:t>You can make new friends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endParaRPr lang="fr-FR" sz="1200" b="1" i="0" dirty="0"/>
                    </a:p>
                    <a:p>
                      <a:r>
                        <a:rPr lang="fr-FR" sz="1200" b="0" i="0" dirty="0"/>
                        <a:t>e.g.  Je suis allé(e) au cinéma, c’était super!</a:t>
                      </a:r>
                    </a:p>
                    <a:p>
                      <a:r>
                        <a:rPr lang="fr-FR" sz="1200" b="0" i="0" dirty="0"/>
                        <a:t>         Je mange un poulet-frites, c’est bon!</a:t>
                      </a:r>
                    </a:p>
                    <a:p>
                      <a:r>
                        <a:rPr lang="fr-FR" sz="1200" b="0" i="0" dirty="0"/>
                        <a:t>Cet été je ne vais pas en vacances, ça sera nul. 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46164" y="490614"/>
            <a:ext cx="32085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4. </a:t>
            </a:r>
            <a:r>
              <a:rPr lang="en-GB" sz="1600" b="1" dirty="0"/>
              <a:t>VICES AND A SCHOOL EXCHANGE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029935"/>
              </p:ext>
            </p:extLst>
          </p:nvPr>
        </p:nvGraphicFramePr>
        <p:xfrm>
          <a:off x="471437" y="1535264"/>
          <a:ext cx="2875079" cy="12655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boire de l’alcool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GB" sz="1200" b="0" i="1" noProof="0" dirty="0">
                          <a:solidFill>
                            <a:schemeClr val="tx1"/>
                          </a:solidFill>
                        </a:rPr>
                        <a:t>to drink alcohol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se droguer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fumer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avoir mal 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à la tête 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s’isoler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souffrir de changement d’humeur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ivre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je suis accro à</a:t>
                      </a: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D537F0DD-9FFF-43A4-A5D0-87B0F2B766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407349"/>
              </p:ext>
            </p:extLst>
          </p:nvPr>
        </p:nvGraphicFramePr>
        <p:xfrm>
          <a:off x="471437" y="3203601"/>
          <a:ext cx="2875079" cy="12655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C’est une perte d’argent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Ca coute très cher 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C’est mauvais pour la santé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On risque d’avoir un cancer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C’est dangereux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C’est nocif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On devient facilement accro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On peut vite devenir 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Rounded Rectangle 7">
            <a:extLst>
              <a:ext uri="{FF2B5EF4-FFF2-40B4-BE49-F238E27FC236}">
                <a16:creationId xmlns:a16="http://schemas.microsoft.com/office/drawing/2014/main" id="{6195AD0E-8AAE-7D47-B823-0036113E2C8C}"/>
              </a:ext>
            </a:extLst>
          </p:cNvPr>
          <p:cNvSpPr/>
          <p:nvPr/>
        </p:nvSpPr>
        <p:spPr>
          <a:xfrm>
            <a:off x="3533647" y="1530057"/>
            <a:ext cx="1535782" cy="1152507"/>
          </a:xfrm>
          <a:prstGeom prst="roundRect">
            <a:avLst/>
          </a:prstGeom>
          <a:solidFill>
            <a:schemeClr val="bg1"/>
          </a:soli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fr-FR" sz="1200" b="1" u="sng" dirty="0">
                <a:solidFill>
                  <a:srgbClr val="800000"/>
                </a:solidFill>
              </a:rPr>
              <a:t>Manger – to </a:t>
            </a:r>
            <a:r>
              <a:rPr lang="fr-FR" sz="1200" b="1" u="sng" dirty="0" err="1">
                <a:solidFill>
                  <a:srgbClr val="800000"/>
                </a:solidFill>
              </a:rPr>
              <a:t>eat</a:t>
            </a:r>
            <a:endParaRPr lang="fr-FR" sz="1200" b="1" u="sng" dirty="0">
              <a:solidFill>
                <a:srgbClr val="800000"/>
              </a:solidFill>
            </a:endParaRPr>
          </a:p>
          <a:p>
            <a:pPr algn="ctr">
              <a:lnSpc>
                <a:spcPct val="80000"/>
              </a:lnSpc>
            </a:pPr>
            <a:endParaRPr lang="fr-FR" sz="1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je 	  </a:t>
            </a:r>
            <a:r>
              <a:rPr lang="fr-FR" sz="1200" b="1" dirty="0">
                <a:solidFill>
                  <a:schemeClr val="tx1"/>
                </a:solidFill>
              </a:rPr>
              <a:t>manger</a:t>
            </a:r>
            <a:r>
              <a:rPr lang="fr-FR" sz="1200" b="1" dirty="0">
                <a:solidFill>
                  <a:srgbClr val="FF0000"/>
                </a:solidFill>
              </a:rPr>
              <a:t>ai</a:t>
            </a:r>
            <a:r>
              <a:rPr lang="fr-FR" sz="1200" b="1" i="1" dirty="0">
                <a:solidFill>
                  <a:srgbClr val="FF0000"/>
                </a:solidFill>
              </a:rPr>
              <a:t>   </a:t>
            </a:r>
            <a:endParaRPr lang="fr-FR" sz="1200" b="1" i="1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	  manger</a:t>
            </a:r>
            <a:r>
              <a:rPr lang="fr-FR" sz="1200" b="1" dirty="0">
                <a:solidFill>
                  <a:srgbClr val="FF0000"/>
                </a:solidFill>
              </a:rPr>
              <a:t>as  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	  manger</a:t>
            </a:r>
            <a:r>
              <a:rPr lang="fr-FR" sz="1200" b="1" dirty="0">
                <a:solidFill>
                  <a:srgbClr val="FF0000"/>
                </a:solidFill>
              </a:rPr>
              <a:t>a   </a:t>
            </a:r>
            <a:r>
              <a:rPr lang="fr-FR" sz="1200" b="1" dirty="0">
                <a:solidFill>
                  <a:schemeClr val="tx1"/>
                </a:solidFill>
              </a:rPr>
              <a:t> 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	  </a:t>
            </a:r>
            <a:r>
              <a:rPr lang="fr-FR" sz="1200" b="1" dirty="0">
                <a:solidFill>
                  <a:schemeClr val="tx1"/>
                </a:solidFill>
              </a:rPr>
              <a:t>manger</a:t>
            </a:r>
            <a:r>
              <a:rPr lang="fr-FR" sz="1200" b="1" dirty="0">
                <a:solidFill>
                  <a:srgbClr val="FF0000"/>
                </a:solidFill>
              </a:rPr>
              <a:t>ons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	  manger</a:t>
            </a:r>
            <a:r>
              <a:rPr lang="fr-FR" sz="1200" b="1" dirty="0">
                <a:solidFill>
                  <a:srgbClr val="FF0000"/>
                </a:solidFill>
              </a:rPr>
              <a:t>ez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manger</a:t>
            </a:r>
            <a:r>
              <a:rPr lang="fr-FR" sz="1200" b="1" dirty="0">
                <a:solidFill>
                  <a:srgbClr val="FF0000"/>
                </a:solidFill>
              </a:rPr>
              <a:t>ont </a:t>
            </a:r>
            <a:endParaRPr lang="fr-FR" sz="1200" b="1" i="1" dirty="0">
              <a:solidFill>
                <a:srgbClr val="800000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B1CA1A6-1090-274C-8895-AF1E4DBBE5F7}"/>
              </a:ext>
            </a:extLst>
          </p:cNvPr>
          <p:cNvSpPr txBox="1"/>
          <p:nvPr/>
        </p:nvSpPr>
        <p:spPr>
          <a:xfrm>
            <a:off x="5128079" y="1267769"/>
            <a:ext cx="1355353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1200" dirty="0"/>
              <a:t>You use the future tense to say ‘</a:t>
            </a:r>
            <a:r>
              <a:rPr lang="en-GB" sz="1200" b="1" dirty="0"/>
              <a:t>will</a:t>
            </a:r>
            <a:r>
              <a:rPr lang="en-GB" sz="1200" dirty="0"/>
              <a:t>’ or ‘</a:t>
            </a:r>
            <a:r>
              <a:rPr lang="en-GB" sz="1200" b="1" dirty="0"/>
              <a:t>shall’ do something</a:t>
            </a:r>
            <a:r>
              <a:rPr lang="en-GB" sz="1200" dirty="0"/>
              <a:t>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E7FA27C-9F26-694D-B56F-3AFE976D0F5A}"/>
              </a:ext>
            </a:extLst>
          </p:cNvPr>
          <p:cNvSpPr txBox="1"/>
          <p:nvPr/>
        </p:nvSpPr>
        <p:spPr>
          <a:xfrm>
            <a:off x="5128079" y="2148232"/>
            <a:ext cx="1355353" cy="178510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To form this tense, use </a:t>
            </a:r>
            <a:r>
              <a:rPr lang="en-GB" sz="1100" b="1" dirty="0"/>
              <a:t>the future stem </a:t>
            </a:r>
            <a:r>
              <a:rPr lang="en-GB" sz="1100" dirty="0"/>
              <a:t>plus </a:t>
            </a:r>
            <a:r>
              <a:rPr lang="en-GB" sz="1100" b="1" dirty="0"/>
              <a:t>the appropriate ending</a:t>
            </a:r>
            <a:r>
              <a:rPr lang="en-GB" sz="1100" dirty="0"/>
              <a:t> (same as </a:t>
            </a:r>
            <a:r>
              <a:rPr lang="en-GB" sz="1100" i="1" dirty="0" err="1"/>
              <a:t>avoir</a:t>
            </a:r>
            <a:r>
              <a:rPr lang="en-GB" sz="1100" dirty="0"/>
              <a:t> in the present!)</a:t>
            </a:r>
            <a:r>
              <a:rPr lang="en-GB" sz="1100" b="1" dirty="0"/>
              <a:t>.</a:t>
            </a:r>
            <a:r>
              <a:rPr lang="en-GB" sz="1100" dirty="0"/>
              <a:t>  For </a:t>
            </a:r>
            <a:r>
              <a:rPr lang="en-GB" sz="1100" b="1" dirty="0"/>
              <a:t>-er </a:t>
            </a:r>
            <a:r>
              <a:rPr lang="en-GB" sz="1100" dirty="0"/>
              <a:t>and </a:t>
            </a:r>
            <a:r>
              <a:rPr lang="en-GB" sz="1100" b="1" dirty="0"/>
              <a:t>–</a:t>
            </a:r>
            <a:r>
              <a:rPr lang="en-GB" sz="1100" b="1" dirty="0" err="1"/>
              <a:t>ir</a:t>
            </a:r>
            <a:r>
              <a:rPr lang="en-GB" sz="1100" b="1" dirty="0"/>
              <a:t> </a:t>
            </a:r>
            <a:r>
              <a:rPr lang="en-GB" sz="1100" dirty="0"/>
              <a:t>verbs, </a:t>
            </a:r>
            <a:r>
              <a:rPr lang="en-GB" sz="1100" b="1" dirty="0"/>
              <a:t>the future stem is the infinitive. For –re verbs, drop the 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A57874D-E8FF-8348-A615-6D2F7C37D2F0}"/>
              </a:ext>
            </a:extLst>
          </p:cNvPr>
          <p:cNvSpPr txBox="1"/>
          <p:nvPr/>
        </p:nvSpPr>
        <p:spPr>
          <a:xfrm>
            <a:off x="3525441" y="2917673"/>
            <a:ext cx="1543988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/>
              <a:t>Some key verbs have </a:t>
            </a:r>
            <a:r>
              <a:rPr lang="en-GB" sz="1200" b="1" dirty="0"/>
              <a:t>irregular future stems </a:t>
            </a:r>
            <a:r>
              <a:rPr lang="en-GB" sz="1200" dirty="0"/>
              <a:t>but </a:t>
            </a:r>
            <a:r>
              <a:rPr lang="en-GB" sz="1200" b="1" dirty="0"/>
              <a:t>use the same endings as above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8A6046-5061-A442-B57F-B74C38F39C47}"/>
              </a:ext>
            </a:extLst>
          </p:cNvPr>
          <p:cNvSpPr txBox="1"/>
          <p:nvPr/>
        </p:nvSpPr>
        <p:spPr>
          <a:xfrm>
            <a:off x="3522993" y="3994919"/>
            <a:ext cx="2960439" cy="57708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b="1" dirty="0"/>
              <a:t>Aller</a:t>
            </a:r>
            <a:r>
              <a:rPr lang="en-GB" sz="1050" dirty="0"/>
              <a:t> - </a:t>
            </a:r>
            <a:r>
              <a:rPr lang="en-GB" sz="1050" dirty="0" err="1"/>
              <a:t>j’irai</a:t>
            </a:r>
            <a:r>
              <a:rPr lang="en-GB" sz="1050" dirty="0"/>
              <a:t> ( I will go)          </a:t>
            </a:r>
            <a:r>
              <a:rPr lang="en-GB" sz="1050" b="1" dirty="0"/>
              <a:t>Faire</a:t>
            </a:r>
            <a:r>
              <a:rPr lang="en-GB" sz="1050" dirty="0"/>
              <a:t> – je ferai (I will do)</a:t>
            </a:r>
          </a:p>
          <a:p>
            <a:r>
              <a:rPr lang="en-GB" sz="1050" b="1" dirty="0" err="1"/>
              <a:t>Avoir</a:t>
            </a:r>
            <a:r>
              <a:rPr lang="en-GB" sz="1050" dirty="0"/>
              <a:t> - </a:t>
            </a:r>
            <a:r>
              <a:rPr lang="en-GB" sz="1050" dirty="0" err="1"/>
              <a:t>j’aurai</a:t>
            </a:r>
            <a:r>
              <a:rPr lang="en-GB" sz="1050" dirty="0"/>
              <a:t> (I will have)  </a:t>
            </a:r>
            <a:r>
              <a:rPr lang="en-GB" sz="1050" b="1" dirty="0" err="1"/>
              <a:t>Venir</a:t>
            </a:r>
            <a:r>
              <a:rPr lang="en-GB" sz="1050" dirty="0"/>
              <a:t> – je </a:t>
            </a:r>
            <a:r>
              <a:rPr lang="en-GB" sz="1050" dirty="0" err="1"/>
              <a:t>viendrai</a:t>
            </a:r>
            <a:r>
              <a:rPr lang="en-GB" sz="1050" dirty="0"/>
              <a:t> (I will </a:t>
            </a:r>
            <a:r>
              <a:rPr lang="en-GB" sz="1050" b="1" dirty="0" err="1"/>
              <a:t>Être</a:t>
            </a:r>
            <a:r>
              <a:rPr lang="en-GB" sz="1050" b="1" dirty="0"/>
              <a:t> </a:t>
            </a:r>
            <a:r>
              <a:rPr lang="en-GB" sz="1050" dirty="0"/>
              <a:t>– je serai (I will be)                     come)</a:t>
            </a: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8F58158-1E10-0641-A2D1-00AAF734CA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6983461"/>
              </p:ext>
            </p:extLst>
          </p:nvPr>
        </p:nvGraphicFramePr>
        <p:xfrm>
          <a:off x="471437" y="5644769"/>
          <a:ext cx="2875079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171450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On se fait de nouveaux amis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On améliore ses compétences en langue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On habite chez une famille d’une culture différente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On visite un nouveau pays/une nouvelle région</a:t>
                      </a:r>
                    </a:p>
                    <a:p>
                      <a:pPr marL="171450" indent="-1714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On apprécie non seulement les différences mais aussi les similarités entre nos vies?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" name="Table 8">
            <a:extLst>
              <a:ext uri="{FF2B5EF4-FFF2-40B4-BE49-F238E27FC236}">
                <a16:creationId xmlns:a16="http://schemas.microsoft.com/office/drawing/2014/main" id="{97D8A859-14FB-BC44-A449-3F4CA9FC5F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092198"/>
              </p:ext>
            </p:extLst>
          </p:nvPr>
        </p:nvGraphicFramePr>
        <p:xfrm>
          <a:off x="3588763" y="5245691"/>
          <a:ext cx="2875079" cy="3017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0986">
                  <a:extLst>
                    <a:ext uri="{9D8B030D-6E8A-4147-A177-3AD203B41FA5}">
                      <a16:colId xmlns:a16="http://schemas.microsoft.com/office/drawing/2014/main" val="1660655556"/>
                    </a:ext>
                  </a:extLst>
                </a:gridCol>
                <a:gridCol w="828086">
                  <a:extLst>
                    <a:ext uri="{9D8B030D-6E8A-4147-A177-3AD203B41FA5}">
                      <a16:colId xmlns:a16="http://schemas.microsoft.com/office/drawing/2014/main" val="2773425070"/>
                    </a:ext>
                  </a:extLst>
                </a:gridCol>
                <a:gridCol w="1116007">
                  <a:extLst>
                    <a:ext uri="{9D8B030D-6E8A-4147-A177-3AD203B41FA5}">
                      <a16:colId xmlns:a16="http://schemas.microsoft.com/office/drawing/2014/main" val="24164726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200" b="1" noProof="0"/>
                        <a:t>present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C’est…</a:t>
                      </a:r>
                    </a:p>
                    <a:p>
                      <a:r>
                        <a:rPr lang="fr-FR" sz="1200" i="1" dirty="0"/>
                        <a:t>It </a:t>
                      </a:r>
                      <a:r>
                        <a:rPr lang="fr-FR" sz="1200" i="1" dirty="0" err="1"/>
                        <a:t>is</a:t>
                      </a:r>
                      <a:r>
                        <a:rPr lang="fr-FR" sz="1200" i="1" dirty="0"/>
                        <a:t>…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r>
                        <a:rPr lang="fr-FR" sz="1200" dirty="0"/>
                        <a:t>amusant</a:t>
                      </a:r>
                    </a:p>
                    <a:p>
                      <a:r>
                        <a:rPr lang="fr-FR" sz="1200" dirty="0"/>
                        <a:t>bon</a:t>
                      </a:r>
                    </a:p>
                    <a:p>
                      <a:r>
                        <a:rPr lang="fr-FR" sz="1200" dirty="0"/>
                        <a:t>passionnant</a:t>
                      </a:r>
                    </a:p>
                    <a:p>
                      <a:r>
                        <a:rPr lang="fr-FR" sz="1200" dirty="0"/>
                        <a:t>top</a:t>
                      </a:r>
                    </a:p>
                    <a:p>
                      <a:r>
                        <a:rPr lang="fr-FR" sz="1200" dirty="0"/>
                        <a:t>motivant</a:t>
                      </a:r>
                    </a:p>
                    <a:p>
                      <a:r>
                        <a:rPr lang="fr-FR" sz="1200" dirty="0"/>
                        <a:t>génial</a:t>
                      </a:r>
                    </a:p>
                    <a:p>
                      <a:r>
                        <a:rPr lang="fr-FR" sz="1200" dirty="0"/>
                        <a:t>super</a:t>
                      </a:r>
                    </a:p>
                    <a:p>
                      <a:endParaRPr lang="fr-FR" sz="1200" dirty="0"/>
                    </a:p>
                    <a:p>
                      <a:r>
                        <a:rPr lang="fr-FR" sz="1200" dirty="0"/>
                        <a:t>nul</a:t>
                      </a:r>
                    </a:p>
                    <a:p>
                      <a:r>
                        <a:rPr lang="fr-FR" sz="1200" dirty="0"/>
                        <a:t>barbant</a:t>
                      </a:r>
                    </a:p>
                    <a:p>
                      <a:endParaRPr lang="fr-FR" sz="1200" dirty="0"/>
                    </a:p>
                    <a:p>
                      <a:r>
                        <a:rPr lang="fr-FR" sz="1200" dirty="0"/>
                        <a:t>un grand succès</a:t>
                      </a:r>
                    </a:p>
                    <a:p>
                      <a:r>
                        <a:rPr lang="fr-FR" sz="1200" dirty="0"/>
                        <a:t> </a:t>
                      </a:r>
                    </a:p>
                    <a:p>
                      <a:r>
                        <a:rPr lang="fr-FR" sz="1200" dirty="0"/>
                        <a:t>une belle surprise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75271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noProof="0"/>
                        <a:t>past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dirty="0"/>
                        <a:t>C’était…</a:t>
                      </a:r>
                    </a:p>
                    <a:p>
                      <a:r>
                        <a:rPr lang="fr-FR" sz="1200" i="1" dirty="0"/>
                        <a:t>It </a:t>
                      </a:r>
                      <a:r>
                        <a:rPr lang="fr-FR" sz="1200" i="1" dirty="0" err="1"/>
                        <a:t>was</a:t>
                      </a:r>
                      <a:r>
                        <a:rPr lang="fr-FR" sz="1200" i="1" dirty="0"/>
                        <a:t>…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 sz="11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10047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noProof="0"/>
                        <a:t>near future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i="0" dirty="0"/>
                        <a:t>Ça va être …</a:t>
                      </a:r>
                    </a:p>
                    <a:p>
                      <a:r>
                        <a:rPr lang="fr-FR" sz="1200" i="1" dirty="0"/>
                        <a:t>It </a:t>
                      </a:r>
                      <a:r>
                        <a:rPr lang="fr-FR" sz="1200" i="1" dirty="0" err="1"/>
                        <a:t>is</a:t>
                      </a:r>
                      <a:r>
                        <a:rPr lang="fr-FR" sz="1200" i="1" dirty="0"/>
                        <a:t> </a:t>
                      </a:r>
                      <a:r>
                        <a:rPr lang="fr-FR" sz="1200" i="1" dirty="0" err="1"/>
                        <a:t>going</a:t>
                      </a:r>
                      <a:r>
                        <a:rPr lang="fr-FR" sz="1200" i="1" dirty="0"/>
                        <a:t> to </a:t>
                      </a:r>
                      <a:r>
                        <a:rPr lang="fr-FR" sz="1200" i="1" dirty="0" err="1"/>
                        <a:t>be</a:t>
                      </a:r>
                      <a:r>
                        <a:rPr lang="fr-FR" sz="1200" i="1" dirty="0"/>
                        <a:t>….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 sz="11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061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noProof="0"/>
                        <a:t>simple future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i="0" dirty="0"/>
                        <a:t>Ce/ça sera…</a:t>
                      </a:r>
                    </a:p>
                    <a:p>
                      <a:r>
                        <a:rPr lang="fr-FR" sz="1200" i="1" dirty="0"/>
                        <a:t>It </a:t>
                      </a:r>
                      <a:r>
                        <a:rPr lang="fr-FR" sz="1200" i="1" dirty="0" err="1"/>
                        <a:t>will</a:t>
                      </a:r>
                      <a:r>
                        <a:rPr lang="fr-FR" sz="1200" i="1" dirty="0"/>
                        <a:t> </a:t>
                      </a:r>
                      <a:r>
                        <a:rPr lang="fr-FR" sz="1200" i="1" dirty="0" err="1"/>
                        <a:t>be</a:t>
                      </a:r>
                      <a:r>
                        <a:rPr lang="fr-FR" sz="1200" i="1" dirty="0"/>
                        <a:t>…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 sz="11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720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noProof="0" dirty="0"/>
                        <a:t>conditional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b="0" i="0" dirty="0"/>
                        <a:t>Ce serait…</a:t>
                      </a:r>
                    </a:p>
                    <a:p>
                      <a:r>
                        <a:rPr lang="fr-FR" sz="1200" b="0" i="1" dirty="0"/>
                        <a:t>It </a:t>
                      </a:r>
                      <a:r>
                        <a:rPr lang="fr-FR" sz="1200" b="0" i="1" dirty="0" err="1"/>
                        <a:t>would</a:t>
                      </a:r>
                      <a:r>
                        <a:rPr lang="fr-FR" sz="1200" b="0" i="1" dirty="0"/>
                        <a:t> </a:t>
                      </a:r>
                      <a:r>
                        <a:rPr lang="fr-FR" sz="1200" b="0" i="1" dirty="0" err="1"/>
                        <a:t>be</a:t>
                      </a:r>
                      <a:r>
                        <a:rPr lang="fr-FR" sz="1200" b="0" i="1" dirty="0"/>
                        <a:t>…</a:t>
                      </a: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 sz="11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265436"/>
                  </a:ext>
                </a:extLst>
              </a:tr>
            </a:tbl>
          </a:graphicData>
        </a:graphic>
      </p:graphicFrame>
      <p:sp>
        <p:nvSpPr>
          <p:cNvPr id="3" name="Arrow: Down 2">
            <a:extLst>
              <a:ext uri="{FF2B5EF4-FFF2-40B4-BE49-F238E27FC236}">
                <a16:creationId xmlns:a16="http://schemas.microsoft.com/office/drawing/2014/main" id="{AE2A0BA8-FC2F-47AD-AF99-BC52DF01B27E}"/>
              </a:ext>
            </a:extLst>
          </p:cNvPr>
          <p:cNvSpPr/>
          <p:nvPr/>
        </p:nvSpPr>
        <p:spPr>
          <a:xfrm>
            <a:off x="4708050" y="3672786"/>
            <a:ext cx="230749" cy="211364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1B0BE045-F61D-48F6-9237-F6D30AFC49DB}"/>
              </a:ext>
            </a:extLst>
          </p:cNvPr>
          <p:cNvSpPr txBox="1"/>
          <p:nvPr/>
        </p:nvSpPr>
        <p:spPr>
          <a:xfrm>
            <a:off x="266312" y="99503"/>
            <a:ext cx="6482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6: </a:t>
            </a:r>
            <a:r>
              <a:rPr lang="fr-FR" sz="1600" b="1" dirty="0"/>
              <a:t>Collège &amp; Lycée </a:t>
            </a:r>
            <a:r>
              <a:rPr lang="fr-FR" sz="1600" i="1" dirty="0"/>
              <a:t>(</a:t>
            </a:r>
            <a:r>
              <a:rPr lang="fr-FR" sz="1600" i="1" dirty="0" err="1"/>
              <a:t>Secondary</a:t>
            </a:r>
            <a:r>
              <a:rPr lang="fr-FR" sz="1600" i="1" dirty="0"/>
              <a:t> &amp; 6th </a:t>
            </a:r>
            <a:r>
              <a:rPr lang="fr-FR" sz="1600" i="1" dirty="0" err="1"/>
              <a:t>Fom</a:t>
            </a:r>
            <a:r>
              <a:rPr lang="fr-FR" sz="1600" i="1" dirty="0"/>
              <a:t>)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3 </a:t>
            </a:r>
          </a:p>
        </p:txBody>
      </p:sp>
    </p:spTree>
    <p:extLst>
      <p:ext uri="{BB962C8B-B14F-4D97-AF65-F5344CB8AC3E}">
        <p14:creationId xmlns:p14="http://schemas.microsoft.com/office/powerpoint/2010/main" val="934418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1574</TotalTime>
  <Words>1995</Words>
  <Application>Microsoft Office PowerPoint</Application>
  <PresentationFormat>On-screen Show (4:3)</PresentationFormat>
  <Paragraphs>540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Francois Rossi</dc:creator>
  <cp:keywords/>
  <dc:description/>
  <cp:lastModifiedBy>C Dunn</cp:lastModifiedBy>
  <cp:revision>233</cp:revision>
  <dcterms:created xsi:type="dcterms:W3CDTF">2019-12-14T09:07:47Z</dcterms:created>
  <dcterms:modified xsi:type="dcterms:W3CDTF">2024-10-16T18:48:14Z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38ace2d-67c1-485d-a417-e3e64a0e377d_Enabled">
    <vt:lpwstr>true</vt:lpwstr>
  </property>
  <property fmtid="{D5CDD505-2E9C-101B-9397-08002B2CF9AE}" pid="3" name="MSIP_Label_338ace2d-67c1-485d-a417-e3e64a0e377d_SetDate">
    <vt:lpwstr>2024-10-16T18:48:13Z</vt:lpwstr>
  </property>
  <property fmtid="{D5CDD505-2E9C-101B-9397-08002B2CF9AE}" pid="4" name="MSIP_Label_338ace2d-67c1-485d-a417-e3e64a0e377d_Method">
    <vt:lpwstr>Privileged</vt:lpwstr>
  </property>
  <property fmtid="{D5CDD505-2E9C-101B-9397-08002B2CF9AE}" pid="5" name="MSIP_Label_338ace2d-67c1-485d-a417-e3e64a0e377d_Name">
    <vt:lpwstr>338ace2d-67c1-485d-a417-e3e64a0e377d</vt:lpwstr>
  </property>
  <property fmtid="{D5CDD505-2E9C-101B-9397-08002B2CF9AE}" pid="6" name="MSIP_Label_338ace2d-67c1-485d-a417-e3e64a0e377d_SiteId">
    <vt:lpwstr>a091745a-b7d8-4d7a-b2a6-1359053d4510</vt:lpwstr>
  </property>
  <property fmtid="{D5CDD505-2E9C-101B-9397-08002B2CF9AE}" pid="7" name="MSIP_Label_338ace2d-67c1-485d-a417-e3e64a0e377d_ActionId">
    <vt:lpwstr>6feb48ef-b370-4858-ab21-cefa2ede9a51</vt:lpwstr>
  </property>
  <property fmtid="{D5CDD505-2E9C-101B-9397-08002B2CF9AE}" pid="8" name="MSIP_Label_338ace2d-67c1-485d-a417-e3e64a0e377d_ContentBits">
    <vt:lpwstr>3</vt:lpwstr>
  </property>
</Properties>
</file>